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347" r:id="rId3"/>
    <p:sldId id="280" r:id="rId4"/>
    <p:sldId id="349" r:id="rId5"/>
    <p:sldId id="350" r:id="rId6"/>
    <p:sldId id="354" r:id="rId7"/>
    <p:sldId id="355" r:id="rId8"/>
    <p:sldId id="352" r:id="rId9"/>
    <p:sldId id="357" r:id="rId10"/>
    <p:sldId id="358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958A"/>
    <a:srgbClr val="98000E"/>
    <a:srgbClr val="88000C"/>
    <a:srgbClr val="5E0008"/>
    <a:srgbClr val="809674"/>
    <a:srgbClr val="FCE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05"/>
    <p:restoredTop sz="96341"/>
  </p:normalViewPr>
  <p:slideViewPr>
    <p:cSldViewPr snapToGrid="0" snapToObjects="1">
      <p:cViewPr varScale="1">
        <p:scale>
          <a:sx n="115" d="100"/>
          <a:sy n="115" d="100"/>
        </p:scale>
        <p:origin x="21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B61E72-CE40-674C-B26E-512BFB935B3A}" type="datetimeFigureOut">
              <a:rPr lang="fr-FR" smtClean="0"/>
              <a:t>15/03/2022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34A92-266C-184E-A38C-2707B24918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8193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1CA6D-20C6-BF4C-AF01-097C9A3B7762}" type="datetime1">
              <a:rPr lang="fr-FR" smtClean="0"/>
              <a:t>15/03/2022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618844" y="6356349"/>
            <a:ext cx="381000" cy="365125"/>
          </a:xfrm>
          <a:ln>
            <a:noFill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fld id="{2A7B12F2-6375-C443-8559-97884B674FF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18DEE8-A271-9A47-9A47-EC35FDC66854}"/>
              </a:ext>
            </a:extLst>
          </p:cNvPr>
          <p:cNvSpPr/>
          <p:nvPr userDrawn="1"/>
        </p:nvSpPr>
        <p:spPr>
          <a:xfrm>
            <a:off x="11695932" y="6383917"/>
            <a:ext cx="324000" cy="32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216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E5B58-6CDA-524D-B5A7-1EED58C41197}" type="datetime1">
              <a:rPr lang="fr-FR" smtClean="0"/>
              <a:t>15/03/2022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012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245-B5B4-2646-A3A3-CDF2F2E1BD7F}" type="datetime1">
              <a:rPr lang="fr-FR" smtClean="0"/>
              <a:t>15/03/2022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6047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8436D-85F7-3149-916E-09AABA5A2BD8}" type="datetime1">
              <a:rPr lang="fr-FR" smtClean="0"/>
              <a:t>15/03/2022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768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1800B-4F89-484B-B07E-1203FC4EC89B}" type="datetime1">
              <a:rPr lang="fr-FR" smtClean="0"/>
              <a:t>15/03/2022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0453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C3280-D056-374F-9530-8AF8910BCF6C}" type="datetime1">
              <a:rPr lang="fr-FR" smtClean="0"/>
              <a:t>15/03/2022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2779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E121F-D18D-7E4D-BF4D-558D0DD21893}" type="datetime1">
              <a:rPr lang="fr-FR" smtClean="0"/>
              <a:t>15/03/2022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7877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46C4-F3DE-984C-BC53-3A257BDB60E0}" type="datetime1">
              <a:rPr lang="fr-FR" smtClean="0"/>
              <a:t>15/03/2022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0969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D75BC-A73E-0940-874E-3CB33B32F31C}" type="datetime1">
              <a:rPr lang="fr-FR" smtClean="0"/>
              <a:t>15/03/2022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915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6B00-5CB2-664B-9CFA-8F657C2009E3}" type="datetime1">
              <a:rPr lang="fr-FR" smtClean="0"/>
              <a:t>15/03/2022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1038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8605A-01CE-B44D-929E-0D0F993880BA}" type="datetime1">
              <a:rPr lang="fr-FR" smtClean="0"/>
              <a:t>15/03/2022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4524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0614C-6C5F-F042-9431-9D4C1061635D}" type="datetime1">
              <a:rPr lang="fr-FR" smtClean="0"/>
              <a:t>15/03/2022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845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3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B9865420-51AA-0A4B-948B-B17B3BA34FC6}"/>
              </a:ext>
            </a:extLst>
          </p:cNvPr>
          <p:cNvSpPr txBox="1"/>
          <p:nvPr/>
        </p:nvSpPr>
        <p:spPr>
          <a:xfrm>
            <a:off x="1052123" y="1420929"/>
            <a:ext cx="4491101" cy="230832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7200" dirty="0">
                <a:solidFill>
                  <a:srgbClr val="98000E"/>
                </a:solidFill>
                <a:latin typeface="+mj-lt"/>
              </a:rPr>
              <a:t>M</a:t>
            </a:r>
            <a:r>
              <a:rPr lang="fr-FR" sz="6000" dirty="0">
                <a:solidFill>
                  <a:srgbClr val="98000E"/>
                </a:solidFill>
                <a:latin typeface="+mj-lt"/>
              </a:rPr>
              <a:t>ÉCANIQUE</a:t>
            </a:r>
          </a:p>
          <a:p>
            <a:r>
              <a:rPr lang="fr-FR" sz="7200" dirty="0">
                <a:solidFill>
                  <a:srgbClr val="98000E"/>
                </a:solidFill>
                <a:latin typeface="+mj-lt"/>
              </a:rPr>
              <a:t>R</a:t>
            </a:r>
            <a:r>
              <a:rPr lang="fr-FR" sz="6000" dirty="0">
                <a:solidFill>
                  <a:srgbClr val="98000E"/>
                </a:solidFill>
                <a:latin typeface="+mj-lt"/>
              </a:rPr>
              <a:t>ATIONNELLE</a:t>
            </a:r>
            <a:endParaRPr lang="fr-FR" sz="7200" dirty="0">
              <a:solidFill>
                <a:srgbClr val="98000E"/>
              </a:solidFill>
              <a:latin typeface="+mj-lt"/>
            </a:endParaRP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8BAC68DB-891D-634F-BCF8-1632206B08F6}"/>
              </a:ext>
            </a:extLst>
          </p:cNvPr>
          <p:cNvCxnSpPr>
            <a:cxnSpLocks/>
          </p:cNvCxnSpPr>
          <p:nvPr/>
        </p:nvCxnSpPr>
        <p:spPr>
          <a:xfrm>
            <a:off x="1034122" y="3729253"/>
            <a:ext cx="10123756" cy="0"/>
          </a:xfrm>
          <a:prstGeom prst="line">
            <a:avLst/>
          </a:prstGeom>
          <a:ln w="63500">
            <a:solidFill>
              <a:srgbClr val="98000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0C679636-DE05-414B-B912-23E8E64529D5}"/>
              </a:ext>
            </a:extLst>
          </p:cNvPr>
          <p:cNvSpPr txBox="1"/>
          <p:nvPr/>
        </p:nvSpPr>
        <p:spPr>
          <a:xfrm>
            <a:off x="1118383" y="3878526"/>
            <a:ext cx="53038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rgbClr val="84958A"/>
                </a:solidFill>
                <a:latin typeface="+mj-lt"/>
              </a:rPr>
              <a:t>C</a:t>
            </a:r>
            <a:r>
              <a:rPr lang="fr-FR" sz="2400" dirty="0">
                <a:solidFill>
                  <a:srgbClr val="84958A"/>
                </a:solidFill>
                <a:latin typeface="+mj-lt"/>
              </a:rPr>
              <a:t>HAPITRE</a:t>
            </a:r>
            <a:r>
              <a:rPr lang="fr-FR" sz="2800" dirty="0">
                <a:solidFill>
                  <a:srgbClr val="84958A"/>
                </a:solidFill>
                <a:latin typeface="+mj-lt"/>
              </a:rPr>
              <a:t> 5 – T</a:t>
            </a:r>
            <a:r>
              <a:rPr lang="fr-FR" sz="2400" dirty="0">
                <a:solidFill>
                  <a:srgbClr val="84958A"/>
                </a:solidFill>
                <a:latin typeface="+mj-lt"/>
              </a:rPr>
              <a:t>HÉORÈMES GÉNÉRAUX </a:t>
            </a:r>
            <a:r>
              <a:rPr lang="fr-FR" sz="2800" dirty="0">
                <a:solidFill>
                  <a:srgbClr val="84958A"/>
                </a:solidFill>
                <a:latin typeface="+mj-lt"/>
              </a:rPr>
              <a:t>II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812935F-23B1-8249-A12D-E72E5BC9BACD}"/>
              </a:ext>
            </a:extLst>
          </p:cNvPr>
          <p:cNvSpPr txBox="1"/>
          <p:nvPr/>
        </p:nvSpPr>
        <p:spPr>
          <a:xfrm>
            <a:off x="1143008" y="5547195"/>
            <a:ext cx="17976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dirty="0">
                <a:latin typeface="+mj-lt"/>
              </a:rPr>
              <a:t>A</a:t>
            </a:r>
            <a:r>
              <a:rPr lang="fr-FR" sz="1600" dirty="0">
                <a:latin typeface="+mj-lt"/>
              </a:rPr>
              <a:t>NTOINE</a:t>
            </a:r>
            <a:r>
              <a:rPr lang="fr-FR" sz="2000" dirty="0">
                <a:latin typeface="+mj-lt"/>
              </a:rPr>
              <a:t> A</a:t>
            </a:r>
            <a:r>
              <a:rPr lang="fr-FR" sz="1600" dirty="0">
                <a:latin typeface="+mj-lt"/>
              </a:rPr>
              <a:t>FFLARD</a:t>
            </a:r>
            <a:endParaRPr lang="fr-FR" sz="2000" dirty="0">
              <a:latin typeface="+mj-lt"/>
            </a:endParaRPr>
          </a:p>
        </p:txBody>
      </p:sp>
      <p:pic>
        <p:nvPicPr>
          <p:cNvPr id="1028" name="Picture 4" descr="l&amp;#39;Annuaire – Institut de Mécanique des Fluides de Toulouse">
            <a:extLst>
              <a:ext uri="{FF2B5EF4-FFF2-40B4-BE49-F238E27FC236}">
                <a16:creationId xmlns:a16="http://schemas.microsoft.com/office/drawing/2014/main" id="{B227670F-432C-7242-80C2-84F318F730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466" y="5388216"/>
            <a:ext cx="1322472" cy="718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D90487A1-037D-5844-A99F-9FF90520E698}"/>
              </a:ext>
            </a:extLst>
          </p:cNvPr>
          <p:cNvSpPr txBox="1"/>
          <p:nvPr/>
        </p:nvSpPr>
        <p:spPr>
          <a:xfrm>
            <a:off x="7812613" y="5562584"/>
            <a:ext cx="22797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latin typeface="+mj-lt"/>
              </a:rPr>
              <a:t>A</a:t>
            </a:r>
            <a:r>
              <a:rPr lang="fr-FR" sz="1600" dirty="0">
                <a:latin typeface="+mj-lt"/>
              </a:rPr>
              <a:t>PPRENTIS</a:t>
            </a:r>
            <a:r>
              <a:rPr lang="fr-FR" sz="2000" dirty="0">
                <a:latin typeface="+mj-lt"/>
              </a:rPr>
              <a:t> 2</a:t>
            </a:r>
            <a:r>
              <a:rPr lang="fr-FR" sz="2000" baseline="30000" dirty="0">
                <a:latin typeface="+mj-lt"/>
              </a:rPr>
              <a:t>ème</a:t>
            </a:r>
            <a:r>
              <a:rPr lang="fr-FR" sz="2000" dirty="0">
                <a:latin typeface="+mj-lt"/>
              </a:rPr>
              <a:t> A</a:t>
            </a:r>
            <a:r>
              <a:rPr lang="fr-FR" sz="1600" dirty="0">
                <a:latin typeface="+mj-lt"/>
              </a:rPr>
              <a:t>NNÉE</a:t>
            </a:r>
            <a:endParaRPr lang="fr-FR" sz="2000" dirty="0"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0" name="Picture 6" descr="INP-ENSEEIHT - Home | Facebook">
            <a:extLst>
              <a:ext uri="{FF2B5EF4-FFF2-40B4-BE49-F238E27FC236}">
                <a16:creationId xmlns:a16="http://schemas.microsoft.com/office/drawing/2014/main" id="{F3728650-D4E9-974D-A4DB-AD65790ADB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6262" y="5388216"/>
            <a:ext cx="718068" cy="718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ommissariat à l&amp;#39;énergie atomique et aux énergies alternatives — Wikipédia">
            <a:extLst>
              <a:ext uri="{FF2B5EF4-FFF2-40B4-BE49-F238E27FC236}">
                <a16:creationId xmlns:a16="http://schemas.microsoft.com/office/drawing/2014/main" id="{A969DDDA-D3D4-E040-8805-01E9F956B8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105" y="5388216"/>
            <a:ext cx="879289" cy="718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EDBEBDB4-3685-6243-9925-C8B2F3FE881B}"/>
              </a:ext>
            </a:extLst>
          </p:cNvPr>
          <p:cNvSpPr/>
          <p:nvPr/>
        </p:nvSpPr>
        <p:spPr>
          <a:xfrm>
            <a:off x="11568545" y="6276109"/>
            <a:ext cx="526473" cy="581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115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2717" y="6356349"/>
            <a:ext cx="381000" cy="365125"/>
          </a:xfrm>
        </p:spPr>
        <p:txBody>
          <a:bodyPr/>
          <a:lstStyle/>
          <a:p>
            <a:fld id="{2A7B12F2-6375-C443-8559-97884B674FF5}" type="slidenum">
              <a:rPr lang="fr-FR" smtClean="0"/>
              <a:t>9</a:t>
            </a:fld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02CE425-6806-0242-AC6D-4433F5BF965B}"/>
              </a:ext>
            </a:extLst>
          </p:cNvPr>
          <p:cNvSpPr txBox="1"/>
          <p:nvPr/>
        </p:nvSpPr>
        <p:spPr>
          <a:xfrm>
            <a:off x="914401" y="1528373"/>
            <a:ext cx="60526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Exemple 3 : cylindre « immobile » en rotation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A5E55AC5-E6DC-324B-BCC7-3ABB88EDC786}"/>
              </a:ext>
            </a:extLst>
          </p:cNvPr>
          <p:cNvSpPr txBox="1"/>
          <p:nvPr/>
        </p:nvSpPr>
        <p:spPr>
          <a:xfrm>
            <a:off x="450376" y="723331"/>
            <a:ext cx="69090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1. Loi du frottement de Coulomb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9A1A827-7F27-5549-9C62-8A5979CD1FEB}"/>
              </a:ext>
            </a:extLst>
          </p:cNvPr>
          <p:cNvSpPr/>
          <p:nvPr/>
        </p:nvSpPr>
        <p:spPr>
          <a:xfrm>
            <a:off x="713678" y="4729300"/>
            <a:ext cx="5114628" cy="1784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1B768067-9B9F-D246-B993-5B1A6355090A}"/>
              </a:ext>
            </a:extLst>
          </p:cNvPr>
          <p:cNvSpPr/>
          <p:nvPr/>
        </p:nvSpPr>
        <p:spPr>
          <a:xfrm>
            <a:off x="2496992" y="3181300"/>
            <a:ext cx="1548000" cy="1548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E2542C87-B47E-4F4B-9637-EF2A13B9C57B}"/>
              </a:ext>
            </a:extLst>
          </p:cNvPr>
          <p:cNvSpPr>
            <a:spLocks noChangeAspect="1"/>
          </p:cNvSpPr>
          <p:nvPr/>
        </p:nvSpPr>
        <p:spPr>
          <a:xfrm>
            <a:off x="3201369" y="4660224"/>
            <a:ext cx="135912" cy="1381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36737DDE-C958-D04A-AF83-D66D2857A7ED}"/>
              </a:ext>
            </a:extLst>
          </p:cNvPr>
          <p:cNvSpPr>
            <a:spLocks noChangeAspect="1"/>
          </p:cNvSpPr>
          <p:nvPr/>
        </p:nvSpPr>
        <p:spPr>
          <a:xfrm>
            <a:off x="3200931" y="3898937"/>
            <a:ext cx="135912" cy="13815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id="{A444768E-B970-5E4F-840A-68CCED7943D4}"/>
                  </a:ext>
                </a:extLst>
              </p:cNvPr>
              <p:cNvSpPr txBox="1"/>
              <p:nvPr/>
            </p:nvSpPr>
            <p:spPr>
              <a:xfrm>
                <a:off x="2771479" y="5842281"/>
                <a:ext cx="994815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id="{A444768E-B970-5E4F-840A-68CCED7943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479" y="5842281"/>
                <a:ext cx="994815" cy="584775"/>
              </a:xfrm>
              <a:prstGeom prst="rect">
                <a:avLst/>
              </a:prstGeom>
              <a:blipFill>
                <a:blip r:embed="rId2"/>
                <a:stretch>
                  <a:fillRect t="-23404" b="-1276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975F1623-220E-0D40-9380-63DB0231F0D0}"/>
              </a:ext>
            </a:extLst>
          </p:cNvPr>
          <p:cNvCxnSpPr>
            <a:cxnSpLocks/>
          </p:cNvCxnSpPr>
          <p:nvPr/>
        </p:nvCxnSpPr>
        <p:spPr>
          <a:xfrm flipV="1">
            <a:off x="3243832" y="2821300"/>
            <a:ext cx="0" cy="190800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ZoneTexte 41">
                <a:extLst>
                  <a:ext uri="{FF2B5EF4-FFF2-40B4-BE49-F238E27FC236}">
                    <a16:creationId xmlns:a16="http://schemas.microsoft.com/office/drawing/2014/main" id="{0B713E9F-61F3-AC46-887C-966B7F02A97B}"/>
                  </a:ext>
                </a:extLst>
              </p:cNvPr>
              <p:cNvSpPr txBox="1"/>
              <p:nvPr/>
            </p:nvSpPr>
            <p:spPr>
              <a:xfrm>
                <a:off x="2746424" y="2128700"/>
                <a:ext cx="994815" cy="6478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2" name="ZoneTexte 41">
                <a:extLst>
                  <a:ext uri="{FF2B5EF4-FFF2-40B4-BE49-F238E27FC236}">
                    <a16:creationId xmlns:a16="http://schemas.microsoft.com/office/drawing/2014/main" id="{0B713E9F-61F3-AC46-887C-966B7F02A9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6424" y="2128700"/>
                <a:ext cx="994815" cy="647870"/>
              </a:xfrm>
              <a:prstGeom prst="rect">
                <a:avLst/>
              </a:prstGeom>
              <a:blipFill>
                <a:blip r:embed="rId3"/>
                <a:stretch>
                  <a:fillRect b="-192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6D082148-7858-EB4B-96CA-E9D87FB2742B}"/>
                  </a:ext>
                </a:extLst>
              </p:cNvPr>
              <p:cNvSpPr txBox="1"/>
              <p:nvPr/>
            </p:nvSpPr>
            <p:spPr>
              <a:xfrm>
                <a:off x="4264654" y="2486903"/>
                <a:ext cx="1884533" cy="6478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</m:acc>
                      <m:r>
                        <a:rPr lang="fr-FR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fr-FR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</m:t>
                      </m:r>
                      <m:r>
                        <a:rPr lang="fr-FR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fr-FR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ℛ</m:t>
                      </m:r>
                      <m:r>
                        <a:rPr lang="fr-FR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6D082148-7858-EB4B-96CA-E9D87FB274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4654" y="2486903"/>
                <a:ext cx="1884533" cy="647870"/>
              </a:xfrm>
              <a:prstGeom prst="rect">
                <a:avLst/>
              </a:prstGeom>
              <a:blipFill>
                <a:blip r:embed="rId4"/>
                <a:stretch>
                  <a:fillRect b="-1923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lèche en arc 1">
            <a:extLst>
              <a:ext uri="{FF2B5EF4-FFF2-40B4-BE49-F238E27FC236}">
                <a16:creationId xmlns:a16="http://schemas.microsoft.com/office/drawing/2014/main" id="{DB72C8BD-48BD-1F4F-BE1B-5D0BF38CE600}"/>
              </a:ext>
            </a:extLst>
          </p:cNvPr>
          <p:cNvSpPr/>
          <p:nvPr/>
        </p:nvSpPr>
        <p:spPr>
          <a:xfrm rot="634922">
            <a:off x="2176861" y="2410075"/>
            <a:ext cx="2664000" cy="2664000"/>
          </a:xfrm>
          <a:prstGeom prst="circularArrow">
            <a:avLst>
              <a:gd name="adj1" fmla="val 12116"/>
              <a:gd name="adj2" fmla="val 1142319"/>
              <a:gd name="adj3" fmla="val 20338728"/>
              <a:gd name="adj4" fmla="val 16245346"/>
              <a:gd name="adj5" fmla="val 125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965E6269-5949-0247-8B6B-57E983EF6B02}"/>
              </a:ext>
            </a:extLst>
          </p:cNvPr>
          <p:cNvSpPr txBox="1"/>
          <p:nvPr/>
        </p:nvSpPr>
        <p:spPr>
          <a:xfrm>
            <a:off x="7423205" y="2821300"/>
            <a:ext cx="183569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600" dirty="0">
                <a:latin typeface="+mj-lt"/>
              </a:rPr>
              <a:t>Glissement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2F9734FF-8EA2-6749-8544-4C28C10EDA74}"/>
                  </a:ext>
                </a:extLst>
              </p:cNvPr>
              <p:cNvSpPr txBox="1"/>
              <p:nvPr/>
            </p:nvSpPr>
            <p:spPr>
              <a:xfrm>
                <a:off x="7652559" y="3313743"/>
                <a:ext cx="2718864" cy="5783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d>
                        <m:d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28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a:rPr lang="fr-FR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</m:t>
                          </m:r>
                          <m:r>
                            <m:rPr>
                              <m:sty m:val="p"/>
                            </m:rPr>
                            <a:rPr lang="fr-FR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</m:t>
                          </m:r>
                          <m:r>
                            <a:rPr lang="fr-FR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fr-FR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≠</m:t>
                      </m:r>
                      <m:acc>
                        <m:accPr>
                          <m:chr m:val="⃗"/>
                          <m:ctrlP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2F9734FF-8EA2-6749-8544-4C28C10EDA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2559" y="3313743"/>
                <a:ext cx="2718864" cy="578300"/>
              </a:xfrm>
              <a:prstGeom prst="rect">
                <a:avLst/>
              </a:prstGeom>
              <a:blipFill>
                <a:blip r:embed="rId5"/>
                <a:stretch>
                  <a:fillRect l="-930" t="-10870" b="-173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0C631DA2-176C-9A4A-821B-A34F07EE7117}"/>
                  </a:ext>
                </a:extLst>
              </p:cNvPr>
              <p:cNvSpPr txBox="1"/>
              <p:nvPr/>
            </p:nvSpPr>
            <p:spPr>
              <a:xfrm>
                <a:off x="7625498" y="3917475"/>
                <a:ext cx="4379657" cy="10150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8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acc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begChr m:val="‖"/>
                          <m:endChr m:val="‖"/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fr-FR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fr-FR" sz="28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acc>
                        </m:e>
                      </m:d>
                      <m:f>
                        <m:f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⃗"/>
                              <m:ctrlPr>
                                <a:rPr lang="fr-FR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8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  <m:d>
                            <m:dPr>
                              <m:ctrlPr>
                                <a:rPr lang="fr-FR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fr-FR" sz="28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  <m:r>
                                <a:rPr lang="fr-FR" sz="28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∈</m:t>
                              </m:r>
                              <m:r>
                                <m:rPr>
                                  <m:sty m:val="p"/>
                                </m:rPr>
                                <a:rPr lang="fr-FR" sz="28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</m:t>
                              </m:r>
                              <m:r>
                                <a:rPr lang="fr-FR" sz="28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fr-FR" sz="28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‖"/>
                              <m:endChr m:val="‖"/>
                              <m:ctrlP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2800"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  <m:r>
                                    <a:rPr lang="fr-FR" sz="28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∈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fr-FR" sz="28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</m:t>
                                  </m:r>
                                  <m:r>
                                    <a:rPr lang="fr-FR" sz="28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fr-FR" sz="28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</m:t>
                                  </m:r>
                                </m:e>
                              </m:d>
                            </m:e>
                          </m:d>
                        </m:den>
                      </m:f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0C631DA2-176C-9A4A-821B-A34F07EE71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5498" y="3917475"/>
                <a:ext cx="4379657" cy="1015021"/>
              </a:xfrm>
              <a:prstGeom prst="rect">
                <a:avLst/>
              </a:prstGeom>
              <a:blipFill>
                <a:blip r:embed="rId6"/>
                <a:stretch>
                  <a:fillRect l="-578" t="-12346" b="-987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D71CDBB4-4938-F849-B1C1-95E431919B85}"/>
              </a:ext>
            </a:extLst>
          </p:cNvPr>
          <p:cNvCxnSpPr>
            <a:cxnSpLocks/>
          </p:cNvCxnSpPr>
          <p:nvPr/>
        </p:nvCxnSpPr>
        <p:spPr>
          <a:xfrm>
            <a:off x="3264952" y="4729300"/>
            <a:ext cx="891076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9DEBE030-4A7C-564B-8BCF-6B64415ABB8C}"/>
                  </a:ext>
                </a:extLst>
              </p:cNvPr>
              <p:cNvSpPr txBox="1"/>
              <p:nvPr/>
            </p:nvSpPr>
            <p:spPr>
              <a:xfrm>
                <a:off x="3815329" y="4079063"/>
                <a:ext cx="994815" cy="6478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9DEBE030-4A7C-564B-8BCF-6B64415ABB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5329" y="4079063"/>
                <a:ext cx="994815" cy="647870"/>
              </a:xfrm>
              <a:prstGeom prst="rect">
                <a:avLst/>
              </a:prstGeom>
              <a:blipFill>
                <a:blip r:embed="rId7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59815914-B7BD-B643-A913-E1C4EECC3A62}"/>
              </a:ext>
            </a:extLst>
          </p:cNvPr>
          <p:cNvCxnSpPr>
            <a:cxnSpLocks/>
          </p:cNvCxnSpPr>
          <p:nvPr/>
        </p:nvCxnSpPr>
        <p:spPr>
          <a:xfrm>
            <a:off x="3295014" y="3968012"/>
            <a:ext cx="0" cy="1908000"/>
          </a:xfrm>
          <a:prstGeom prst="straightConnector1">
            <a:avLst/>
          </a:prstGeom>
          <a:ln w="508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6291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5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2717" y="6356349"/>
            <a:ext cx="381000" cy="365125"/>
          </a:xfrm>
        </p:spPr>
        <p:txBody>
          <a:bodyPr/>
          <a:lstStyle/>
          <a:p>
            <a:fld id="{2A7B12F2-6375-C443-8559-97884B674FF5}" type="slidenum">
              <a:rPr lang="fr-FR" smtClean="0"/>
              <a:t>1</a:t>
            </a:fld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0363F73-0AF2-A044-8C6C-3E9C51129118}"/>
              </a:ext>
            </a:extLst>
          </p:cNvPr>
          <p:cNvSpPr txBox="1"/>
          <p:nvPr/>
        </p:nvSpPr>
        <p:spPr>
          <a:xfrm>
            <a:off x="450376" y="723331"/>
            <a:ext cx="15985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Rappel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02CE425-6806-0242-AC6D-4433F5BF965B}"/>
              </a:ext>
            </a:extLst>
          </p:cNvPr>
          <p:cNvSpPr txBox="1"/>
          <p:nvPr/>
        </p:nvSpPr>
        <p:spPr>
          <a:xfrm>
            <a:off x="914401" y="1528373"/>
            <a:ext cx="52273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Principe fondamental de la dynamique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1A089490-B0EF-8A43-B935-3EA11A06B919}"/>
                  </a:ext>
                </a:extLst>
              </p:cNvPr>
              <p:cNvSpPr txBox="1"/>
              <p:nvPr/>
            </p:nvSpPr>
            <p:spPr>
              <a:xfrm>
                <a:off x="1813578" y="2557014"/>
                <a:ext cx="8795998" cy="24350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fr-FR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fr-FR" sz="280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/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fr-FR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  <m:sub>
                                          <m:sSub>
                                            <m:sSubPr>
                                              <m:ctrlPr>
                                                <a:rPr lang="fr-FR" sz="2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fr-FR" sz="2800">
                                                  <a:latin typeface="Cambria Math" panose="02040503050406030204" pitchFamily="18" charset="0"/>
                                                </a:rPr>
                                                <m:t>ext</m:t>
                                              </m:r>
                                            </m:e>
                                            <m:sub>
                                              <m:sSub>
                                                <m:sSubPr>
                                                  <m:ctrlPr>
                                                    <a:rPr lang="fr-FR" sz="28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fr-FR" sz="2800" i="1">
                                                      <a:latin typeface="Cambria Math" panose="02040503050406030204" pitchFamily="18" charset="0"/>
                                                    </a:rPr>
                                                    <m:t> 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fr-FR" sz="28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</m:sub>
                                          </m:sSub>
                                        </m:sub>
                                      </m:sSub>
                                    </m:e>
                                  </m:acc>
                                </m:e>
                              </m:nary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/>
                                <m:e>
                                  <m:sSub>
                                    <m:sSubPr>
                                      <m:ctrlPr>
                                        <a:rPr lang="fr-FR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2800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fr-FR" sz="28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acc>
                                    <m:accPr>
                                      <m:chr m:val="⃗"/>
                                      <m:ctrlPr>
                                        <a:rPr lang="fr-FR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fr-FR" sz="2800" b="0" i="1" smtClean="0"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</m:acc>
                                  <m:r>
                                    <a:rPr lang="fr-FR" sz="2800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fr-FR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sz="2800" b="0" i="0" smtClean="0">
                                          <a:latin typeface="Cambria Math" panose="02040503050406030204" pitchFamily="18" charset="0"/>
                                        </a:rPr>
                                        <m:t>M</m:t>
                                      </m:r>
                                    </m:e>
                                    <m:sub>
                                      <m:r>
                                        <a:rPr lang="fr-FR" sz="28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fr-FR" sz="2800" b="0" i="1" smtClean="0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ℛ</m:t>
                                  </m:r>
                                </m:e>
                              </m:nary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)=</m:t>
                              </m:r>
                              <m:r>
                                <a:rPr lang="fr-F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  <m:f>
                                <m:fPr>
                                  <m:ctrlPr>
                                    <a:rPr lang="fr-FR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𝑑</m:t>
                                  </m:r>
                                  <m:acc>
                                    <m:accPr>
                                      <m:chr m:val="⃗"/>
                                      <m:ctrlPr>
                                        <a:rPr lang="fr-FR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fr-FR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𝑣</m:t>
                                      </m:r>
                                    </m:e>
                                  </m:acc>
                                  <m:d>
                                    <m:dPr>
                                      <m:ctrlPr>
                                        <a:rPr lang="fr-FR" sz="2800" i="1" dirty="0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sz="2800" dirty="0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G</m:t>
                                      </m:r>
                                      <m:r>
                                        <a:rPr lang="fr-FR" sz="2800" dirty="0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/</m:t>
                                      </m:r>
                                      <m:r>
                                        <a:rPr lang="fr-FR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ℛ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  <m:r>
                                <m:rPr>
                                  <m:nor/>
                                </m:rPr>
                                <a:rPr lang="fr-FR" sz="2800" dirty="0"/>
                                <m:t> </m:t>
                              </m:r>
                            </m:e>
                            <m:e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/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fr-FR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sz="2800">
                                          <a:latin typeface="Cambria Math" panose="02040503050406030204" pitchFamily="18" charset="0"/>
                                        </a:rPr>
                                        <m:t>A</m:t>
                                      </m:r>
                                      <m:sSub>
                                        <m:sSubPr>
                                          <m:ctrlP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fr-FR" sz="2800">
                                              <a:latin typeface="Cambria Math" panose="02040503050406030204" pitchFamily="18" charset="0"/>
                                            </a:rPr>
                                            <m:t>M</m:t>
                                          </m:r>
                                        </m:e>
                                        <m:sub>
                                          <m: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∧</m:t>
                                  </m:r>
                                  <m:acc>
                                    <m:accPr>
                                      <m:chr m:val="⃗"/>
                                      <m:ctrlPr>
                                        <a:rPr lang="fr-FR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  <m:sub>
                                          <m:sSub>
                                            <m:sSubPr>
                                              <m:ctrlPr>
                                                <a:rPr lang="fr-FR" sz="2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fr-FR" sz="2800">
                                                  <a:latin typeface="Cambria Math" panose="02040503050406030204" pitchFamily="18" charset="0"/>
                                                </a:rPr>
                                                <m:t>ext</m:t>
                                              </m:r>
                                            </m:e>
                                            <m:sub>
                                              <m:sSub>
                                                <m:sSubPr>
                                                  <m:ctrlPr>
                                                    <a:rPr lang="fr-FR" sz="28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fr-FR" sz="2800" i="1">
                                                      <a:latin typeface="Cambria Math" panose="02040503050406030204" pitchFamily="18" charset="0"/>
                                                    </a:rPr>
                                                    <m:t> 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fr-FR" sz="28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</m:sub>
                                          </m:sSub>
                                        </m:sub>
                                      </m:sSub>
                                    </m:e>
                                  </m:acc>
                                </m:e>
                              </m:nary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/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fr-FR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sz="2800">
                                          <a:latin typeface="Cambria Math" panose="02040503050406030204" pitchFamily="18" charset="0"/>
                                        </a:rPr>
                                        <m:t>A</m:t>
                                      </m:r>
                                      <m:sSub>
                                        <m:sSubPr>
                                          <m:ctrlP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fr-FR" sz="2800">
                                              <a:latin typeface="Cambria Math" panose="02040503050406030204" pitchFamily="18" charset="0"/>
                                            </a:rPr>
                                            <m:t>M</m:t>
                                          </m:r>
                                        </m:e>
                                        <m:sub>
                                          <m:r>
                                            <a:rPr lang="fr-FR" sz="28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∧</m:t>
                                  </m:r>
                                  <m:sSub>
                                    <m:sSubPr>
                                      <m:ctrlPr>
                                        <a:rPr lang="fr-FR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28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fr-FR" sz="28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acc>
                                    <m:accPr>
                                      <m:chr m:val="⃗"/>
                                      <m:ctrlPr>
                                        <a:rPr lang="fr-FR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fr-FR" sz="2800" i="1"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</m:acc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fr-FR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sz="2800">
                                          <a:latin typeface="Cambria Math" panose="02040503050406030204" pitchFamily="18" charset="0"/>
                                        </a:rPr>
                                        <m:t>M</m:t>
                                      </m:r>
                                    </m:e>
                                    <m:sub>
                                      <m:r>
                                        <a:rPr lang="fr-FR" sz="28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ℛ</m:t>
                                  </m:r>
                                </m:e>
                              </m:nary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)=</m:t>
                              </m:r>
                              <m:f>
                                <m:fPr>
                                  <m:ctrlPr>
                                    <a:rPr lang="fr-FR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fr-FR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fr-FR" sz="2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fr-FR" sz="2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ℋ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fr-FR" sz="28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fr-FR" sz="28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S</m:t>
                                      </m:r>
                                      <m:r>
                                        <a:rPr lang="fr-FR" sz="28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)</m:t>
                                      </m:r>
                                      <m:r>
                                        <a:rPr lang="fr-FR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/</m:t>
                                      </m:r>
                                      <m:r>
                                        <a:rPr lang="fr-FR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ℛ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fr-FR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sz="2800" b="0" i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A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eqArr>
                        </m:e>
                      </m:d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1A089490-B0EF-8A43-B935-3EA11A06B9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3578" y="2557014"/>
                <a:ext cx="8795998" cy="2435026"/>
              </a:xfrm>
              <a:prstGeom prst="rect">
                <a:avLst/>
              </a:prstGeom>
              <a:blipFill>
                <a:blip r:embed="rId2"/>
                <a:stretch>
                  <a:fillRect l="-10390" t="-59067" b="-8290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ZoneTexte 9">
            <a:extLst>
              <a:ext uri="{FF2B5EF4-FFF2-40B4-BE49-F238E27FC236}">
                <a16:creationId xmlns:a16="http://schemas.microsoft.com/office/drawing/2014/main" id="{70B6B4CB-8E9B-5946-AD9B-B3DBE19DBB8D}"/>
              </a:ext>
            </a:extLst>
          </p:cNvPr>
          <p:cNvSpPr txBox="1"/>
          <p:nvPr/>
        </p:nvSpPr>
        <p:spPr>
          <a:xfrm>
            <a:off x="1451266" y="5657615"/>
            <a:ext cx="56320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  <a:latin typeface="+mj-lt"/>
              </a:rPr>
              <a:t>Les forces intérieures n’interviennent </a:t>
            </a:r>
          </a:p>
          <a:p>
            <a:r>
              <a:rPr lang="fr-FR" sz="2800" dirty="0">
                <a:solidFill>
                  <a:srgbClr val="C00000"/>
                </a:solidFill>
                <a:latin typeface="+mj-lt"/>
              </a:rPr>
              <a:t>plus dans le PFD!</a:t>
            </a:r>
          </a:p>
        </p:txBody>
      </p:sp>
      <p:pic>
        <p:nvPicPr>
          <p:cNvPr id="11" name="Picture 4" descr="Panneau Davertissement, Signe, Attention PNG - Panneau Davertissement,  Signe, Attention transparentes | PNG gratuit">
            <a:extLst>
              <a:ext uri="{FF2B5EF4-FFF2-40B4-BE49-F238E27FC236}">
                <a16:creationId xmlns:a16="http://schemas.microsoft.com/office/drawing/2014/main" id="{FA96BE16-99B6-914A-8750-212DC308F3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0237" y="5727248"/>
            <a:ext cx="814842" cy="814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05C4CEF9-4EAF-8F48-8431-FC8ED6E64E1F}"/>
                  </a:ext>
                </a:extLst>
              </p:cNvPr>
              <p:cNvSpPr txBox="1"/>
              <p:nvPr/>
            </p:nvSpPr>
            <p:spPr>
              <a:xfrm>
                <a:off x="8561711" y="6215155"/>
                <a:ext cx="2047865" cy="4394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sz="2000" dirty="0">
                    <a:solidFill>
                      <a:srgbClr val="C0000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*</a:t>
                </a:r>
                <a:r>
                  <a:rPr lang="fr-FR" sz="2000" dirty="0">
                    <a:solidFill>
                      <a:srgbClr val="FF000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Si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</m:acc>
                    <m:d>
                      <m:dPr>
                        <m:ctrlPr>
                          <a:rPr lang="fr-FR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2000" b="0" i="0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  <m:r>
                          <a:rPr lang="fr-FR" sz="2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ℛ</m:t>
                        </m:r>
                      </m:e>
                    </m:d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e>
                    </m:acc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05C4CEF9-4EAF-8F48-8431-FC8ED6E64E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1711" y="6215155"/>
                <a:ext cx="2047865" cy="439479"/>
              </a:xfrm>
              <a:prstGeom prst="rect">
                <a:avLst/>
              </a:prstGeom>
              <a:blipFill>
                <a:blip r:embed="rId4"/>
                <a:stretch>
                  <a:fillRect l="-2454" t="-8333" b="-222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3">
            <a:extLst>
              <a:ext uri="{FF2B5EF4-FFF2-40B4-BE49-F238E27FC236}">
                <a16:creationId xmlns:a16="http://schemas.microsoft.com/office/drawing/2014/main" id="{3C9F15CA-EB19-AF45-966B-6B1935DA8F4B}"/>
              </a:ext>
            </a:extLst>
          </p:cNvPr>
          <p:cNvSpPr txBox="1"/>
          <p:nvPr/>
        </p:nvSpPr>
        <p:spPr>
          <a:xfrm>
            <a:off x="8285075" y="405582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1941178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DC18AE0-8489-8540-B805-A8167D487D77}"/>
              </a:ext>
            </a:extLst>
          </p:cNvPr>
          <p:cNvSpPr txBox="1"/>
          <p:nvPr/>
        </p:nvSpPr>
        <p:spPr>
          <a:xfrm>
            <a:off x="450376" y="723331"/>
            <a:ext cx="44646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Objectif de la séance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F2D5AD-458F-8642-A23D-FA9D5B3D4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2</a:t>
            </a:fld>
            <a:endParaRPr lang="fr-FR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DAD4280-B1A3-1145-9BFF-A09F4B11F24C}"/>
              </a:ext>
            </a:extLst>
          </p:cNvPr>
          <p:cNvSpPr txBox="1"/>
          <p:nvPr/>
        </p:nvSpPr>
        <p:spPr>
          <a:xfrm>
            <a:off x="1516081" y="2196723"/>
            <a:ext cx="915983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+mj-lt"/>
              </a:rPr>
              <a:t>Énoncer les lois du frottement solide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75D2A28B-F0A0-DB4F-B01D-851222ACA495}"/>
              </a:ext>
            </a:extLst>
          </p:cNvPr>
          <p:cNvSpPr txBox="1"/>
          <p:nvPr/>
        </p:nvSpPr>
        <p:spPr>
          <a:xfrm>
            <a:off x="2248638" y="4531890"/>
            <a:ext cx="76947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84958A"/>
                </a:solidFill>
                <a:latin typeface="+mj-lt"/>
              </a:rPr>
              <a:t>Résoudre le mouvement de solides articulés avec situations de frottement</a:t>
            </a:r>
          </a:p>
        </p:txBody>
      </p:sp>
      <p:sp>
        <p:nvSpPr>
          <p:cNvPr id="8" name="Flèche vers la droite 7">
            <a:extLst>
              <a:ext uri="{FF2B5EF4-FFF2-40B4-BE49-F238E27FC236}">
                <a16:creationId xmlns:a16="http://schemas.microsoft.com/office/drawing/2014/main" id="{E4227892-A467-5648-BBE1-8FD6B920D013}"/>
              </a:ext>
            </a:extLst>
          </p:cNvPr>
          <p:cNvSpPr/>
          <p:nvPr/>
        </p:nvSpPr>
        <p:spPr>
          <a:xfrm rot="5400000">
            <a:off x="5705706" y="3596268"/>
            <a:ext cx="780585" cy="446049"/>
          </a:xfrm>
          <a:prstGeom prst="rightArrow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6487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2717" y="6356349"/>
            <a:ext cx="381000" cy="365125"/>
          </a:xfrm>
        </p:spPr>
        <p:txBody>
          <a:bodyPr/>
          <a:lstStyle/>
          <a:p>
            <a:fld id="{2A7B12F2-6375-C443-8559-97884B674FF5}" type="slidenum">
              <a:rPr lang="fr-FR" smtClean="0"/>
              <a:t>3</a:t>
            </a:fld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0363F73-0AF2-A044-8C6C-3E9C51129118}"/>
              </a:ext>
            </a:extLst>
          </p:cNvPr>
          <p:cNvSpPr txBox="1"/>
          <p:nvPr/>
        </p:nvSpPr>
        <p:spPr>
          <a:xfrm>
            <a:off x="450376" y="723331"/>
            <a:ext cx="69090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1. Loi du frottement de Coulomb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02CE425-6806-0242-AC6D-4433F5BF965B}"/>
              </a:ext>
            </a:extLst>
          </p:cNvPr>
          <p:cNvSpPr txBox="1"/>
          <p:nvPr/>
        </p:nvSpPr>
        <p:spPr>
          <a:xfrm>
            <a:off x="914401" y="1528373"/>
            <a:ext cx="26504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Réaction normale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BCE32E1-C9A2-F243-923B-7B879AE61D9F}"/>
              </a:ext>
            </a:extLst>
          </p:cNvPr>
          <p:cNvSpPr/>
          <p:nvPr/>
        </p:nvSpPr>
        <p:spPr>
          <a:xfrm>
            <a:off x="713678" y="4729300"/>
            <a:ext cx="5114628" cy="1784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FC540C9-8AE4-2343-9C06-F5C60F6D4C9A}"/>
              </a:ext>
            </a:extLst>
          </p:cNvPr>
          <p:cNvSpPr/>
          <p:nvPr/>
        </p:nvSpPr>
        <p:spPr>
          <a:xfrm>
            <a:off x="2496992" y="3181300"/>
            <a:ext cx="1548000" cy="154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DFD3F01F-4447-F047-87FB-F79C619597BA}"/>
              </a:ext>
            </a:extLst>
          </p:cNvPr>
          <p:cNvSpPr>
            <a:spLocks noChangeAspect="1"/>
          </p:cNvSpPr>
          <p:nvPr/>
        </p:nvSpPr>
        <p:spPr>
          <a:xfrm>
            <a:off x="3201369" y="3886225"/>
            <a:ext cx="135912" cy="13815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7C73214A-6BDE-954E-BED0-830FD8BF5683}"/>
                  </a:ext>
                </a:extLst>
              </p:cNvPr>
              <p:cNvSpPr txBox="1"/>
              <p:nvPr/>
            </p:nvSpPr>
            <p:spPr>
              <a:xfrm>
                <a:off x="2747488" y="2116617"/>
                <a:ext cx="994815" cy="6478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7C73214A-6BDE-954E-BED0-830FD8BF56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7488" y="2116617"/>
                <a:ext cx="994815" cy="647870"/>
              </a:xfrm>
              <a:prstGeom prst="rect">
                <a:avLst/>
              </a:prstGeom>
              <a:blipFill>
                <a:blip r:embed="rId2"/>
                <a:stretch>
                  <a:fillRect b="-192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3C612F7E-F506-1E45-BBE2-288DF2C79DDC}"/>
                  </a:ext>
                </a:extLst>
              </p:cNvPr>
              <p:cNvSpPr txBox="1"/>
              <p:nvPr/>
            </p:nvSpPr>
            <p:spPr>
              <a:xfrm>
                <a:off x="2797740" y="5870944"/>
                <a:ext cx="994815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3C612F7E-F506-1E45-BBE2-288DF2C79D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7740" y="5870944"/>
                <a:ext cx="994815" cy="584775"/>
              </a:xfrm>
              <a:prstGeom prst="rect">
                <a:avLst/>
              </a:prstGeom>
              <a:blipFill>
                <a:blip r:embed="rId3"/>
                <a:stretch>
                  <a:fillRect t="-25532" b="-1276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DD152964-499F-594F-BFAB-78AD79D2F167}"/>
              </a:ext>
            </a:extLst>
          </p:cNvPr>
          <p:cNvCxnSpPr>
            <a:cxnSpLocks/>
          </p:cNvCxnSpPr>
          <p:nvPr/>
        </p:nvCxnSpPr>
        <p:spPr>
          <a:xfrm rot="5400000" flipH="1">
            <a:off x="2290896" y="3775299"/>
            <a:ext cx="1908000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>
            <a:extLst>
              <a:ext uri="{FF2B5EF4-FFF2-40B4-BE49-F238E27FC236}">
                <a16:creationId xmlns:a16="http://schemas.microsoft.com/office/drawing/2014/main" id="{EB4D6D34-CEC7-924B-8671-DBB36FB001A1}"/>
              </a:ext>
            </a:extLst>
          </p:cNvPr>
          <p:cNvSpPr>
            <a:spLocks noChangeAspect="1"/>
          </p:cNvSpPr>
          <p:nvPr/>
        </p:nvSpPr>
        <p:spPr>
          <a:xfrm>
            <a:off x="3201369" y="4660224"/>
            <a:ext cx="135912" cy="1381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7208655D-EA17-5B4E-AD16-CCBEB9026932}"/>
              </a:ext>
            </a:extLst>
          </p:cNvPr>
          <p:cNvCxnSpPr>
            <a:cxnSpLocks/>
          </p:cNvCxnSpPr>
          <p:nvPr/>
        </p:nvCxnSpPr>
        <p:spPr>
          <a:xfrm rot="16200000" flipH="1">
            <a:off x="2341148" y="4926806"/>
            <a:ext cx="1908000" cy="0"/>
          </a:xfrm>
          <a:prstGeom prst="straightConnector1">
            <a:avLst/>
          </a:prstGeom>
          <a:ln w="508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EE302F0F-3B02-AE44-B1FB-8241F9399178}"/>
                  </a:ext>
                </a:extLst>
              </p:cNvPr>
              <p:cNvSpPr txBox="1"/>
              <p:nvPr/>
            </p:nvSpPr>
            <p:spPr>
              <a:xfrm>
                <a:off x="7267855" y="3114745"/>
                <a:ext cx="3409469" cy="6478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2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2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sz="32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acc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acc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EE302F0F-3B02-AE44-B1FB-8241F93991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7855" y="3114745"/>
                <a:ext cx="3409469" cy="647870"/>
              </a:xfrm>
              <a:prstGeom prst="rect">
                <a:avLst/>
              </a:prstGeom>
              <a:blipFill>
                <a:blip r:embed="rId4"/>
                <a:stretch>
                  <a:fillRect l="-1487" t="-13462" b="-961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ZoneTexte 22">
            <a:extLst>
              <a:ext uri="{FF2B5EF4-FFF2-40B4-BE49-F238E27FC236}">
                <a16:creationId xmlns:a16="http://schemas.microsoft.com/office/drawing/2014/main" id="{817423B0-3554-F943-9C0A-B293D80C6FC6}"/>
              </a:ext>
            </a:extLst>
          </p:cNvPr>
          <p:cNvSpPr txBox="1"/>
          <p:nvPr/>
        </p:nvSpPr>
        <p:spPr>
          <a:xfrm>
            <a:off x="7267855" y="2378188"/>
            <a:ext cx="221086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600" dirty="0">
                <a:latin typeface="+mj-lt"/>
              </a:rPr>
              <a:t>Cube immobile</a:t>
            </a:r>
          </a:p>
        </p:txBody>
      </p:sp>
    </p:spTree>
    <p:extLst>
      <p:ext uri="{BB962C8B-B14F-4D97-AF65-F5344CB8AC3E}">
        <p14:creationId xmlns:p14="http://schemas.microsoft.com/office/powerpoint/2010/main" val="3577846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2717" y="6356349"/>
            <a:ext cx="381000" cy="365125"/>
          </a:xfrm>
        </p:spPr>
        <p:txBody>
          <a:bodyPr/>
          <a:lstStyle/>
          <a:p>
            <a:fld id="{2A7B12F2-6375-C443-8559-97884B674FF5}" type="slidenum">
              <a:rPr lang="fr-FR" smtClean="0"/>
              <a:t>4</a:t>
            </a:fld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02CE425-6806-0242-AC6D-4433F5BF965B}"/>
              </a:ext>
            </a:extLst>
          </p:cNvPr>
          <p:cNvSpPr txBox="1"/>
          <p:nvPr/>
        </p:nvSpPr>
        <p:spPr>
          <a:xfrm>
            <a:off x="914401" y="1528373"/>
            <a:ext cx="4500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Réaction normale et tangentielle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7C73214A-6BDE-954E-BED0-830FD8BF5683}"/>
                  </a:ext>
                </a:extLst>
              </p:cNvPr>
              <p:cNvSpPr txBox="1"/>
              <p:nvPr/>
            </p:nvSpPr>
            <p:spPr>
              <a:xfrm>
                <a:off x="3691530" y="2488076"/>
                <a:ext cx="994815" cy="6478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7C73214A-6BDE-954E-BED0-830FD8BF56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1530" y="2488076"/>
                <a:ext cx="994815" cy="647870"/>
              </a:xfrm>
              <a:prstGeom prst="rect">
                <a:avLst/>
              </a:prstGeom>
              <a:blipFill>
                <a:blip r:embed="rId2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3C612F7E-F506-1E45-BBE2-288DF2C79DDC}"/>
                  </a:ext>
                </a:extLst>
              </p:cNvPr>
              <p:cNvSpPr txBox="1"/>
              <p:nvPr/>
            </p:nvSpPr>
            <p:spPr>
              <a:xfrm>
                <a:off x="2956711" y="5802034"/>
                <a:ext cx="994815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3C612F7E-F506-1E45-BBE2-288DF2C79D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6711" y="5802034"/>
                <a:ext cx="994815" cy="584775"/>
              </a:xfrm>
              <a:prstGeom prst="rect">
                <a:avLst/>
              </a:prstGeom>
              <a:blipFill>
                <a:blip r:embed="rId3"/>
                <a:stretch>
                  <a:fillRect t="-22917" b="-104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9435B23C-7885-364C-B63A-25C74A740052}"/>
                  </a:ext>
                </a:extLst>
              </p:cNvPr>
              <p:cNvSpPr txBox="1"/>
              <p:nvPr/>
            </p:nvSpPr>
            <p:spPr>
              <a:xfrm>
                <a:off x="7267855" y="3114745"/>
                <a:ext cx="3409469" cy="6478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</m:acc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acc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9435B23C-7885-364C-B63A-25C74A7400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7855" y="3114745"/>
                <a:ext cx="3409469" cy="647870"/>
              </a:xfrm>
              <a:prstGeom prst="rect">
                <a:avLst/>
              </a:prstGeom>
              <a:blipFill>
                <a:blip r:embed="rId4"/>
                <a:stretch>
                  <a:fillRect l="-1487" t="-13462" b="-961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3">
            <a:extLst>
              <a:ext uri="{FF2B5EF4-FFF2-40B4-BE49-F238E27FC236}">
                <a16:creationId xmlns:a16="http://schemas.microsoft.com/office/drawing/2014/main" id="{5DD68C1C-5BC6-BD4E-9E88-843E93087988}"/>
              </a:ext>
            </a:extLst>
          </p:cNvPr>
          <p:cNvSpPr txBox="1"/>
          <p:nvPr/>
        </p:nvSpPr>
        <p:spPr>
          <a:xfrm>
            <a:off x="7267855" y="2378188"/>
            <a:ext cx="221086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600" dirty="0">
                <a:latin typeface="+mj-lt"/>
              </a:rPr>
              <a:t>Cube immobile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2F41794-7E77-A445-9D79-2161902CEA5D}"/>
              </a:ext>
            </a:extLst>
          </p:cNvPr>
          <p:cNvSpPr/>
          <p:nvPr/>
        </p:nvSpPr>
        <p:spPr>
          <a:xfrm rot="1174339">
            <a:off x="611351" y="4607160"/>
            <a:ext cx="5114628" cy="1784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03A5B3A-8822-AA4E-A410-28D6E4A86CB5}"/>
              </a:ext>
            </a:extLst>
          </p:cNvPr>
          <p:cNvSpPr/>
          <p:nvPr/>
        </p:nvSpPr>
        <p:spPr>
          <a:xfrm rot="1174339">
            <a:off x="2683837" y="3109036"/>
            <a:ext cx="1548000" cy="154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6BCEA0BC-2EA2-5E4F-B582-90892A80437D}"/>
              </a:ext>
            </a:extLst>
          </p:cNvPr>
          <p:cNvSpPr>
            <a:spLocks noChangeAspect="1"/>
          </p:cNvSpPr>
          <p:nvPr/>
        </p:nvSpPr>
        <p:spPr>
          <a:xfrm rot="1174339">
            <a:off x="3388310" y="3813403"/>
            <a:ext cx="135912" cy="13815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598EDEE5-412C-1547-B522-EF326A6A8315}"/>
              </a:ext>
            </a:extLst>
          </p:cNvPr>
          <p:cNvSpPr>
            <a:spLocks noChangeAspect="1"/>
          </p:cNvSpPr>
          <p:nvPr/>
        </p:nvSpPr>
        <p:spPr>
          <a:xfrm rot="1174339">
            <a:off x="3129024" y="4542680"/>
            <a:ext cx="135912" cy="1381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179A8BED-72B5-FF42-AC28-C93FC3A6B566}"/>
              </a:ext>
            </a:extLst>
          </p:cNvPr>
          <p:cNvCxnSpPr>
            <a:cxnSpLocks/>
          </p:cNvCxnSpPr>
          <p:nvPr/>
        </p:nvCxnSpPr>
        <p:spPr>
          <a:xfrm rot="1174339" flipH="1">
            <a:off x="2490818" y="4486294"/>
            <a:ext cx="720000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A874B39A-92F1-EF45-8C10-0A0D11650AA8}"/>
              </a:ext>
            </a:extLst>
          </p:cNvPr>
          <p:cNvCxnSpPr>
            <a:cxnSpLocks/>
          </p:cNvCxnSpPr>
          <p:nvPr/>
        </p:nvCxnSpPr>
        <p:spPr>
          <a:xfrm flipH="1" flipV="1">
            <a:off x="3196979" y="2710330"/>
            <a:ext cx="1" cy="1908000"/>
          </a:xfrm>
          <a:prstGeom prst="straightConnector1">
            <a:avLst/>
          </a:prstGeom>
          <a:ln w="508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71DCB362-19B3-7840-8B2A-BEFB4852AB94}"/>
                  </a:ext>
                </a:extLst>
              </p:cNvPr>
              <p:cNvSpPr txBox="1"/>
              <p:nvPr/>
            </p:nvSpPr>
            <p:spPr>
              <a:xfrm>
                <a:off x="1906063" y="4681757"/>
                <a:ext cx="994815" cy="6478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71DCB362-19B3-7840-8B2A-BEFB4852AB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6063" y="4681757"/>
                <a:ext cx="994815" cy="647870"/>
              </a:xfrm>
              <a:prstGeom prst="rect">
                <a:avLst/>
              </a:prstGeom>
              <a:blipFill>
                <a:blip r:embed="rId5"/>
                <a:stretch>
                  <a:fillRect b="-576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89E4C554-E3E3-8E46-B62E-6F96C7BB9028}"/>
                  </a:ext>
                </a:extLst>
              </p:cNvPr>
              <p:cNvSpPr txBox="1"/>
              <p:nvPr/>
            </p:nvSpPr>
            <p:spPr>
              <a:xfrm>
                <a:off x="2823901" y="2174583"/>
                <a:ext cx="994815" cy="6446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89E4C554-E3E3-8E46-B62E-6F96C7BB90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3901" y="2174583"/>
                <a:ext cx="994815" cy="64466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8F1A39C8-3A1F-1C49-AEC4-20827B0AECDA}"/>
                  </a:ext>
                </a:extLst>
              </p:cNvPr>
              <p:cNvSpPr txBox="1"/>
              <p:nvPr/>
            </p:nvSpPr>
            <p:spPr>
              <a:xfrm>
                <a:off x="7283313" y="3884008"/>
                <a:ext cx="4222938" cy="6478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acc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fr-FR" sz="32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2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acc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acc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8F1A39C8-3A1F-1C49-AEC4-20827B0AEC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3313" y="3884008"/>
                <a:ext cx="4222938" cy="647870"/>
              </a:xfrm>
              <a:prstGeom prst="rect">
                <a:avLst/>
              </a:prstGeom>
              <a:blipFill>
                <a:blip r:embed="rId7"/>
                <a:stretch>
                  <a:fillRect l="-1198" t="-11538" b="-115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242D30BC-3F98-E448-B6FF-C84C6ADFBB18}"/>
              </a:ext>
            </a:extLst>
          </p:cNvPr>
          <p:cNvCxnSpPr>
            <a:cxnSpLocks/>
          </p:cNvCxnSpPr>
          <p:nvPr/>
        </p:nvCxnSpPr>
        <p:spPr>
          <a:xfrm>
            <a:off x="3454119" y="3894951"/>
            <a:ext cx="0" cy="1908000"/>
          </a:xfrm>
          <a:prstGeom prst="straightConnector1">
            <a:avLst/>
          </a:prstGeom>
          <a:ln w="508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252C51AA-B889-7C43-9893-EB98E0CA203E}"/>
              </a:ext>
            </a:extLst>
          </p:cNvPr>
          <p:cNvCxnSpPr>
            <a:cxnSpLocks/>
          </p:cNvCxnSpPr>
          <p:nvPr/>
        </p:nvCxnSpPr>
        <p:spPr>
          <a:xfrm rot="6574339" flipH="1">
            <a:off x="2557081" y="3786708"/>
            <a:ext cx="1872000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>
            <a:extLst>
              <a:ext uri="{FF2B5EF4-FFF2-40B4-BE49-F238E27FC236}">
                <a16:creationId xmlns:a16="http://schemas.microsoft.com/office/drawing/2014/main" id="{A5E55AC5-E6DC-324B-BCC7-3ABB88EDC786}"/>
              </a:ext>
            </a:extLst>
          </p:cNvPr>
          <p:cNvSpPr txBox="1"/>
          <p:nvPr/>
        </p:nvSpPr>
        <p:spPr>
          <a:xfrm>
            <a:off x="450376" y="723331"/>
            <a:ext cx="69090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1. Loi du frottement de Coulomb</a:t>
            </a:r>
          </a:p>
        </p:txBody>
      </p:sp>
    </p:spTree>
    <p:extLst>
      <p:ext uri="{BB962C8B-B14F-4D97-AF65-F5344CB8AC3E}">
        <p14:creationId xmlns:p14="http://schemas.microsoft.com/office/powerpoint/2010/main" val="3824921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0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lèche vers la droite 36">
            <a:extLst>
              <a:ext uri="{FF2B5EF4-FFF2-40B4-BE49-F238E27FC236}">
                <a16:creationId xmlns:a16="http://schemas.microsoft.com/office/drawing/2014/main" id="{0A7AC489-EB38-B741-BBAB-4DC42DECFAA3}"/>
              </a:ext>
            </a:extLst>
          </p:cNvPr>
          <p:cNvSpPr/>
          <p:nvPr/>
        </p:nvSpPr>
        <p:spPr>
          <a:xfrm rot="2375190">
            <a:off x="3902700" y="4330504"/>
            <a:ext cx="1186575" cy="659567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2717" y="6356349"/>
            <a:ext cx="381000" cy="365125"/>
          </a:xfrm>
        </p:spPr>
        <p:txBody>
          <a:bodyPr/>
          <a:lstStyle/>
          <a:p>
            <a:fld id="{2A7B12F2-6375-C443-8559-97884B674FF5}" type="slidenum">
              <a:rPr lang="fr-FR" smtClean="0"/>
              <a:t>5</a:t>
            </a:fld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02CE425-6806-0242-AC6D-4433F5BF965B}"/>
              </a:ext>
            </a:extLst>
          </p:cNvPr>
          <p:cNvSpPr txBox="1"/>
          <p:nvPr/>
        </p:nvSpPr>
        <p:spPr>
          <a:xfrm>
            <a:off x="914401" y="1528373"/>
            <a:ext cx="1935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Angle limite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7C73214A-6BDE-954E-BED0-830FD8BF5683}"/>
                  </a:ext>
                </a:extLst>
              </p:cNvPr>
              <p:cNvSpPr txBox="1"/>
              <p:nvPr/>
            </p:nvSpPr>
            <p:spPr>
              <a:xfrm>
                <a:off x="3691530" y="2488076"/>
                <a:ext cx="994815" cy="6478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7C73214A-6BDE-954E-BED0-830FD8BF56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1530" y="2488076"/>
                <a:ext cx="994815" cy="647870"/>
              </a:xfrm>
              <a:prstGeom prst="rect">
                <a:avLst/>
              </a:prstGeom>
              <a:blipFill>
                <a:blip r:embed="rId2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3C612F7E-F506-1E45-BBE2-288DF2C79DDC}"/>
                  </a:ext>
                </a:extLst>
              </p:cNvPr>
              <p:cNvSpPr txBox="1"/>
              <p:nvPr/>
            </p:nvSpPr>
            <p:spPr>
              <a:xfrm>
                <a:off x="2956711" y="5802034"/>
                <a:ext cx="994815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3C612F7E-F506-1E45-BBE2-288DF2C79D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6711" y="5802034"/>
                <a:ext cx="994815" cy="584775"/>
              </a:xfrm>
              <a:prstGeom prst="rect">
                <a:avLst/>
              </a:prstGeom>
              <a:blipFill>
                <a:blip r:embed="rId3"/>
                <a:stretch>
                  <a:fillRect t="-22917" b="-104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71DCB362-19B3-7840-8B2A-BEFB4852AB94}"/>
                  </a:ext>
                </a:extLst>
              </p:cNvPr>
              <p:cNvSpPr txBox="1"/>
              <p:nvPr/>
            </p:nvSpPr>
            <p:spPr>
              <a:xfrm>
                <a:off x="1906063" y="4681757"/>
                <a:ext cx="994815" cy="6478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71DCB362-19B3-7840-8B2A-BEFB4852AB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6063" y="4681757"/>
                <a:ext cx="994815" cy="647870"/>
              </a:xfrm>
              <a:prstGeom prst="rect">
                <a:avLst/>
              </a:prstGeom>
              <a:blipFill>
                <a:blip r:embed="rId4"/>
                <a:stretch>
                  <a:fillRect b="-576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89E4C554-E3E3-8E46-B62E-6F96C7BB9028}"/>
                  </a:ext>
                </a:extLst>
              </p:cNvPr>
              <p:cNvSpPr txBox="1"/>
              <p:nvPr/>
            </p:nvSpPr>
            <p:spPr>
              <a:xfrm>
                <a:off x="2823901" y="2174583"/>
                <a:ext cx="994815" cy="6446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89E4C554-E3E3-8E46-B62E-6F96C7BB90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3901" y="2174583"/>
                <a:ext cx="994815" cy="64466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E2F41794-7E77-A445-9D79-2161902CEA5D}"/>
              </a:ext>
            </a:extLst>
          </p:cNvPr>
          <p:cNvSpPr/>
          <p:nvPr/>
        </p:nvSpPr>
        <p:spPr>
          <a:xfrm rot="2392842">
            <a:off x="456827" y="4460433"/>
            <a:ext cx="5114628" cy="1784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03A5B3A-8822-AA4E-A410-28D6E4A86CB5}"/>
              </a:ext>
            </a:extLst>
          </p:cNvPr>
          <p:cNvSpPr/>
          <p:nvPr/>
        </p:nvSpPr>
        <p:spPr>
          <a:xfrm rot="2392842">
            <a:off x="2793623" y="3113231"/>
            <a:ext cx="1548000" cy="154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6BCEA0BC-2EA2-5E4F-B582-90892A80437D}"/>
              </a:ext>
            </a:extLst>
          </p:cNvPr>
          <p:cNvSpPr>
            <a:spLocks noChangeAspect="1"/>
          </p:cNvSpPr>
          <p:nvPr/>
        </p:nvSpPr>
        <p:spPr>
          <a:xfrm rot="2392842">
            <a:off x="3498387" y="3817088"/>
            <a:ext cx="135912" cy="13815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598EDEE5-412C-1547-B522-EF326A6A8315}"/>
              </a:ext>
            </a:extLst>
          </p:cNvPr>
          <p:cNvSpPr>
            <a:spLocks noChangeAspect="1"/>
          </p:cNvSpPr>
          <p:nvPr/>
        </p:nvSpPr>
        <p:spPr>
          <a:xfrm rot="2392842">
            <a:off x="3002107" y="4411040"/>
            <a:ext cx="135912" cy="1381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179A8BED-72B5-FF42-AC28-C93FC3A6B566}"/>
              </a:ext>
            </a:extLst>
          </p:cNvPr>
          <p:cNvCxnSpPr>
            <a:cxnSpLocks/>
          </p:cNvCxnSpPr>
          <p:nvPr/>
        </p:nvCxnSpPr>
        <p:spPr>
          <a:xfrm flipH="1" flipV="1">
            <a:off x="2363893" y="3894034"/>
            <a:ext cx="725189" cy="610447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A874B39A-92F1-EF45-8C10-0A0D11650AA8}"/>
              </a:ext>
            </a:extLst>
          </p:cNvPr>
          <p:cNvCxnSpPr>
            <a:cxnSpLocks/>
          </p:cNvCxnSpPr>
          <p:nvPr/>
        </p:nvCxnSpPr>
        <p:spPr>
          <a:xfrm flipV="1">
            <a:off x="3074865" y="2796995"/>
            <a:ext cx="208662" cy="1663384"/>
          </a:xfrm>
          <a:prstGeom prst="straightConnector1">
            <a:avLst/>
          </a:prstGeom>
          <a:ln w="508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>
            <a:extLst>
              <a:ext uri="{FF2B5EF4-FFF2-40B4-BE49-F238E27FC236}">
                <a16:creationId xmlns:a16="http://schemas.microsoft.com/office/drawing/2014/main" id="{A5E55AC5-E6DC-324B-BCC7-3ABB88EDC786}"/>
              </a:ext>
            </a:extLst>
          </p:cNvPr>
          <p:cNvSpPr txBox="1"/>
          <p:nvPr/>
        </p:nvSpPr>
        <p:spPr>
          <a:xfrm>
            <a:off x="450376" y="723331"/>
            <a:ext cx="69090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1. Loi du frottement de Coulomb</a:t>
            </a:r>
          </a:p>
        </p:txBody>
      </p: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242D30BC-3F98-E448-B6FF-C84C6ADFBB18}"/>
              </a:ext>
            </a:extLst>
          </p:cNvPr>
          <p:cNvCxnSpPr>
            <a:cxnSpLocks/>
          </p:cNvCxnSpPr>
          <p:nvPr/>
        </p:nvCxnSpPr>
        <p:spPr>
          <a:xfrm>
            <a:off x="3562987" y="3894034"/>
            <a:ext cx="0" cy="1908000"/>
          </a:xfrm>
          <a:prstGeom prst="straightConnector1">
            <a:avLst/>
          </a:prstGeom>
          <a:ln w="508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252C51AA-B889-7C43-9893-EB98E0CA203E}"/>
              </a:ext>
            </a:extLst>
          </p:cNvPr>
          <p:cNvCxnSpPr>
            <a:cxnSpLocks/>
          </p:cNvCxnSpPr>
          <p:nvPr/>
        </p:nvCxnSpPr>
        <p:spPr>
          <a:xfrm rot="7792842" flipH="1">
            <a:off x="2795230" y="3908763"/>
            <a:ext cx="1512000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D991426D-A151-B34C-A878-E63C22D77D3F}"/>
                  </a:ext>
                </a:extLst>
              </p:cNvPr>
              <p:cNvSpPr txBox="1"/>
              <p:nvPr/>
            </p:nvSpPr>
            <p:spPr>
              <a:xfrm>
                <a:off x="7267855" y="3114745"/>
                <a:ext cx="3409469" cy="6478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</m:acc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acc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acc>
                        <m:accPr>
                          <m:chr m:val="⃗"/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D991426D-A151-B34C-A878-E63C22D77D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7855" y="3114745"/>
                <a:ext cx="3409469" cy="647870"/>
              </a:xfrm>
              <a:prstGeom prst="rect">
                <a:avLst/>
              </a:prstGeom>
              <a:blipFill>
                <a:blip r:embed="rId6"/>
                <a:stretch>
                  <a:fillRect l="-1487" t="-13462" b="-961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ZoneTexte 31">
            <a:extLst>
              <a:ext uri="{FF2B5EF4-FFF2-40B4-BE49-F238E27FC236}">
                <a16:creationId xmlns:a16="http://schemas.microsoft.com/office/drawing/2014/main" id="{9C1CCCE0-1C48-7142-8BB1-C6DFFC6C3E97}"/>
              </a:ext>
            </a:extLst>
          </p:cNvPr>
          <p:cNvSpPr txBox="1"/>
          <p:nvPr/>
        </p:nvSpPr>
        <p:spPr>
          <a:xfrm>
            <a:off x="7267855" y="2378188"/>
            <a:ext cx="410067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600" dirty="0">
                <a:latin typeface="+mj-lt"/>
              </a:rPr>
              <a:t>Mise en mouvement du cube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569039FC-80F8-2E4A-8B6C-027645B18104}"/>
                  </a:ext>
                </a:extLst>
              </p:cNvPr>
              <p:cNvSpPr txBox="1"/>
              <p:nvPr/>
            </p:nvSpPr>
            <p:spPr>
              <a:xfrm>
                <a:off x="7283313" y="3884008"/>
                <a:ext cx="4222938" cy="6478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acc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fr-FR" sz="32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2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acc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acc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acc>
                        <m:accPr>
                          <m:chr m:val="⃗"/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569039FC-80F8-2E4A-8B6C-027645B181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3313" y="3884008"/>
                <a:ext cx="4222938" cy="647870"/>
              </a:xfrm>
              <a:prstGeom prst="rect">
                <a:avLst/>
              </a:prstGeom>
              <a:blipFill>
                <a:blip r:embed="rId7"/>
                <a:stretch>
                  <a:fillRect l="-1198" t="-11538" b="-115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384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au 7">
            <a:extLst>
              <a:ext uri="{FF2B5EF4-FFF2-40B4-BE49-F238E27FC236}">
                <a16:creationId xmlns:a16="http://schemas.microsoft.com/office/drawing/2014/main" id="{36198D2E-34EF-CE47-9D62-3B38DE527D4D}"/>
              </a:ext>
            </a:extLst>
          </p:cNvPr>
          <p:cNvGraphicFramePr>
            <a:graphicFrameLocks noGrp="1"/>
          </p:cNvGraphicFramePr>
          <p:nvPr/>
        </p:nvGraphicFramePr>
        <p:xfrm>
          <a:off x="728423" y="2190081"/>
          <a:ext cx="10575636" cy="39445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35200">
                  <a:extLst>
                    <a:ext uri="{9D8B030D-6E8A-4147-A177-3AD203B41FA5}">
                      <a16:colId xmlns:a16="http://schemas.microsoft.com/office/drawing/2014/main" val="2880820071"/>
                    </a:ext>
                  </a:extLst>
                </a:gridCol>
                <a:gridCol w="5666509">
                  <a:extLst>
                    <a:ext uri="{9D8B030D-6E8A-4147-A177-3AD203B41FA5}">
                      <a16:colId xmlns:a16="http://schemas.microsoft.com/office/drawing/2014/main" val="2332847308"/>
                    </a:ext>
                  </a:extLst>
                </a:gridCol>
                <a:gridCol w="2673927">
                  <a:extLst>
                    <a:ext uri="{9D8B030D-6E8A-4147-A177-3AD203B41FA5}">
                      <a16:colId xmlns:a16="http://schemas.microsoft.com/office/drawing/2014/main" val="3027848342"/>
                    </a:ext>
                  </a:extLst>
                </a:gridCol>
              </a:tblGrid>
              <a:tr h="1972294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0964183"/>
                  </a:ext>
                </a:extLst>
              </a:tr>
              <a:tr h="1972294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876734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2717" y="6356349"/>
            <a:ext cx="381000" cy="365125"/>
          </a:xfrm>
        </p:spPr>
        <p:txBody>
          <a:bodyPr/>
          <a:lstStyle/>
          <a:p>
            <a:fld id="{2A7B12F2-6375-C443-8559-97884B674FF5}" type="slidenum">
              <a:rPr lang="fr-FR" smtClean="0"/>
              <a:t>6</a:t>
            </a:fld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02CE425-6806-0242-AC6D-4433F5BF965B}"/>
              </a:ext>
            </a:extLst>
          </p:cNvPr>
          <p:cNvSpPr txBox="1"/>
          <p:nvPr/>
        </p:nvSpPr>
        <p:spPr>
          <a:xfrm>
            <a:off x="914401" y="1528373"/>
            <a:ext cx="51256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Expression de la réaction tangentielle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A5E55AC5-E6DC-324B-BCC7-3ABB88EDC786}"/>
              </a:ext>
            </a:extLst>
          </p:cNvPr>
          <p:cNvSpPr txBox="1"/>
          <p:nvPr/>
        </p:nvSpPr>
        <p:spPr>
          <a:xfrm>
            <a:off x="450376" y="723331"/>
            <a:ext cx="69090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1. Loi du frottement de Coulomb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8422C0A5-7585-F546-88C9-06DFBEDB12C1}"/>
                  </a:ext>
                </a:extLst>
              </p:cNvPr>
              <p:cNvSpPr txBox="1"/>
              <p:nvPr/>
            </p:nvSpPr>
            <p:spPr>
              <a:xfrm>
                <a:off x="3823839" y="4570347"/>
                <a:ext cx="3948546" cy="12647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2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acc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begChr m:val="‖"/>
                          <m:endChr m:val="‖"/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fr-FR" sz="32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fr-FR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32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fr-FR" sz="32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acc>
                        </m:e>
                      </m:d>
                      <m:f>
                        <m:fPr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fr-FR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3200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</m:acc>
                            </m:e>
                            <m:sub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ℬ</m:t>
                              </m:r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𝒞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begChr m:val="‖"/>
                              <m:endChr m:val="‖"/>
                              <m:ctrlP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fr-FR" sz="3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fr-FR" sz="3200" i="1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fr-FR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ℬ</m:t>
                                  </m:r>
                                  <m:r>
                                    <a:rPr lang="fr-FR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fr-FR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𝒞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8422C0A5-7585-F546-88C9-06DFBEDB12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3839" y="4570347"/>
                <a:ext cx="3948546" cy="1264770"/>
              </a:xfrm>
              <a:prstGeom prst="rect">
                <a:avLst/>
              </a:prstGeom>
              <a:blipFill>
                <a:blip r:embed="rId2"/>
                <a:stretch>
                  <a:fillRect l="-962" b="-7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F8828A38-D41A-9C45-B202-5D39471ABC3E}"/>
                  </a:ext>
                </a:extLst>
              </p:cNvPr>
              <p:cNvSpPr txBox="1"/>
              <p:nvPr/>
            </p:nvSpPr>
            <p:spPr>
              <a:xfrm>
                <a:off x="404157" y="2732398"/>
                <a:ext cx="2754435" cy="7033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acc>
                        </m:e>
                        <m:sub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ℬ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𝒞</m:t>
                          </m:r>
                        </m:sub>
                      </m:sSub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e>
                      </m:acc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F8828A38-D41A-9C45-B202-5D39471ABC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157" y="2732398"/>
                <a:ext cx="2754435" cy="703334"/>
              </a:xfrm>
              <a:prstGeom prst="rect">
                <a:avLst/>
              </a:prstGeom>
              <a:blipFill>
                <a:blip r:embed="rId3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3790A16E-739E-F441-A35B-3C22DADED642}"/>
                  </a:ext>
                </a:extLst>
              </p:cNvPr>
              <p:cNvSpPr txBox="1"/>
              <p:nvPr/>
            </p:nvSpPr>
            <p:spPr>
              <a:xfrm>
                <a:off x="404156" y="4879853"/>
                <a:ext cx="2754435" cy="7033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acc>
                        </m:e>
                        <m:sub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ℬ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𝒞</m:t>
                          </m:r>
                        </m:sub>
                      </m:sSub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acc>
                        <m:accPr>
                          <m:chr m:val="⃗"/>
                          <m:ctrlP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e>
                      </m:acc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3790A16E-739E-F441-A35B-3C22DADED6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156" y="4879853"/>
                <a:ext cx="2754435" cy="703334"/>
              </a:xfrm>
              <a:prstGeom prst="rect">
                <a:avLst/>
              </a:prstGeom>
              <a:blipFill>
                <a:blip r:embed="rId4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A5228DCE-B142-2A44-8011-052CE839E1F1}"/>
                  </a:ext>
                </a:extLst>
              </p:cNvPr>
              <p:cNvSpPr txBox="1"/>
              <p:nvPr/>
            </p:nvSpPr>
            <p:spPr>
              <a:xfrm>
                <a:off x="3823839" y="2751570"/>
                <a:ext cx="4128655" cy="6841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fr-FR" sz="3200" i="1">
                          <a:latin typeface="Cambria Math" panose="02040503050406030204" pitchFamily="18" charset="0"/>
                        </a:rPr>
                        <m:t>&lt; </m:t>
                      </m:r>
                      <m:d>
                        <m:dPr>
                          <m:begChr m:val="‖"/>
                          <m:endChr m:val="‖"/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fr-FR" sz="32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fr-FR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32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fr-FR" sz="32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e>
                          </m:acc>
                        </m:e>
                      </m:d>
                      <m:r>
                        <a:rPr lang="fr-FR" sz="32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begChr m:val="‖"/>
                          <m:endChr m:val="‖"/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fr-FR" sz="32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fr-FR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32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fr-FR" sz="32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acc>
                        </m:e>
                      </m:d>
                    </m:oMath>
                  </m:oMathPara>
                </a14:m>
                <a:endParaRPr lang="fr-FR" sz="3200" dirty="0"/>
              </a:p>
            </p:txBody>
          </p:sp>
        </mc:Choice>
        <mc:Fallback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A5228DCE-B142-2A44-8011-052CE839E1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3839" y="2751570"/>
                <a:ext cx="4128655" cy="684162"/>
              </a:xfrm>
              <a:prstGeom prst="rect">
                <a:avLst/>
              </a:prstGeom>
              <a:blipFill>
                <a:blip r:embed="rId5"/>
                <a:stretch>
                  <a:fillRect l="-917" b="-1636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>
            <a:extLst>
              <a:ext uri="{FF2B5EF4-FFF2-40B4-BE49-F238E27FC236}">
                <a16:creationId xmlns:a16="http://schemas.microsoft.com/office/drawing/2014/main" id="{FB39CC03-C307-A245-AA37-6638417690B1}"/>
              </a:ext>
            </a:extLst>
          </p:cNvPr>
          <p:cNvSpPr txBox="1"/>
          <p:nvPr/>
        </p:nvSpPr>
        <p:spPr>
          <a:xfrm>
            <a:off x="9102156" y="2637789"/>
            <a:ext cx="1779333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600" dirty="0">
                <a:latin typeface="+mj-lt"/>
              </a:rPr>
              <a:t>Frottement </a:t>
            </a:r>
          </a:p>
          <a:p>
            <a:r>
              <a:rPr lang="fr-FR" sz="2600" dirty="0">
                <a:latin typeface="+mj-lt"/>
              </a:rPr>
              <a:t>statique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BC9A76CB-1D90-E446-9FF5-523763AE2681}"/>
              </a:ext>
            </a:extLst>
          </p:cNvPr>
          <p:cNvSpPr txBox="1"/>
          <p:nvPr/>
        </p:nvSpPr>
        <p:spPr>
          <a:xfrm>
            <a:off x="9102156" y="4775658"/>
            <a:ext cx="1779333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600" dirty="0">
                <a:latin typeface="+mj-lt"/>
              </a:rPr>
              <a:t>Frottement </a:t>
            </a:r>
          </a:p>
          <a:p>
            <a:r>
              <a:rPr lang="fr-FR" sz="2600" dirty="0">
                <a:latin typeface="+mj-lt"/>
              </a:rPr>
              <a:t>cinétique</a:t>
            </a:r>
          </a:p>
        </p:txBody>
      </p:sp>
    </p:spTree>
    <p:extLst>
      <p:ext uri="{BB962C8B-B14F-4D97-AF65-F5344CB8AC3E}">
        <p14:creationId xmlns:p14="http://schemas.microsoft.com/office/powerpoint/2010/main" val="3604131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6" grpId="0"/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2717" y="6356349"/>
            <a:ext cx="381000" cy="365125"/>
          </a:xfrm>
        </p:spPr>
        <p:txBody>
          <a:bodyPr/>
          <a:lstStyle/>
          <a:p>
            <a:fld id="{2A7B12F2-6375-C443-8559-97884B674FF5}" type="slidenum">
              <a:rPr lang="fr-FR" smtClean="0"/>
              <a:t>7</a:t>
            </a:fld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02CE425-6806-0242-AC6D-4433F5BF965B}"/>
              </a:ext>
            </a:extLst>
          </p:cNvPr>
          <p:cNvSpPr txBox="1"/>
          <p:nvPr/>
        </p:nvSpPr>
        <p:spPr>
          <a:xfrm>
            <a:off x="914401" y="1528373"/>
            <a:ext cx="392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Exemple 1 : cylindre glissant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A5E55AC5-E6DC-324B-BCC7-3ABB88EDC786}"/>
              </a:ext>
            </a:extLst>
          </p:cNvPr>
          <p:cNvSpPr txBox="1"/>
          <p:nvPr/>
        </p:nvSpPr>
        <p:spPr>
          <a:xfrm>
            <a:off x="450376" y="723331"/>
            <a:ext cx="69090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1. Loi du frottement de Coulomb</a:t>
            </a:r>
          </a:p>
        </p:txBody>
      </p:sp>
      <p:sp>
        <p:nvSpPr>
          <p:cNvPr id="26" name="Flèche vers la droite 25">
            <a:extLst>
              <a:ext uri="{FF2B5EF4-FFF2-40B4-BE49-F238E27FC236}">
                <a16:creationId xmlns:a16="http://schemas.microsoft.com/office/drawing/2014/main" id="{B5DED41B-156B-5345-9992-6931EBBE4E86}"/>
              </a:ext>
            </a:extLst>
          </p:cNvPr>
          <p:cNvSpPr/>
          <p:nvPr/>
        </p:nvSpPr>
        <p:spPr>
          <a:xfrm>
            <a:off x="3968373" y="3625516"/>
            <a:ext cx="1186575" cy="659567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9A1A827-7F27-5549-9C62-8A5979CD1FEB}"/>
              </a:ext>
            </a:extLst>
          </p:cNvPr>
          <p:cNvSpPr/>
          <p:nvPr/>
        </p:nvSpPr>
        <p:spPr>
          <a:xfrm>
            <a:off x="713678" y="4729300"/>
            <a:ext cx="5114628" cy="1784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1B768067-9B9F-D246-B993-5B1A6355090A}"/>
              </a:ext>
            </a:extLst>
          </p:cNvPr>
          <p:cNvSpPr/>
          <p:nvPr/>
        </p:nvSpPr>
        <p:spPr>
          <a:xfrm>
            <a:off x="2496992" y="3181300"/>
            <a:ext cx="1548000" cy="1548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E2542C87-B47E-4F4B-9637-EF2A13B9C57B}"/>
              </a:ext>
            </a:extLst>
          </p:cNvPr>
          <p:cNvSpPr>
            <a:spLocks noChangeAspect="1"/>
          </p:cNvSpPr>
          <p:nvPr/>
        </p:nvSpPr>
        <p:spPr>
          <a:xfrm>
            <a:off x="3201369" y="4660224"/>
            <a:ext cx="135912" cy="1381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36737DDE-C958-D04A-AF83-D66D2857A7ED}"/>
              </a:ext>
            </a:extLst>
          </p:cNvPr>
          <p:cNvSpPr>
            <a:spLocks noChangeAspect="1"/>
          </p:cNvSpPr>
          <p:nvPr/>
        </p:nvSpPr>
        <p:spPr>
          <a:xfrm>
            <a:off x="3200931" y="3898937"/>
            <a:ext cx="135912" cy="13815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59815914-B7BD-B643-A913-E1C4EECC3A62}"/>
              </a:ext>
            </a:extLst>
          </p:cNvPr>
          <p:cNvCxnSpPr>
            <a:cxnSpLocks/>
          </p:cNvCxnSpPr>
          <p:nvPr/>
        </p:nvCxnSpPr>
        <p:spPr>
          <a:xfrm>
            <a:off x="3295014" y="3968012"/>
            <a:ext cx="0" cy="1908000"/>
          </a:xfrm>
          <a:prstGeom prst="straightConnector1">
            <a:avLst/>
          </a:prstGeom>
          <a:ln w="508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id="{A444768E-B970-5E4F-840A-68CCED7943D4}"/>
                  </a:ext>
                </a:extLst>
              </p:cNvPr>
              <p:cNvSpPr txBox="1"/>
              <p:nvPr/>
            </p:nvSpPr>
            <p:spPr>
              <a:xfrm>
                <a:off x="2771479" y="5842281"/>
                <a:ext cx="994815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id="{A444768E-B970-5E4F-840A-68CCED7943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479" y="5842281"/>
                <a:ext cx="994815" cy="584775"/>
              </a:xfrm>
              <a:prstGeom prst="rect">
                <a:avLst/>
              </a:prstGeom>
              <a:blipFill>
                <a:blip r:embed="rId2"/>
                <a:stretch>
                  <a:fillRect t="-23404" b="-1276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B9AC4F71-DC7D-F24E-AA07-9A4844712505}"/>
              </a:ext>
            </a:extLst>
          </p:cNvPr>
          <p:cNvCxnSpPr>
            <a:cxnSpLocks/>
          </p:cNvCxnSpPr>
          <p:nvPr/>
        </p:nvCxnSpPr>
        <p:spPr>
          <a:xfrm flipH="1">
            <a:off x="2325941" y="4740157"/>
            <a:ext cx="891076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975F1623-220E-0D40-9380-63DB0231F0D0}"/>
              </a:ext>
            </a:extLst>
          </p:cNvPr>
          <p:cNvCxnSpPr>
            <a:cxnSpLocks/>
          </p:cNvCxnSpPr>
          <p:nvPr/>
        </p:nvCxnSpPr>
        <p:spPr>
          <a:xfrm flipV="1">
            <a:off x="3243832" y="2821300"/>
            <a:ext cx="0" cy="190800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ZoneTexte 41">
                <a:extLst>
                  <a:ext uri="{FF2B5EF4-FFF2-40B4-BE49-F238E27FC236}">
                    <a16:creationId xmlns:a16="http://schemas.microsoft.com/office/drawing/2014/main" id="{0B713E9F-61F3-AC46-887C-966B7F02A97B}"/>
                  </a:ext>
                </a:extLst>
              </p:cNvPr>
              <p:cNvSpPr txBox="1"/>
              <p:nvPr/>
            </p:nvSpPr>
            <p:spPr>
              <a:xfrm>
                <a:off x="2746424" y="2128700"/>
                <a:ext cx="994815" cy="6478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2" name="ZoneTexte 41">
                <a:extLst>
                  <a:ext uri="{FF2B5EF4-FFF2-40B4-BE49-F238E27FC236}">
                    <a16:creationId xmlns:a16="http://schemas.microsoft.com/office/drawing/2014/main" id="{0B713E9F-61F3-AC46-887C-966B7F02A9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6424" y="2128700"/>
                <a:ext cx="994815" cy="647870"/>
              </a:xfrm>
              <a:prstGeom prst="rect">
                <a:avLst/>
              </a:prstGeom>
              <a:blipFill>
                <a:blip r:embed="rId3"/>
                <a:stretch>
                  <a:fillRect b="-192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ZoneTexte 42">
                <a:extLst>
                  <a:ext uri="{FF2B5EF4-FFF2-40B4-BE49-F238E27FC236}">
                    <a16:creationId xmlns:a16="http://schemas.microsoft.com/office/drawing/2014/main" id="{2CE7D48C-C314-C240-AEF8-5A3CEB79CCA5}"/>
                  </a:ext>
                </a:extLst>
              </p:cNvPr>
              <p:cNvSpPr txBox="1"/>
              <p:nvPr/>
            </p:nvSpPr>
            <p:spPr>
              <a:xfrm>
                <a:off x="1606953" y="4045802"/>
                <a:ext cx="994815" cy="6478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3" name="ZoneTexte 42">
                <a:extLst>
                  <a:ext uri="{FF2B5EF4-FFF2-40B4-BE49-F238E27FC236}">
                    <a16:creationId xmlns:a16="http://schemas.microsoft.com/office/drawing/2014/main" id="{2CE7D48C-C314-C240-AEF8-5A3CEB79CC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6953" y="4045802"/>
                <a:ext cx="994815" cy="647870"/>
              </a:xfrm>
              <a:prstGeom prst="rect">
                <a:avLst/>
              </a:prstGeom>
              <a:blipFill>
                <a:blip r:embed="rId4"/>
                <a:stretch>
                  <a:fillRect b="-576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6D082148-7858-EB4B-96CA-E9D87FB2742B}"/>
                  </a:ext>
                </a:extLst>
              </p:cNvPr>
              <p:cNvSpPr txBox="1"/>
              <p:nvPr/>
            </p:nvSpPr>
            <p:spPr>
              <a:xfrm>
                <a:off x="4791832" y="3281960"/>
                <a:ext cx="1884533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d>
                        <m:dPr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  <m: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e>
                      </m:d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6D082148-7858-EB4B-96CA-E9D87FB274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1832" y="3281960"/>
                <a:ext cx="1884533" cy="584775"/>
              </a:xfrm>
              <a:prstGeom prst="rect">
                <a:avLst/>
              </a:prstGeom>
              <a:blipFill>
                <a:blip r:embed="rId5"/>
                <a:stretch>
                  <a:fillRect t="-25532" b="-1914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ZoneTexte 45">
            <a:extLst>
              <a:ext uri="{FF2B5EF4-FFF2-40B4-BE49-F238E27FC236}">
                <a16:creationId xmlns:a16="http://schemas.microsoft.com/office/drawing/2014/main" id="{E99BA77F-829E-FE48-9C96-722BDC14A329}"/>
              </a:ext>
            </a:extLst>
          </p:cNvPr>
          <p:cNvSpPr txBox="1"/>
          <p:nvPr/>
        </p:nvSpPr>
        <p:spPr>
          <a:xfrm>
            <a:off x="7423205" y="2821300"/>
            <a:ext cx="183569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600" dirty="0">
                <a:latin typeface="+mj-lt"/>
              </a:rPr>
              <a:t>Glissement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B172BB73-8BBC-6B41-8EBF-30A913D50047}"/>
                  </a:ext>
                </a:extLst>
              </p:cNvPr>
              <p:cNvSpPr txBox="1"/>
              <p:nvPr/>
            </p:nvSpPr>
            <p:spPr>
              <a:xfrm>
                <a:off x="7652559" y="3313743"/>
                <a:ext cx="2718864" cy="5783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d>
                        <m:d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28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a:rPr lang="fr-FR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</m:t>
                          </m:r>
                          <m:r>
                            <m:rPr>
                              <m:sty m:val="p"/>
                            </m:rPr>
                            <a:rPr lang="fr-FR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</m:t>
                          </m:r>
                          <m:r>
                            <a:rPr lang="fr-FR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fr-FR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≠</m:t>
                      </m:r>
                      <m:acc>
                        <m:accPr>
                          <m:chr m:val="⃗"/>
                          <m:ctrlP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B172BB73-8BBC-6B41-8EBF-30A913D500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2559" y="3313743"/>
                <a:ext cx="2718864" cy="578300"/>
              </a:xfrm>
              <a:prstGeom prst="rect">
                <a:avLst/>
              </a:prstGeom>
              <a:blipFill>
                <a:blip r:embed="rId6"/>
                <a:stretch>
                  <a:fillRect l="-930" t="-10870" b="-173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ZoneTexte 47">
                <a:extLst>
                  <a:ext uri="{FF2B5EF4-FFF2-40B4-BE49-F238E27FC236}">
                    <a16:creationId xmlns:a16="http://schemas.microsoft.com/office/drawing/2014/main" id="{ADE6D09B-0A26-C042-A36F-6B8FB371C4EF}"/>
                  </a:ext>
                </a:extLst>
              </p:cNvPr>
              <p:cNvSpPr txBox="1"/>
              <p:nvPr/>
            </p:nvSpPr>
            <p:spPr>
              <a:xfrm>
                <a:off x="7625498" y="3917475"/>
                <a:ext cx="4379657" cy="10150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8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acc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begChr m:val="‖"/>
                          <m:endChr m:val="‖"/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fr-FR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fr-FR" sz="28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acc>
                        </m:e>
                      </m:d>
                      <m:f>
                        <m:f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⃗"/>
                              <m:ctrlPr>
                                <a:rPr lang="fr-FR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8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  <m:d>
                            <m:dPr>
                              <m:ctrlPr>
                                <a:rPr lang="fr-FR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fr-FR" sz="28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  <m:r>
                                <a:rPr lang="fr-FR" sz="28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∈</m:t>
                              </m:r>
                              <m:r>
                                <m:rPr>
                                  <m:sty m:val="p"/>
                                </m:rPr>
                                <a:rPr lang="fr-FR" sz="28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</m:t>
                              </m:r>
                              <m:r>
                                <a:rPr lang="fr-FR" sz="28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fr-FR" sz="28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‖"/>
                              <m:endChr m:val="‖"/>
                              <m:ctrlP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fr-FR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2800"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  <m:r>
                                    <a:rPr lang="fr-FR" sz="28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∈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fr-FR" sz="28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</m:t>
                                  </m:r>
                                  <m:r>
                                    <a:rPr lang="fr-FR" sz="28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fr-FR" sz="28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</m:t>
                                  </m:r>
                                </m:e>
                              </m:d>
                            </m:e>
                          </m:d>
                        </m:den>
                      </m:f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48" name="ZoneTexte 47">
                <a:extLst>
                  <a:ext uri="{FF2B5EF4-FFF2-40B4-BE49-F238E27FC236}">
                    <a16:creationId xmlns:a16="http://schemas.microsoft.com/office/drawing/2014/main" id="{ADE6D09B-0A26-C042-A36F-6B8FB371C4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5498" y="3917475"/>
                <a:ext cx="4379657" cy="1015021"/>
              </a:xfrm>
              <a:prstGeom prst="rect">
                <a:avLst/>
              </a:prstGeom>
              <a:blipFill>
                <a:blip r:embed="rId7"/>
                <a:stretch>
                  <a:fillRect l="-578" t="-12346" b="-987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048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6" grpId="0"/>
      <p:bldP spid="47" grpId="0"/>
      <p:bldP spid="4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2717" y="6356349"/>
            <a:ext cx="381000" cy="365125"/>
          </a:xfrm>
        </p:spPr>
        <p:txBody>
          <a:bodyPr/>
          <a:lstStyle/>
          <a:p>
            <a:fld id="{2A7B12F2-6375-C443-8559-97884B674FF5}" type="slidenum">
              <a:rPr lang="fr-FR" smtClean="0"/>
              <a:t>8</a:t>
            </a:fld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02CE425-6806-0242-AC6D-4433F5BF965B}"/>
              </a:ext>
            </a:extLst>
          </p:cNvPr>
          <p:cNvSpPr txBox="1"/>
          <p:nvPr/>
        </p:nvSpPr>
        <p:spPr>
          <a:xfrm>
            <a:off x="914401" y="1528373"/>
            <a:ext cx="7687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Exemple 2 : cylindre roulant sans glisser à vitesse constante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A5E55AC5-E6DC-324B-BCC7-3ABB88EDC786}"/>
              </a:ext>
            </a:extLst>
          </p:cNvPr>
          <p:cNvSpPr txBox="1"/>
          <p:nvPr/>
        </p:nvSpPr>
        <p:spPr>
          <a:xfrm>
            <a:off x="450376" y="723331"/>
            <a:ext cx="69090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1. Loi du frottement de Coulomb</a:t>
            </a:r>
          </a:p>
        </p:txBody>
      </p:sp>
      <p:sp>
        <p:nvSpPr>
          <p:cNvPr id="26" name="Flèche vers la droite 25">
            <a:extLst>
              <a:ext uri="{FF2B5EF4-FFF2-40B4-BE49-F238E27FC236}">
                <a16:creationId xmlns:a16="http://schemas.microsoft.com/office/drawing/2014/main" id="{B5DED41B-156B-5345-9992-6931EBBE4E86}"/>
              </a:ext>
            </a:extLst>
          </p:cNvPr>
          <p:cNvSpPr/>
          <p:nvPr/>
        </p:nvSpPr>
        <p:spPr>
          <a:xfrm>
            <a:off x="3968373" y="3625516"/>
            <a:ext cx="1186575" cy="659567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9A1A827-7F27-5549-9C62-8A5979CD1FEB}"/>
              </a:ext>
            </a:extLst>
          </p:cNvPr>
          <p:cNvSpPr/>
          <p:nvPr/>
        </p:nvSpPr>
        <p:spPr>
          <a:xfrm>
            <a:off x="713678" y="4729300"/>
            <a:ext cx="5114628" cy="1784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1B768067-9B9F-D246-B993-5B1A6355090A}"/>
              </a:ext>
            </a:extLst>
          </p:cNvPr>
          <p:cNvSpPr/>
          <p:nvPr/>
        </p:nvSpPr>
        <p:spPr>
          <a:xfrm>
            <a:off x="2496992" y="3181300"/>
            <a:ext cx="1548000" cy="1548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E2542C87-B47E-4F4B-9637-EF2A13B9C57B}"/>
              </a:ext>
            </a:extLst>
          </p:cNvPr>
          <p:cNvSpPr>
            <a:spLocks noChangeAspect="1"/>
          </p:cNvSpPr>
          <p:nvPr/>
        </p:nvSpPr>
        <p:spPr>
          <a:xfrm>
            <a:off x="3201369" y="4660224"/>
            <a:ext cx="135912" cy="1381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36737DDE-C958-D04A-AF83-D66D2857A7ED}"/>
              </a:ext>
            </a:extLst>
          </p:cNvPr>
          <p:cNvSpPr>
            <a:spLocks noChangeAspect="1"/>
          </p:cNvSpPr>
          <p:nvPr/>
        </p:nvSpPr>
        <p:spPr>
          <a:xfrm>
            <a:off x="3200931" y="3898937"/>
            <a:ext cx="135912" cy="13815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59815914-B7BD-B643-A913-E1C4EECC3A62}"/>
              </a:ext>
            </a:extLst>
          </p:cNvPr>
          <p:cNvCxnSpPr>
            <a:cxnSpLocks/>
          </p:cNvCxnSpPr>
          <p:nvPr/>
        </p:nvCxnSpPr>
        <p:spPr>
          <a:xfrm>
            <a:off x="3295014" y="3968012"/>
            <a:ext cx="0" cy="1908000"/>
          </a:xfrm>
          <a:prstGeom prst="straightConnector1">
            <a:avLst/>
          </a:prstGeom>
          <a:ln w="508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id="{A444768E-B970-5E4F-840A-68CCED7943D4}"/>
                  </a:ext>
                </a:extLst>
              </p:cNvPr>
              <p:cNvSpPr txBox="1"/>
              <p:nvPr/>
            </p:nvSpPr>
            <p:spPr>
              <a:xfrm>
                <a:off x="2771479" y="5842281"/>
                <a:ext cx="994815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id="{A444768E-B970-5E4F-840A-68CCED7943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479" y="5842281"/>
                <a:ext cx="994815" cy="584775"/>
              </a:xfrm>
              <a:prstGeom prst="rect">
                <a:avLst/>
              </a:prstGeom>
              <a:blipFill>
                <a:blip r:embed="rId2"/>
                <a:stretch>
                  <a:fillRect t="-23404" b="-1276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975F1623-220E-0D40-9380-63DB0231F0D0}"/>
              </a:ext>
            </a:extLst>
          </p:cNvPr>
          <p:cNvCxnSpPr>
            <a:cxnSpLocks/>
          </p:cNvCxnSpPr>
          <p:nvPr/>
        </p:nvCxnSpPr>
        <p:spPr>
          <a:xfrm flipV="1">
            <a:off x="3243832" y="2821300"/>
            <a:ext cx="0" cy="190800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ZoneTexte 41">
                <a:extLst>
                  <a:ext uri="{FF2B5EF4-FFF2-40B4-BE49-F238E27FC236}">
                    <a16:creationId xmlns:a16="http://schemas.microsoft.com/office/drawing/2014/main" id="{0B713E9F-61F3-AC46-887C-966B7F02A97B}"/>
                  </a:ext>
                </a:extLst>
              </p:cNvPr>
              <p:cNvSpPr txBox="1"/>
              <p:nvPr/>
            </p:nvSpPr>
            <p:spPr>
              <a:xfrm>
                <a:off x="2746424" y="2128700"/>
                <a:ext cx="994815" cy="6478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2" name="ZoneTexte 41">
                <a:extLst>
                  <a:ext uri="{FF2B5EF4-FFF2-40B4-BE49-F238E27FC236}">
                    <a16:creationId xmlns:a16="http://schemas.microsoft.com/office/drawing/2014/main" id="{0B713E9F-61F3-AC46-887C-966B7F02A9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6424" y="2128700"/>
                <a:ext cx="994815" cy="647870"/>
              </a:xfrm>
              <a:prstGeom prst="rect">
                <a:avLst/>
              </a:prstGeom>
              <a:blipFill>
                <a:blip r:embed="rId3"/>
                <a:stretch>
                  <a:fillRect b="-192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6D082148-7858-EB4B-96CA-E9D87FB2742B}"/>
                  </a:ext>
                </a:extLst>
              </p:cNvPr>
              <p:cNvSpPr txBox="1"/>
              <p:nvPr/>
            </p:nvSpPr>
            <p:spPr>
              <a:xfrm>
                <a:off x="4791832" y="3281960"/>
                <a:ext cx="1884533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d>
                        <m:dPr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  <m:r>
                            <a:rPr lang="fr-FR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e>
                      </m:d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6D082148-7858-EB4B-96CA-E9D87FB274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1832" y="3281960"/>
                <a:ext cx="1884533" cy="584775"/>
              </a:xfrm>
              <a:prstGeom prst="rect">
                <a:avLst/>
              </a:prstGeom>
              <a:blipFill>
                <a:blip r:embed="rId4"/>
                <a:stretch>
                  <a:fillRect t="-25532" b="-1914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2959C103-B030-C64A-A7A7-C4CA7565E65D}"/>
                  </a:ext>
                </a:extLst>
              </p:cNvPr>
              <p:cNvSpPr txBox="1"/>
              <p:nvPr/>
            </p:nvSpPr>
            <p:spPr>
              <a:xfrm>
                <a:off x="8176990" y="3303247"/>
                <a:ext cx="2718864" cy="5783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d>
                        <m:d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28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a:rPr lang="fr-FR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</m:t>
                          </m:r>
                          <m:r>
                            <m:rPr>
                              <m:sty m:val="p"/>
                            </m:rPr>
                            <a:rPr lang="fr-FR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</m:t>
                          </m:r>
                          <m:r>
                            <a:rPr lang="fr-FR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fr-FR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2959C103-B030-C64A-A7A7-C4CA7565E6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6990" y="3303247"/>
                <a:ext cx="2718864" cy="578300"/>
              </a:xfrm>
              <a:prstGeom prst="rect">
                <a:avLst/>
              </a:prstGeom>
              <a:blipFill>
                <a:blip r:embed="rId5"/>
                <a:stretch>
                  <a:fillRect l="-930" t="-10870" b="-173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ZoneTexte 22">
            <a:extLst>
              <a:ext uri="{FF2B5EF4-FFF2-40B4-BE49-F238E27FC236}">
                <a16:creationId xmlns:a16="http://schemas.microsoft.com/office/drawing/2014/main" id="{3DD4B594-F7E5-F24D-9E71-940F80C84A8B}"/>
              </a:ext>
            </a:extLst>
          </p:cNvPr>
          <p:cNvSpPr txBox="1"/>
          <p:nvPr/>
        </p:nvSpPr>
        <p:spPr>
          <a:xfrm>
            <a:off x="7947636" y="2779198"/>
            <a:ext cx="244483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600" dirty="0">
                <a:latin typeface="+mj-lt"/>
              </a:rPr>
              <a:t>Non-glissement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5418AD83-2090-6D48-AFA8-2480315BD195}"/>
                  </a:ext>
                </a:extLst>
              </p:cNvPr>
              <p:cNvSpPr txBox="1"/>
              <p:nvPr/>
            </p:nvSpPr>
            <p:spPr>
              <a:xfrm>
                <a:off x="8147011" y="4014412"/>
                <a:ext cx="3340140" cy="6841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‖"/>
                          <m:endChr m:val="‖"/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fr-FR" sz="32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fr-FR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32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fr-FR" sz="32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e>
                          </m:acc>
                        </m:e>
                      </m:d>
                      <m:r>
                        <a:rPr lang="fr-FR" sz="32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&lt;−</m:t>
                      </m:r>
                      <m:sSub>
                        <m:sSubPr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begChr m:val="‖"/>
                          <m:endChr m:val="‖"/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fr-FR" sz="32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fr-FR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32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fr-FR" sz="32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acc>
                        </m:e>
                      </m:d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5418AD83-2090-6D48-AFA8-2480315BD1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7011" y="4014412"/>
                <a:ext cx="3340140" cy="684162"/>
              </a:xfrm>
              <a:prstGeom prst="rect">
                <a:avLst/>
              </a:prstGeom>
              <a:blipFill>
                <a:blip r:embed="rId6"/>
                <a:stretch>
                  <a:fillRect b="-1636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7551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</p:bld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27727</TotalTime>
  <Words>285</Words>
  <Application>Microsoft Macintosh PowerPoint</Application>
  <PresentationFormat>Grand écran</PresentationFormat>
  <Paragraphs>84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Antoine Afflard</dc:creator>
  <cp:lastModifiedBy>Microsoft Office User</cp:lastModifiedBy>
  <cp:revision>215</cp:revision>
  <dcterms:created xsi:type="dcterms:W3CDTF">2021-09-25T10:09:30Z</dcterms:created>
  <dcterms:modified xsi:type="dcterms:W3CDTF">2022-03-15T08:54:02Z</dcterms:modified>
</cp:coreProperties>
</file>