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80" r:id="rId3"/>
    <p:sldId id="269" r:id="rId4"/>
    <p:sldId id="272" r:id="rId5"/>
    <p:sldId id="273" r:id="rId6"/>
    <p:sldId id="276" r:id="rId7"/>
    <p:sldId id="274" r:id="rId8"/>
    <p:sldId id="279" r:id="rId9"/>
    <p:sldId id="275" r:id="rId10"/>
    <p:sldId id="277" r:id="rId11"/>
    <p:sldId id="278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958A"/>
    <a:srgbClr val="98000E"/>
    <a:srgbClr val="88000C"/>
    <a:srgbClr val="5E0008"/>
    <a:srgbClr val="809674"/>
    <a:srgbClr val="FCE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25"/>
    <p:restoredTop sz="96341"/>
  </p:normalViewPr>
  <p:slideViewPr>
    <p:cSldViewPr snapToGrid="0" snapToObjects="1">
      <p:cViewPr varScale="1">
        <p:scale>
          <a:sx n="120" d="100"/>
          <a:sy n="120" d="100"/>
        </p:scale>
        <p:origin x="192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61E72-CE40-674C-B26E-512BFB935B3A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34A92-266C-184E-A38C-2707B2491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8193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1CA6D-20C6-BF4C-AF01-097C9A3B7762}" type="datetime1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618844" y="6356349"/>
            <a:ext cx="381000" cy="365125"/>
          </a:xfrm>
          <a:ln>
            <a:noFill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2A7B12F2-6375-C443-8559-97884B674FF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18DEE8-A271-9A47-9A47-EC35FDC66854}"/>
              </a:ext>
            </a:extLst>
          </p:cNvPr>
          <p:cNvSpPr/>
          <p:nvPr userDrawn="1"/>
        </p:nvSpPr>
        <p:spPr>
          <a:xfrm>
            <a:off x="11695932" y="6383917"/>
            <a:ext cx="324000" cy="32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216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E5B58-6CDA-524D-B5A7-1EED58C41197}" type="datetime1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012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245-B5B4-2646-A3A3-CDF2F2E1BD7F}" type="datetime1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6047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436D-85F7-3149-916E-09AABA5A2BD8}" type="datetime1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768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1800B-4F89-484B-B07E-1203FC4EC89B}" type="datetime1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0453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C3280-D056-374F-9530-8AF8910BCF6C}" type="datetime1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2779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E121F-D18D-7E4D-BF4D-558D0DD21893}" type="datetime1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877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46C4-F3DE-984C-BC53-3A257BDB60E0}" type="datetime1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0969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75BC-A73E-0940-874E-3CB33B32F31C}" type="datetime1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915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6B00-5CB2-664B-9CFA-8F657C2009E3}" type="datetime1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1038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605A-01CE-B44D-929E-0D0F993880BA}" type="datetime1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4524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0614C-6C5F-F042-9431-9D4C1061635D}" type="datetime1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845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B9865420-51AA-0A4B-948B-B17B3BA34FC6}"/>
              </a:ext>
            </a:extLst>
          </p:cNvPr>
          <p:cNvSpPr txBox="1"/>
          <p:nvPr/>
        </p:nvSpPr>
        <p:spPr>
          <a:xfrm>
            <a:off x="1052123" y="1420929"/>
            <a:ext cx="4491101" cy="230832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7200" dirty="0">
                <a:solidFill>
                  <a:srgbClr val="98000E"/>
                </a:solidFill>
                <a:latin typeface="+mj-lt"/>
              </a:rPr>
              <a:t>M</a:t>
            </a:r>
            <a:r>
              <a:rPr lang="fr-FR" sz="6000" dirty="0">
                <a:solidFill>
                  <a:srgbClr val="98000E"/>
                </a:solidFill>
                <a:latin typeface="+mj-lt"/>
              </a:rPr>
              <a:t>ÉCANIQUE</a:t>
            </a:r>
          </a:p>
          <a:p>
            <a:r>
              <a:rPr lang="fr-FR" sz="7200" dirty="0">
                <a:solidFill>
                  <a:srgbClr val="98000E"/>
                </a:solidFill>
                <a:latin typeface="+mj-lt"/>
              </a:rPr>
              <a:t>R</a:t>
            </a:r>
            <a:r>
              <a:rPr lang="fr-FR" sz="6000" dirty="0">
                <a:solidFill>
                  <a:srgbClr val="98000E"/>
                </a:solidFill>
                <a:latin typeface="+mj-lt"/>
              </a:rPr>
              <a:t>ATIONNELLE</a:t>
            </a:r>
            <a:endParaRPr lang="fr-FR" sz="7200" dirty="0">
              <a:solidFill>
                <a:srgbClr val="98000E"/>
              </a:solidFill>
              <a:latin typeface="+mj-lt"/>
            </a:endParaRP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8BAC68DB-891D-634F-BCF8-1632206B08F6}"/>
              </a:ext>
            </a:extLst>
          </p:cNvPr>
          <p:cNvCxnSpPr>
            <a:cxnSpLocks/>
          </p:cNvCxnSpPr>
          <p:nvPr/>
        </p:nvCxnSpPr>
        <p:spPr>
          <a:xfrm>
            <a:off x="1034122" y="3729253"/>
            <a:ext cx="10123756" cy="0"/>
          </a:xfrm>
          <a:prstGeom prst="line">
            <a:avLst/>
          </a:prstGeom>
          <a:ln w="63500">
            <a:solidFill>
              <a:srgbClr val="98000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0C679636-DE05-414B-B912-23E8E64529D5}"/>
              </a:ext>
            </a:extLst>
          </p:cNvPr>
          <p:cNvSpPr txBox="1"/>
          <p:nvPr/>
        </p:nvSpPr>
        <p:spPr>
          <a:xfrm>
            <a:off x="1118383" y="3878526"/>
            <a:ext cx="40639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84958A"/>
                </a:solidFill>
                <a:latin typeface="+mj-lt"/>
              </a:rPr>
              <a:t>C</a:t>
            </a:r>
            <a:r>
              <a:rPr lang="fr-FR" sz="2400" dirty="0">
                <a:solidFill>
                  <a:srgbClr val="84958A"/>
                </a:solidFill>
                <a:latin typeface="+mj-lt"/>
              </a:rPr>
              <a:t>HAPITRE</a:t>
            </a:r>
            <a:r>
              <a:rPr lang="fr-FR" sz="2800" dirty="0">
                <a:solidFill>
                  <a:srgbClr val="84958A"/>
                </a:solidFill>
                <a:latin typeface="+mj-lt"/>
              </a:rPr>
              <a:t> 2 – C</a:t>
            </a:r>
            <a:r>
              <a:rPr lang="fr-FR" sz="2400" dirty="0">
                <a:solidFill>
                  <a:srgbClr val="84958A"/>
                </a:solidFill>
                <a:latin typeface="+mj-lt"/>
              </a:rPr>
              <a:t>INEMATIQUE </a:t>
            </a:r>
            <a:r>
              <a:rPr lang="fr-FR" sz="2800" dirty="0">
                <a:solidFill>
                  <a:srgbClr val="84958A"/>
                </a:solidFill>
                <a:latin typeface="+mj-lt"/>
              </a:rPr>
              <a:t>II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812935F-23B1-8249-A12D-E72E5BC9BACD}"/>
              </a:ext>
            </a:extLst>
          </p:cNvPr>
          <p:cNvSpPr txBox="1"/>
          <p:nvPr/>
        </p:nvSpPr>
        <p:spPr>
          <a:xfrm>
            <a:off x="1143008" y="5547195"/>
            <a:ext cx="17976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dirty="0">
                <a:latin typeface="+mj-lt"/>
              </a:rPr>
              <a:t>A</a:t>
            </a:r>
            <a:r>
              <a:rPr lang="fr-FR" sz="1600" dirty="0">
                <a:latin typeface="+mj-lt"/>
              </a:rPr>
              <a:t>NTOINE</a:t>
            </a:r>
            <a:r>
              <a:rPr lang="fr-FR" sz="2000" dirty="0">
                <a:latin typeface="+mj-lt"/>
              </a:rPr>
              <a:t> A</a:t>
            </a:r>
            <a:r>
              <a:rPr lang="fr-FR" sz="1600" dirty="0">
                <a:latin typeface="+mj-lt"/>
              </a:rPr>
              <a:t>FFLARD</a:t>
            </a:r>
            <a:endParaRPr lang="fr-FR" sz="2000" dirty="0">
              <a:latin typeface="+mj-lt"/>
            </a:endParaRPr>
          </a:p>
        </p:txBody>
      </p:sp>
      <p:pic>
        <p:nvPicPr>
          <p:cNvPr id="1028" name="Picture 4" descr="l&amp;#39;Annuaire – Institut de Mécanique des Fluides de Toulouse">
            <a:extLst>
              <a:ext uri="{FF2B5EF4-FFF2-40B4-BE49-F238E27FC236}">
                <a16:creationId xmlns:a16="http://schemas.microsoft.com/office/drawing/2014/main" id="{B227670F-432C-7242-80C2-84F318F730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466" y="5388216"/>
            <a:ext cx="1322472" cy="718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D90487A1-037D-5844-A99F-9FF90520E698}"/>
              </a:ext>
            </a:extLst>
          </p:cNvPr>
          <p:cNvSpPr txBox="1"/>
          <p:nvPr/>
        </p:nvSpPr>
        <p:spPr>
          <a:xfrm>
            <a:off x="7812613" y="5562584"/>
            <a:ext cx="22797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latin typeface="+mj-lt"/>
              </a:rPr>
              <a:t>A</a:t>
            </a:r>
            <a:r>
              <a:rPr lang="fr-FR" sz="1600" dirty="0">
                <a:latin typeface="+mj-lt"/>
              </a:rPr>
              <a:t>PPRENTIS</a:t>
            </a:r>
            <a:r>
              <a:rPr lang="fr-FR" sz="2000" dirty="0">
                <a:latin typeface="+mj-lt"/>
              </a:rPr>
              <a:t> 2</a:t>
            </a:r>
            <a:r>
              <a:rPr lang="fr-FR" sz="2000" baseline="30000" dirty="0">
                <a:latin typeface="+mj-lt"/>
              </a:rPr>
              <a:t>ème</a:t>
            </a:r>
            <a:r>
              <a:rPr lang="fr-FR" sz="2000" dirty="0">
                <a:latin typeface="+mj-lt"/>
              </a:rPr>
              <a:t> A</a:t>
            </a:r>
            <a:r>
              <a:rPr lang="fr-FR" sz="1600" dirty="0">
                <a:latin typeface="+mj-lt"/>
              </a:rPr>
              <a:t>NNÉE</a:t>
            </a:r>
            <a:endParaRPr lang="fr-FR" sz="2000" dirty="0"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0" name="Picture 6" descr="INP-ENSEEIHT - Home | Facebook">
            <a:extLst>
              <a:ext uri="{FF2B5EF4-FFF2-40B4-BE49-F238E27FC236}">
                <a16:creationId xmlns:a16="http://schemas.microsoft.com/office/drawing/2014/main" id="{F3728650-D4E9-974D-A4DB-AD65790ADB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6262" y="5388216"/>
            <a:ext cx="718068" cy="718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ommissariat à l&amp;#39;énergie atomique et aux énergies alternatives — Wikipédia">
            <a:extLst>
              <a:ext uri="{FF2B5EF4-FFF2-40B4-BE49-F238E27FC236}">
                <a16:creationId xmlns:a16="http://schemas.microsoft.com/office/drawing/2014/main" id="{A969DDDA-D3D4-E040-8805-01E9F956B8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105" y="5388216"/>
            <a:ext cx="879289" cy="718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EDBEBDB4-3685-6243-9925-C8B2F3FE881B}"/>
              </a:ext>
            </a:extLst>
          </p:cNvPr>
          <p:cNvSpPr/>
          <p:nvPr/>
        </p:nvSpPr>
        <p:spPr>
          <a:xfrm>
            <a:off x="11568545" y="6276109"/>
            <a:ext cx="526473" cy="581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115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9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B1581B8-D626-BB46-A4A5-1D35F0460357}"/>
              </a:ext>
            </a:extLst>
          </p:cNvPr>
          <p:cNvSpPr txBox="1"/>
          <p:nvPr/>
        </p:nvSpPr>
        <p:spPr>
          <a:xfrm>
            <a:off x="450376" y="723331"/>
            <a:ext cx="101814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3. Liaison de contact ponctuel entre deux solides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B1F9D66-C10D-1745-970A-5BD3F438768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8216" y="2201110"/>
            <a:ext cx="6621628" cy="4738493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61B197E-B3DA-9846-8F95-C908C7C4CB7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156" y="1731467"/>
            <a:ext cx="7969535" cy="124762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E79DC99-0FDC-9A47-855C-78CCF1D650E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6F8F4"/>
              </a:clrFrom>
              <a:clrTo>
                <a:srgbClr val="F6F8F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0376" y="4337705"/>
            <a:ext cx="4037288" cy="2018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502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2386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10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416B998-8B4D-4C41-8F8F-EBFB7F58C3AA}"/>
              </a:ext>
            </a:extLst>
          </p:cNvPr>
          <p:cNvSpPr txBox="1"/>
          <p:nvPr/>
        </p:nvSpPr>
        <p:spPr>
          <a:xfrm>
            <a:off x="450376" y="723331"/>
            <a:ext cx="101814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3. Liaison de contact ponctuel entre deux solides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9B1A8E38-ACE9-6D4C-B827-290C63E0B922}"/>
                  </a:ext>
                </a:extLst>
              </p:cNvPr>
              <p:cNvSpPr txBox="1"/>
              <p:nvPr/>
            </p:nvSpPr>
            <p:spPr>
              <a:xfrm>
                <a:off x="300902" y="1865937"/>
                <a:ext cx="11559404" cy="3293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fr-FR" sz="2600" dirty="0">
                    <a:latin typeface="+mj-lt"/>
                  </a:rPr>
                  <a:t>Un cylindre (</a:t>
                </a:r>
                <a14:m>
                  <m:oMath xmlns:m="http://schemas.openxmlformats.org/officeDocument/2006/math">
                    <m:r>
                      <a:rPr lang="fr-FR" sz="26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fr-FR" sz="2600" dirty="0">
                    <a:latin typeface="+mj-lt"/>
                  </a:rPr>
                  <a:t>) roule sans glisser sur un plan horizontal (</a:t>
                </a:r>
                <a14:m>
                  <m:oMath xmlns:m="http://schemas.openxmlformats.org/officeDocument/2006/math">
                    <m:r>
                      <a:rPr lang="fr-FR" sz="26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fr-FR" sz="2600" dirty="0">
                    <a:latin typeface="+mj-lt"/>
                  </a:rPr>
                  <a:t>), on appelle </a:t>
                </a:r>
                <a14:m>
                  <m:oMath xmlns:m="http://schemas.openxmlformats.org/officeDocument/2006/math">
                    <m:r>
                      <a:rPr lang="fr-FR" sz="2600" i="1" dirty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fr-FR" sz="2600" dirty="0">
                    <a:latin typeface="+mj-lt"/>
                  </a:rPr>
                  <a:t> le point de contact :</a:t>
                </a:r>
              </a:p>
              <a:p>
                <a:pPr algn="just"/>
                <a:endParaRPr lang="fr-FR" sz="2600" dirty="0">
                  <a:latin typeface="+mj-lt"/>
                </a:endParaRPr>
              </a:p>
              <a:p>
                <a:pPr marL="514350" indent="-514350" algn="just">
                  <a:buFont typeface="Wingdings" pitchFamily="2" charset="2"/>
                  <a:buChar char="q"/>
                </a:pPr>
                <a:r>
                  <a:rPr lang="fr-FR" sz="2600" dirty="0">
                    <a:solidFill>
                      <a:schemeClr val="tx1"/>
                    </a:solidFill>
                    <a:latin typeface="+mj-lt"/>
                  </a:rPr>
                  <a:t>La vitesse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6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  <m:r>
                      <a:rPr lang="fr-FR" sz="2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2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𝐼</m:t>
                    </m:r>
                    <m:r>
                      <a:rPr lang="fr-FR" sz="2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𝐶</m:t>
                    </m:r>
                    <m:r>
                      <a:rPr lang="fr-FR" sz="2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fr-FR" sz="2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r>
                      <a:rPr lang="fr-FR" sz="2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2600" dirty="0">
                    <a:solidFill>
                      <a:schemeClr val="tx1"/>
                    </a:solidFill>
                    <a:latin typeface="+mj-lt"/>
                  </a:rPr>
                  <a:t> du point de contact est nulle dans le référentiel fixe lié au plan.</a:t>
                </a:r>
              </a:p>
              <a:p>
                <a:pPr marL="514350" indent="-514350" algn="just">
                  <a:buFont typeface="Wingdings" pitchFamily="2" charset="2"/>
                  <a:buChar char="q"/>
                </a:pPr>
                <a:r>
                  <a:rPr lang="fr-FR" sz="2600" dirty="0">
                    <a:solidFill>
                      <a:schemeClr val="tx1"/>
                    </a:solidFill>
                    <a:latin typeface="+mj-lt"/>
                  </a:rPr>
                  <a:t>La vitesse de rotation du cylindre est nulle dans un référentiel lié au cylindre qui serait en translation par rapport au référentiel fixe.</a:t>
                </a:r>
              </a:p>
              <a:p>
                <a:pPr marL="514350" indent="-514350" algn="just">
                  <a:buFont typeface="Wingdings" pitchFamily="2" charset="2"/>
                  <a:buChar char="q"/>
                </a:pPr>
                <a:r>
                  <a:rPr lang="fr-FR" sz="2600" dirty="0">
                    <a:solidFill>
                      <a:schemeClr val="tx1"/>
                    </a:solidFill>
                    <a:latin typeface="+mj-lt"/>
                  </a:rPr>
                  <a:t>Il existe un référentiel dans lequel le cylindre est immobile.</a:t>
                </a:r>
                <a:endParaRPr lang="fr-FR" sz="2600" dirty="0">
                  <a:solidFill>
                    <a:schemeClr val="accent6">
                      <a:lumMod val="75000"/>
                    </a:schemeClr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9B1A8E38-ACE9-6D4C-B827-290C63E0B9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902" y="1865937"/>
                <a:ext cx="11559404" cy="3293209"/>
              </a:xfrm>
              <a:prstGeom prst="rect">
                <a:avLst/>
              </a:prstGeom>
              <a:blipFill>
                <a:blip r:embed="rId2"/>
                <a:stretch>
                  <a:fillRect l="-877" t="-1533" r="-877" b="-383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2E71A4C3-0576-414E-90AB-553FBD22E750}"/>
                  </a:ext>
                </a:extLst>
              </p:cNvPr>
              <p:cNvSpPr txBox="1"/>
              <p:nvPr/>
            </p:nvSpPr>
            <p:spPr>
              <a:xfrm>
                <a:off x="300902" y="1865937"/>
                <a:ext cx="11559404" cy="3293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fr-FR" sz="2600" dirty="0">
                    <a:latin typeface="+mj-lt"/>
                  </a:rPr>
                  <a:t>Un cylindre (</a:t>
                </a:r>
                <a14:m>
                  <m:oMath xmlns:m="http://schemas.openxmlformats.org/officeDocument/2006/math">
                    <m:r>
                      <a:rPr lang="fr-FR" sz="26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fr-FR" sz="2600" dirty="0">
                    <a:latin typeface="+mj-lt"/>
                  </a:rPr>
                  <a:t>) roule sans glisser sur un plan horizontal (</a:t>
                </a:r>
                <a14:m>
                  <m:oMath xmlns:m="http://schemas.openxmlformats.org/officeDocument/2006/math">
                    <m:r>
                      <a:rPr lang="fr-FR" sz="26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fr-FR" sz="2600" dirty="0">
                    <a:latin typeface="+mj-lt"/>
                  </a:rPr>
                  <a:t>), on appelle </a:t>
                </a:r>
                <a14:m>
                  <m:oMath xmlns:m="http://schemas.openxmlformats.org/officeDocument/2006/math">
                    <m:r>
                      <a:rPr lang="fr-FR" sz="2600" i="1" dirty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fr-FR" sz="2600" dirty="0">
                    <a:latin typeface="+mj-lt"/>
                  </a:rPr>
                  <a:t> le point de contact :</a:t>
                </a:r>
              </a:p>
              <a:p>
                <a:pPr algn="just"/>
                <a:endParaRPr lang="fr-FR" sz="2600" dirty="0">
                  <a:latin typeface="+mj-lt"/>
                </a:endParaRPr>
              </a:p>
              <a:p>
                <a:pPr marL="514350" indent="-514350" algn="just">
                  <a:buFont typeface="Wingdings" pitchFamily="2" charset="2"/>
                  <a:buChar char="q"/>
                </a:pPr>
                <a:r>
                  <a:rPr lang="fr-FR" sz="2600" dirty="0">
                    <a:solidFill>
                      <a:schemeClr val="accent6">
                        <a:lumMod val="75000"/>
                      </a:schemeClr>
                    </a:solidFill>
                    <a:latin typeface="+mj-lt"/>
                  </a:rPr>
                  <a:t>La vitesse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600" i="1" dirty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600" b="0" i="1" dirty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  <m:r>
                      <a:rPr lang="fr-FR" sz="2600" b="0" i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2600" b="0" i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𝐼</m:t>
                    </m:r>
                    <m:r>
                      <a:rPr lang="fr-FR" sz="2600" b="0" i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fr-FR" sz="2800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𝐶</m:t>
                    </m:r>
                    <m:r>
                      <a:rPr lang="fr-FR" sz="2600" b="0" i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fr-FR" sz="2600" b="0" i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r>
                      <a:rPr lang="fr-FR" sz="2600" b="0" i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2600" dirty="0">
                    <a:solidFill>
                      <a:schemeClr val="accent6">
                        <a:lumMod val="75000"/>
                      </a:schemeClr>
                    </a:solidFill>
                    <a:latin typeface="+mj-lt"/>
                  </a:rPr>
                  <a:t> du point de contact est nulle dans le référentiel fixe lié au plan.</a:t>
                </a:r>
              </a:p>
              <a:p>
                <a:pPr marL="514350" indent="-514350" algn="just">
                  <a:buFont typeface="Wingdings" pitchFamily="2" charset="2"/>
                  <a:buChar char="q"/>
                </a:pPr>
                <a:r>
                  <a:rPr lang="fr-FR" sz="2600" dirty="0">
                    <a:solidFill>
                      <a:srgbClr val="C00000"/>
                    </a:solidFill>
                    <a:latin typeface="+mj-lt"/>
                  </a:rPr>
                  <a:t>La vitesse de rotation du cylindre est nulle dans un référentiel lié au cylindre qui serait en translation par rapport au référentiel fixe.</a:t>
                </a:r>
              </a:p>
              <a:p>
                <a:pPr marL="514350" indent="-514350" algn="just">
                  <a:buFont typeface="Wingdings" pitchFamily="2" charset="2"/>
                  <a:buChar char="q"/>
                </a:pPr>
                <a:r>
                  <a:rPr lang="fr-FR" sz="2600" dirty="0">
                    <a:solidFill>
                      <a:schemeClr val="accent6">
                        <a:lumMod val="75000"/>
                      </a:schemeClr>
                    </a:solidFill>
                    <a:latin typeface="+mj-lt"/>
                  </a:rPr>
                  <a:t>Il existe un référentiel dans lequel le cylindre est immobile.</a:t>
                </a:r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2E71A4C3-0576-414E-90AB-553FBD22E7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902" y="1865937"/>
                <a:ext cx="11559404" cy="3293209"/>
              </a:xfrm>
              <a:prstGeom prst="rect">
                <a:avLst/>
              </a:prstGeom>
              <a:blipFill>
                <a:blip r:embed="rId3"/>
                <a:stretch>
                  <a:fillRect l="-877" t="-1533" r="-877" b="-383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9348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DC18AE0-8489-8540-B805-A8167D487D77}"/>
              </a:ext>
            </a:extLst>
          </p:cNvPr>
          <p:cNvSpPr txBox="1"/>
          <p:nvPr/>
        </p:nvSpPr>
        <p:spPr>
          <a:xfrm>
            <a:off x="450376" y="723331"/>
            <a:ext cx="20029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Objectifs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F2D5AD-458F-8642-A23D-FA9D5B3D4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1</a:t>
            </a:fld>
            <a:endParaRPr lang="fr-FR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DAD4280-B1A3-1145-9BFF-A09F4B11F24C}"/>
              </a:ext>
            </a:extLst>
          </p:cNvPr>
          <p:cNvSpPr txBox="1"/>
          <p:nvPr/>
        </p:nvSpPr>
        <p:spPr>
          <a:xfrm>
            <a:off x="2114051" y="2023515"/>
            <a:ext cx="7963893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+mj-lt"/>
              </a:rPr>
              <a:t>Caractériser le mouvement d’un solide indéformable</a:t>
            </a:r>
          </a:p>
          <a:p>
            <a:pPr algn="ctr"/>
            <a:r>
              <a:rPr lang="fr-FR" sz="2800" dirty="0">
                <a:latin typeface="+mj-lt"/>
              </a:rPr>
              <a:t>Définir le roulement sans glissement entre solides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75D2A28B-F0A0-DB4F-B01D-851222ACA495}"/>
              </a:ext>
            </a:extLst>
          </p:cNvPr>
          <p:cNvSpPr txBox="1"/>
          <p:nvPr/>
        </p:nvSpPr>
        <p:spPr>
          <a:xfrm>
            <a:off x="1774746" y="4535822"/>
            <a:ext cx="8642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84958A"/>
                </a:solidFill>
                <a:latin typeface="+mj-lt"/>
              </a:rPr>
              <a:t>Simplifier les équations du mouvement d’un solide</a:t>
            </a:r>
          </a:p>
        </p:txBody>
      </p:sp>
      <p:sp>
        <p:nvSpPr>
          <p:cNvPr id="8" name="Flèche vers la droite 7">
            <a:extLst>
              <a:ext uri="{FF2B5EF4-FFF2-40B4-BE49-F238E27FC236}">
                <a16:creationId xmlns:a16="http://schemas.microsoft.com/office/drawing/2014/main" id="{E4227892-A467-5648-BBE1-8FD6B920D013}"/>
              </a:ext>
            </a:extLst>
          </p:cNvPr>
          <p:cNvSpPr/>
          <p:nvPr/>
        </p:nvSpPr>
        <p:spPr>
          <a:xfrm rot="5400000">
            <a:off x="5705706" y="3596268"/>
            <a:ext cx="780585" cy="446049"/>
          </a:xfrm>
          <a:prstGeom prst="rightArrow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6487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2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58F2CD9-EEBF-154A-9175-3D86043050B9}"/>
              </a:ext>
            </a:extLst>
          </p:cNvPr>
          <p:cNvSpPr txBox="1"/>
          <p:nvPr/>
        </p:nvSpPr>
        <p:spPr>
          <a:xfrm>
            <a:off x="450376" y="723331"/>
            <a:ext cx="20986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1. Rappel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476C58B-FE68-F94E-B7FC-B53F9C4BFB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8055" y="2482083"/>
            <a:ext cx="7115889" cy="2345411"/>
          </a:xfrm>
          <a:prstGeom prst="rect">
            <a:avLst/>
          </a:prstGeom>
          <a:ln w="254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907900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3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58F2CD9-EEBF-154A-9175-3D86043050B9}"/>
              </a:ext>
            </a:extLst>
          </p:cNvPr>
          <p:cNvSpPr txBox="1"/>
          <p:nvPr/>
        </p:nvSpPr>
        <p:spPr>
          <a:xfrm>
            <a:off x="450376" y="723331"/>
            <a:ext cx="10643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2. Notion de cinématique d’un solide indéformable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CAA0A0D8-5B7C-5744-A845-EC50BE0FB542}"/>
              </a:ext>
            </a:extLst>
          </p:cNvPr>
          <p:cNvGrpSpPr/>
          <p:nvPr/>
        </p:nvGrpSpPr>
        <p:grpSpPr>
          <a:xfrm>
            <a:off x="1711569" y="2960589"/>
            <a:ext cx="2870610" cy="2881926"/>
            <a:chOff x="1117963" y="2753036"/>
            <a:chExt cx="2870610" cy="2881926"/>
          </a:xfrm>
        </p:grpSpPr>
        <p:cxnSp>
          <p:nvCxnSpPr>
            <p:cNvPr id="8" name="Connecteur en angle 7">
              <a:extLst>
                <a:ext uri="{FF2B5EF4-FFF2-40B4-BE49-F238E27FC236}">
                  <a16:creationId xmlns:a16="http://schemas.microsoft.com/office/drawing/2014/main" id="{88C133A6-990F-4042-AF88-425187A43652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1972573" y="2753036"/>
              <a:ext cx="2016000" cy="2016000"/>
            </a:xfrm>
            <a:prstGeom prst="bentConnector3">
              <a:avLst>
                <a:gd name="adj1" fmla="val 0"/>
              </a:avLst>
            </a:prstGeom>
            <a:ln w="508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avec flèche 8">
              <a:extLst>
                <a:ext uri="{FF2B5EF4-FFF2-40B4-BE49-F238E27FC236}">
                  <a16:creationId xmlns:a16="http://schemas.microsoft.com/office/drawing/2014/main" id="{942532A5-6D0F-2A46-96F5-CFFBF07903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17963" y="4769036"/>
              <a:ext cx="854610" cy="865926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DA5E12F3-12A6-724B-A529-53938E66560B}"/>
              </a:ext>
            </a:extLst>
          </p:cNvPr>
          <p:cNvSpPr txBox="1"/>
          <p:nvPr/>
        </p:nvSpPr>
        <p:spPr>
          <a:xfrm>
            <a:off x="1722871" y="4551115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849B9CAB-E027-F84B-83B4-1A0853786252}"/>
                  </a:ext>
                </a:extLst>
              </p:cNvPr>
              <p:cNvSpPr txBox="1"/>
              <p:nvPr/>
            </p:nvSpPr>
            <p:spPr>
              <a:xfrm>
                <a:off x="4582179" y="4589088"/>
                <a:ext cx="756361" cy="6900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849B9CAB-E027-F84B-83B4-1A08537862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179" y="4589088"/>
                <a:ext cx="756361" cy="690061"/>
              </a:xfrm>
              <a:prstGeom prst="rect">
                <a:avLst/>
              </a:prstGeom>
              <a:blipFill>
                <a:blip r:embed="rId2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01BE79E3-FC32-4843-9AAC-5815AF46E8EE}"/>
                  </a:ext>
                </a:extLst>
              </p:cNvPr>
              <p:cNvSpPr txBox="1"/>
              <p:nvPr/>
            </p:nvSpPr>
            <p:spPr>
              <a:xfrm>
                <a:off x="2187998" y="2270527"/>
                <a:ext cx="72026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01BE79E3-FC32-4843-9AAC-5815AF46E8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7998" y="2270527"/>
                <a:ext cx="720261" cy="646331"/>
              </a:xfrm>
              <a:prstGeom prst="rect">
                <a:avLst/>
              </a:prstGeom>
              <a:blipFill>
                <a:blip r:embed="rId3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8363BE1E-BC86-294E-BD5F-9A4D9D83772F}"/>
                  </a:ext>
                </a:extLst>
              </p:cNvPr>
              <p:cNvSpPr txBox="1"/>
              <p:nvPr/>
            </p:nvSpPr>
            <p:spPr>
              <a:xfrm>
                <a:off x="898836" y="5573281"/>
                <a:ext cx="74276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8363BE1E-BC86-294E-BD5F-9A4D9D8377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836" y="5573281"/>
                <a:ext cx="742767" cy="646331"/>
              </a:xfrm>
              <a:prstGeom prst="rect">
                <a:avLst/>
              </a:prstGeom>
              <a:blipFill>
                <a:blip r:embed="rId4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e 19">
            <a:extLst>
              <a:ext uri="{FF2B5EF4-FFF2-40B4-BE49-F238E27FC236}">
                <a16:creationId xmlns:a16="http://schemas.microsoft.com/office/drawing/2014/main" id="{3F1F9D70-6A08-4541-8927-C08377813D1C}"/>
              </a:ext>
            </a:extLst>
          </p:cNvPr>
          <p:cNvGrpSpPr/>
          <p:nvPr/>
        </p:nvGrpSpPr>
        <p:grpSpPr>
          <a:xfrm>
            <a:off x="7182590" y="1568736"/>
            <a:ext cx="3988802" cy="4494414"/>
            <a:chOff x="5335130" y="1527415"/>
            <a:chExt cx="3988802" cy="4494414"/>
          </a:xfrm>
        </p:grpSpPr>
        <p:cxnSp>
          <p:nvCxnSpPr>
            <p:cNvPr id="21" name="Connecteur droit avec flèche 20">
              <a:extLst>
                <a:ext uri="{FF2B5EF4-FFF2-40B4-BE49-F238E27FC236}">
                  <a16:creationId xmlns:a16="http://schemas.microsoft.com/office/drawing/2014/main" id="{F1E46C75-9E41-1545-ADF4-E6EFFDA77B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72725" y="4055628"/>
              <a:ext cx="493013" cy="1190993"/>
            </a:xfrm>
            <a:prstGeom prst="straightConnector1">
              <a:avLst/>
            </a:prstGeom>
            <a:ln w="508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en angle 21">
              <a:extLst>
                <a:ext uri="{FF2B5EF4-FFF2-40B4-BE49-F238E27FC236}">
                  <a16:creationId xmlns:a16="http://schemas.microsoft.com/office/drawing/2014/main" id="{CBB6820B-B0BB-3344-8493-474A14C10DA9}"/>
                </a:ext>
              </a:extLst>
            </p:cNvPr>
            <p:cNvCxnSpPr>
              <a:cxnSpLocks noChangeAspect="1"/>
            </p:cNvCxnSpPr>
            <p:nvPr/>
          </p:nvCxnSpPr>
          <p:spPr>
            <a:xfrm rot="20279994">
              <a:off x="6314734" y="1735422"/>
              <a:ext cx="2016000" cy="2016000"/>
            </a:xfrm>
            <a:prstGeom prst="bentConnector3">
              <a:avLst>
                <a:gd name="adj1" fmla="val 0"/>
              </a:avLst>
            </a:prstGeom>
            <a:ln w="5080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ZoneTexte 22">
                  <a:extLst>
                    <a:ext uri="{FF2B5EF4-FFF2-40B4-BE49-F238E27FC236}">
                      <a16:creationId xmlns:a16="http://schemas.microsoft.com/office/drawing/2014/main" id="{5515579C-EB37-1A43-8C92-F6D1C3839381}"/>
                    </a:ext>
                  </a:extLst>
                </p:cNvPr>
                <p:cNvSpPr txBox="1"/>
                <p:nvPr/>
              </p:nvSpPr>
              <p:spPr>
                <a:xfrm>
                  <a:off x="8567571" y="2796073"/>
                  <a:ext cx="756361" cy="81067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60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Sup>
                              <m:sSubSupPr>
                                <m:ctrlPr>
                                  <a:rPr lang="fr-FR" sz="360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sz="3600" b="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3600" b="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sub>
                              <m:sup>
                                <m:r>
                                  <a:rPr lang="fr-FR" sz="3600" b="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′</m:t>
                                </m:r>
                              </m:sup>
                            </m:sSubSup>
                          </m:e>
                        </m:acc>
                      </m:oMath>
                    </m:oMathPara>
                  </a14:m>
                  <a:endParaRPr lang="fr-FR" sz="36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3" name="ZoneTexte 22">
                  <a:extLst>
                    <a:ext uri="{FF2B5EF4-FFF2-40B4-BE49-F238E27FC236}">
                      <a16:creationId xmlns:a16="http://schemas.microsoft.com/office/drawing/2014/main" id="{5515579C-EB37-1A43-8C92-F6D1C38393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67571" y="2796073"/>
                  <a:ext cx="756361" cy="810671"/>
                </a:xfrm>
                <a:prstGeom prst="rect">
                  <a:avLst/>
                </a:prstGeom>
                <a:blipFill>
                  <a:blip r:embed="rId5"/>
                  <a:stretch>
                    <a:fillRect b="-923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ZoneTexte 23">
                  <a:extLst>
                    <a:ext uri="{FF2B5EF4-FFF2-40B4-BE49-F238E27FC236}">
                      <a16:creationId xmlns:a16="http://schemas.microsoft.com/office/drawing/2014/main" id="{77C2F024-B2CD-CB48-8626-B950D80EFC96}"/>
                    </a:ext>
                  </a:extLst>
                </p:cNvPr>
                <p:cNvSpPr txBox="1"/>
                <p:nvPr/>
              </p:nvSpPr>
              <p:spPr>
                <a:xfrm>
                  <a:off x="5335130" y="1527415"/>
                  <a:ext cx="720261" cy="71897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60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Sup>
                              <m:sSubSupPr>
                                <m:ctrlPr>
                                  <a:rPr lang="fr-FR" sz="360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sz="3600" b="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3600" b="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𝑧</m:t>
                                </m:r>
                              </m:sub>
                              <m:sup>
                                <m:r>
                                  <a:rPr lang="fr-FR" sz="3600" b="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′</m:t>
                                </m:r>
                              </m:sup>
                            </m:sSubSup>
                          </m:e>
                        </m:acc>
                      </m:oMath>
                    </m:oMathPara>
                  </a14:m>
                  <a:endParaRPr lang="fr-FR" sz="36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4" name="ZoneTexte 23">
                  <a:extLst>
                    <a:ext uri="{FF2B5EF4-FFF2-40B4-BE49-F238E27FC236}">
                      <a16:creationId xmlns:a16="http://schemas.microsoft.com/office/drawing/2014/main" id="{77C2F024-B2CD-CB48-8626-B950D80EFC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35130" y="1527415"/>
                  <a:ext cx="720261" cy="718979"/>
                </a:xfrm>
                <a:prstGeom prst="rect">
                  <a:avLst/>
                </a:prstGeom>
                <a:blipFill>
                  <a:blip r:embed="rId6"/>
                  <a:stretch>
                    <a:fillRect b="-526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ZoneTexte 24">
                  <a:extLst>
                    <a:ext uri="{FF2B5EF4-FFF2-40B4-BE49-F238E27FC236}">
                      <a16:creationId xmlns:a16="http://schemas.microsoft.com/office/drawing/2014/main" id="{ABDB961F-E3D1-3F4F-9D73-73CC9BF758F2}"/>
                    </a:ext>
                  </a:extLst>
                </p:cNvPr>
                <p:cNvSpPr txBox="1"/>
                <p:nvPr/>
              </p:nvSpPr>
              <p:spPr>
                <a:xfrm>
                  <a:off x="5708311" y="5269059"/>
                  <a:ext cx="742767" cy="7527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60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Sup>
                              <m:sSubSupPr>
                                <m:ctrlPr>
                                  <a:rPr lang="fr-FR" sz="360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sz="3600" b="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3600" b="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sub>
                              <m:sup>
                                <m:r>
                                  <a:rPr lang="fr-FR" sz="3600" b="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′</m:t>
                                </m:r>
                              </m:sup>
                            </m:sSubSup>
                          </m:e>
                        </m:acc>
                      </m:oMath>
                    </m:oMathPara>
                  </a14:m>
                  <a:endParaRPr lang="fr-FR" sz="36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5" name="ZoneTexte 24">
                  <a:extLst>
                    <a:ext uri="{FF2B5EF4-FFF2-40B4-BE49-F238E27FC236}">
                      <a16:creationId xmlns:a16="http://schemas.microsoft.com/office/drawing/2014/main" id="{ABDB961F-E3D1-3F4F-9D73-73CC9BF758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08311" y="5269059"/>
                  <a:ext cx="742767" cy="752770"/>
                </a:xfrm>
                <a:prstGeom prst="rect">
                  <a:avLst/>
                </a:prstGeom>
                <a:blipFill>
                  <a:blip r:embed="rId7"/>
                  <a:stretch>
                    <a:fillRect b="-333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B9517892-4074-8D46-B7BB-477BBC0F94FA}"/>
                  </a:ext>
                </a:extLst>
              </p:cNvPr>
              <p:cNvSpPr txBox="1"/>
              <p:nvPr/>
            </p:nvSpPr>
            <p:spPr>
              <a:xfrm>
                <a:off x="7294750" y="2546487"/>
                <a:ext cx="736955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ℛ</m:t>
                      </m:r>
                      <m:r>
                        <a:rPr lang="fr-FR" sz="4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′</m:t>
                      </m:r>
                    </m:oMath>
                  </m:oMathPara>
                </a14:m>
                <a:endParaRPr lang="fr-FR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B9517892-4074-8D46-B7BB-477BBC0F94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4750" y="2546487"/>
                <a:ext cx="736955" cy="707886"/>
              </a:xfrm>
              <a:prstGeom prst="rect">
                <a:avLst/>
              </a:prstGeom>
              <a:blipFill>
                <a:blip r:embed="rId8"/>
                <a:stretch>
                  <a:fillRect l="-8475" r="-10169" b="-17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7002A978-BBE7-474A-9254-05BA818377C0}"/>
                  </a:ext>
                </a:extLst>
              </p:cNvPr>
              <p:cNvSpPr txBox="1"/>
              <p:nvPr/>
            </p:nvSpPr>
            <p:spPr>
              <a:xfrm>
                <a:off x="1804510" y="3367649"/>
                <a:ext cx="736955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ℛ</m:t>
                      </m:r>
                    </m:oMath>
                  </m:oMathPara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7002A978-BBE7-474A-9254-05BA818377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4510" y="3367649"/>
                <a:ext cx="736955" cy="70788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ZoneTexte 36">
            <a:extLst>
              <a:ext uri="{FF2B5EF4-FFF2-40B4-BE49-F238E27FC236}">
                <a16:creationId xmlns:a16="http://schemas.microsoft.com/office/drawing/2014/main" id="{F3497DCD-52AB-944B-A14A-BBB2BAB35EF8}"/>
              </a:ext>
            </a:extLst>
          </p:cNvPr>
          <p:cNvSpPr txBox="1"/>
          <p:nvPr/>
        </p:nvSpPr>
        <p:spPr>
          <a:xfrm>
            <a:off x="914401" y="1528373"/>
            <a:ext cx="34110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Relation antisymétrique</a:t>
            </a:r>
          </a:p>
        </p:txBody>
      </p:sp>
      <p:sp>
        <p:nvSpPr>
          <p:cNvPr id="3" name="Cube 2">
            <a:extLst>
              <a:ext uri="{FF2B5EF4-FFF2-40B4-BE49-F238E27FC236}">
                <a16:creationId xmlns:a16="http://schemas.microsoft.com/office/drawing/2014/main" id="{B4923943-9FC8-7041-B0AC-FAED9F80BD93}"/>
              </a:ext>
            </a:extLst>
          </p:cNvPr>
          <p:cNvSpPr>
            <a:spLocks noChangeAspect="1"/>
          </p:cNvSpPr>
          <p:nvPr/>
        </p:nvSpPr>
        <p:spPr>
          <a:xfrm rot="20225093">
            <a:off x="8013891" y="3027462"/>
            <a:ext cx="1476000" cy="1476000"/>
          </a:xfrm>
          <a:prstGeom prst="cube">
            <a:avLst>
              <a:gd name="adj" fmla="val 32225"/>
            </a:avLst>
          </a:prstGeom>
          <a:solidFill>
            <a:srgbClr val="84958A">
              <a:alpha val="9145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14D974E6-51FB-6B44-8575-5BAD7D1CBA8A}"/>
              </a:ext>
            </a:extLst>
          </p:cNvPr>
          <p:cNvSpPr>
            <a:spLocks noChangeAspect="1"/>
          </p:cNvSpPr>
          <p:nvPr/>
        </p:nvSpPr>
        <p:spPr>
          <a:xfrm>
            <a:off x="8646600" y="4479834"/>
            <a:ext cx="144000" cy="144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476A4A06-01D6-0E41-9B3C-39A2DE204B6D}"/>
              </a:ext>
            </a:extLst>
          </p:cNvPr>
          <p:cNvSpPr txBox="1"/>
          <p:nvPr/>
        </p:nvSpPr>
        <p:spPr>
          <a:xfrm>
            <a:off x="8609284" y="4436167"/>
            <a:ext cx="466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4FA3A293-D6A3-1C4C-A2B7-F0C74DEAC42A}"/>
              </a:ext>
            </a:extLst>
          </p:cNvPr>
          <p:cNvSpPr>
            <a:spLocks noChangeAspect="1"/>
          </p:cNvSpPr>
          <p:nvPr/>
        </p:nvSpPr>
        <p:spPr>
          <a:xfrm>
            <a:off x="9078105" y="2742563"/>
            <a:ext cx="144000" cy="144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55ED4F33-195E-C84D-979B-58230C6B5060}"/>
              </a:ext>
            </a:extLst>
          </p:cNvPr>
          <p:cNvSpPr txBox="1"/>
          <p:nvPr/>
        </p:nvSpPr>
        <p:spPr>
          <a:xfrm>
            <a:off x="8664008" y="2158632"/>
            <a:ext cx="466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679998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29" grpId="0"/>
      <p:bldP spid="35" grpId="0"/>
      <p:bldP spid="3" grpId="0" animBg="1"/>
      <p:bldP spid="33" grpId="0" animBg="1"/>
      <p:bldP spid="34" grpId="0"/>
      <p:bldP spid="31" grpId="0" animBg="1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4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58F2CD9-EEBF-154A-9175-3D86043050B9}"/>
              </a:ext>
            </a:extLst>
          </p:cNvPr>
          <p:cNvSpPr txBox="1"/>
          <p:nvPr/>
        </p:nvSpPr>
        <p:spPr>
          <a:xfrm>
            <a:off x="450376" y="723331"/>
            <a:ext cx="10643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2. Notion de cinématique d’un solide indéformable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7DDD0807-E3C9-B24F-B787-4B27FDFE95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5054" y="3259995"/>
            <a:ext cx="9701893" cy="1092755"/>
          </a:xfrm>
          <a:prstGeom prst="rect">
            <a:avLst/>
          </a:prstGeom>
          <a:ln w="25400">
            <a:solidFill>
              <a:srgbClr val="C00000"/>
            </a:solidFill>
          </a:ln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6967E61D-EB50-9348-9BDA-324A688EAD51}"/>
              </a:ext>
            </a:extLst>
          </p:cNvPr>
          <p:cNvSpPr txBox="1"/>
          <p:nvPr/>
        </p:nvSpPr>
        <p:spPr>
          <a:xfrm>
            <a:off x="914401" y="1528373"/>
            <a:ext cx="34110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Relation antisymétrique</a:t>
            </a:r>
          </a:p>
        </p:txBody>
      </p:sp>
    </p:spTree>
    <p:extLst>
      <p:ext uri="{BB962C8B-B14F-4D97-AF65-F5344CB8AC3E}">
        <p14:creationId xmlns:p14="http://schemas.microsoft.com/office/powerpoint/2010/main" val="1384057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5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B22CD45-3168-C845-BC21-CD02B182C40F}"/>
              </a:ext>
            </a:extLst>
          </p:cNvPr>
          <p:cNvSpPr txBox="1"/>
          <p:nvPr/>
        </p:nvSpPr>
        <p:spPr>
          <a:xfrm>
            <a:off x="450376" y="723331"/>
            <a:ext cx="10643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2. Notion de cinématique d’un solide indéformable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90AA1D92-E026-3E47-A25E-13D18E3DA174}"/>
                  </a:ext>
                </a:extLst>
              </p:cNvPr>
              <p:cNvSpPr txBox="1"/>
              <p:nvPr/>
            </p:nvSpPr>
            <p:spPr>
              <a:xfrm>
                <a:off x="300902" y="1865937"/>
                <a:ext cx="11559404" cy="2544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fr-FR" sz="2600" dirty="0">
                    <a:latin typeface="+mj-lt"/>
                  </a:rPr>
                  <a:t>La relation antisymétrique 							         est vraie :</a:t>
                </a:r>
              </a:p>
              <a:p>
                <a:pPr algn="just"/>
                <a:endParaRPr lang="fr-FR" sz="2600" dirty="0">
                  <a:latin typeface="+mj-lt"/>
                </a:endParaRPr>
              </a:p>
              <a:p>
                <a:pPr marL="514350" indent="-514350" algn="just">
                  <a:buFont typeface="Wingdings" pitchFamily="2" charset="2"/>
                  <a:buChar char="q"/>
                </a:pPr>
                <a:r>
                  <a:rPr lang="fr-FR" sz="2600" dirty="0">
                    <a:latin typeface="+mj-lt"/>
                  </a:rPr>
                  <a:t>Dans tout référentiel </a:t>
                </a:r>
                <a14:m>
                  <m:oMath xmlns:m="http://schemas.openxmlformats.org/officeDocument/2006/math">
                    <m:r>
                      <a:rPr lang="fr-FR" sz="2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ℛ</m:t>
                    </m:r>
                  </m:oMath>
                </a14:m>
                <a:r>
                  <a:rPr lang="fr-FR" sz="2800" dirty="0"/>
                  <a:t> </a:t>
                </a:r>
                <a:r>
                  <a:rPr lang="fr-FR" sz="2600" dirty="0">
                    <a:latin typeface="+mj-lt"/>
                  </a:rPr>
                  <a:t>fixe.</a:t>
                </a:r>
              </a:p>
              <a:p>
                <a:pPr marL="514350" indent="-514350" algn="just">
                  <a:buFont typeface="Wingdings" pitchFamily="2" charset="2"/>
                  <a:buChar char="q"/>
                </a:pPr>
                <a:r>
                  <a:rPr lang="fr-FR" sz="2600" dirty="0">
                    <a:latin typeface="+mj-lt"/>
                  </a:rPr>
                  <a:t>Dans tout référentiel </a:t>
                </a:r>
                <a14:m>
                  <m:oMath xmlns:m="http://schemas.openxmlformats.org/officeDocument/2006/math">
                    <m:r>
                      <a:rPr lang="fr-FR" sz="2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ℛ</m:t>
                    </m:r>
                  </m:oMath>
                </a14:m>
                <a:r>
                  <a:rPr lang="fr-FR" sz="2800" dirty="0"/>
                  <a:t> </a:t>
                </a:r>
                <a:r>
                  <a:rPr lang="fr-FR" sz="2600" dirty="0">
                    <a:latin typeface="+mj-lt"/>
                  </a:rPr>
                  <a:t>mobile.</a:t>
                </a:r>
              </a:p>
              <a:p>
                <a:pPr marL="514350" indent="-514350" algn="just">
                  <a:buFont typeface="Wingdings" pitchFamily="2" charset="2"/>
                  <a:buChar char="q"/>
                </a:pPr>
                <a:r>
                  <a:rPr lang="fr-FR" sz="2600" dirty="0">
                    <a:latin typeface="+mj-lt"/>
                  </a:rPr>
                  <a:t>Pour tout solide indéformable.</a:t>
                </a:r>
              </a:p>
              <a:p>
                <a:pPr marL="514350" indent="-514350" algn="just">
                  <a:buFont typeface="Wingdings" pitchFamily="2" charset="2"/>
                  <a:buChar char="q"/>
                </a:pPr>
                <a:r>
                  <a:rPr lang="fr-FR" sz="2600" dirty="0">
                    <a:latin typeface="+mj-lt"/>
                  </a:rPr>
                  <a:t>Seulement pour les corps animés d’un mouvement de rotation.</a:t>
                </a:r>
              </a:p>
            </p:txBody>
          </p:sp>
        </mc:Choice>
        <mc:Fallback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90AA1D92-E026-3E47-A25E-13D18E3DA1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902" y="1865937"/>
                <a:ext cx="11559404" cy="2544607"/>
              </a:xfrm>
              <a:prstGeom prst="rect">
                <a:avLst/>
              </a:prstGeom>
              <a:blipFill>
                <a:blip r:embed="rId2"/>
                <a:stretch>
                  <a:fillRect l="-877" t="-1980" b="-54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>
            <a:extLst>
              <a:ext uri="{FF2B5EF4-FFF2-40B4-BE49-F238E27FC236}">
                <a16:creationId xmlns:a16="http://schemas.microsoft.com/office/drawing/2014/main" id="{4035826B-8044-004A-9752-96FD59F50BB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5704" y="1793111"/>
            <a:ext cx="6284880" cy="707886"/>
          </a:xfrm>
          <a:prstGeom prst="rect">
            <a:avLst/>
          </a:prstGeom>
          <a:ln w="25400"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0B209DA4-36AE-E84C-B3E7-770180249E47}"/>
                  </a:ext>
                </a:extLst>
              </p:cNvPr>
              <p:cNvSpPr txBox="1"/>
              <p:nvPr/>
            </p:nvSpPr>
            <p:spPr>
              <a:xfrm>
                <a:off x="300902" y="1865936"/>
                <a:ext cx="11559404" cy="2544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fr-FR" sz="2600" dirty="0">
                    <a:latin typeface="+mj-lt"/>
                  </a:rPr>
                  <a:t>La relation antisymétrique 							         est vraie :</a:t>
                </a:r>
              </a:p>
              <a:p>
                <a:pPr algn="just"/>
                <a:endParaRPr lang="fr-FR" sz="2600" dirty="0">
                  <a:latin typeface="+mj-lt"/>
                </a:endParaRPr>
              </a:p>
              <a:p>
                <a:pPr marL="514350" indent="-514350" algn="just">
                  <a:buFont typeface="Wingdings" pitchFamily="2" charset="2"/>
                  <a:buChar char="q"/>
                </a:pPr>
                <a:r>
                  <a:rPr lang="fr-FR" sz="2600" dirty="0">
                    <a:solidFill>
                      <a:schemeClr val="accent6">
                        <a:lumMod val="75000"/>
                      </a:schemeClr>
                    </a:solidFill>
                    <a:latin typeface="+mj-lt"/>
                  </a:rPr>
                  <a:t>Dans tout référentiel </a:t>
                </a:r>
                <a14:m>
                  <m:oMath xmlns:m="http://schemas.openxmlformats.org/officeDocument/2006/math">
                    <m:r>
                      <a:rPr lang="fr-FR" sz="2800" i="1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ℛ</m:t>
                    </m:r>
                  </m:oMath>
                </a14:m>
                <a:r>
                  <a:rPr lang="fr-FR" sz="2800" dirty="0">
                    <a:solidFill>
                      <a:schemeClr val="accent6">
                        <a:lumMod val="75000"/>
                      </a:schemeClr>
                    </a:solidFill>
                  </a:rPr>
                  <a:t> </a:t>
                </a:r>
                <a:r>
                  <a:rPr lang="fr-FR" sz="2600" dirty="0">
                    <a:solidFill>
                      <a:schemeClr val="accent6">
                        <a:lumMod val="75000"/>
                      </a:schemeClr>
                    </a:solidFill>
                    <a:latin typeface="+mj-lt"/>
                  </a:rPr>
                  <a:t>fixe.</a:t>
                </a:r>
              </a:p>
              <a:p>
                <a:pPr marL="514350" indent="-514350" algn="just">
                  <a:buFont typeface="Wingdings" pitchFamily="2" charset="2"/>
                  <a:buChar char="q"/>
                </a:pPr>
                <a:r>
                  <a:rPr lang="fr-FR" sz="2600" dirty="0">
                    <a:solidFill>
                      <a:schemeClr val="accent6">
                        <a:lumMod val="75000"/>
                      </a:schemeClr>
                    </a:solidFill>
                    <a:latin typeface="+mj-lt"/>
                  </a:rPr>
                  <a:t>Dans tout référentiel </a:t>
                </a:r>
                <a14:m>
                  <m:oMath xmlns:m="http://schemas.openxmlformats.org/officeDocument/2006/math">
                    <m:r>
                      <a:rPr lang="fr-FR" sz="2800" i="1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ℛ</m:t>
                    </m:r>
                  </m:oMath>
                </a14:m>
                <a:r>
                  <a:rPr lang="fr-FR" sz="2800" dirty="0">
                    <a:solidFill>
                      <a:schemeClr val="accent6">
                        <a:lumMod val="75000"/>
                      </a:schemeClr>
                    </a:solidFill>
                  </a:rPr>
                  <a:t> </a:t>
                </a:r>
                <a:r>
                  <a:rPr lang="fr-FR" sz="2600" dirty="0">
                    <a:solidFill>
                      <a:schemeClr val="accent6">
                        <a:lumMod val="75000"/>
                      </a:schemeClr>
                    </a:solidFill>
                    <a:latin typeface="+mj-lt"/>
                  </a:rPr>
                  <a:t>mobile.</a:t>
                </a:r>
              </a:p>
              <a:p>
                <a:pPr marL="514350" indent="-514350" algn="just">
                  <a:buFont typeface="Wingdings" pitchFamily="2" charset="2"/>
                  <a:buChar char="q"/>
                </a:pPr>
                <a:r>
                  <a:rPr lang="fr-FR" sz="2600" dirty="0">
                    <a:solidFill>
                      <a:schemeClr val="accent6">
                        <a:lumMod val="75000"/>
                      </a:schemeClr>
                    </a:solidFill>
                    <a:latin typeface="+mj-lt"/>
                  </a:rPr>
                  <a:t>Pour tout solide indéformable.</a:t>
                </a:r>
              </a:p>
              <a:p>
                <a:pPr marL="514350" indent="-514350" algn="just">
                  <a:buFont typeface="Wingdings" pitchFamily="2" charset="2"/>
                  <a:buChar char="q"/>
                </a:pPr>
                <a:r>
                  <a:rPr lang="fr-FR" sz="2600" dirty="0">
                    <a:solidFill>
                      <a:srgbClr val="C00000"/>
                    </a:solidFill>
                    <a:latin typeface="+mj-lt"/>
                  </a:rPr>
                  <a:t>Seulement pour les corps animés d’un mouvement de rotation.</a:t>
                </a:r>
              </a:p>
            </p:txBody>
          </p:sp>
        </mc:Choice>
        <mc:Fallback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0B209DA4-36AE-E84C-B3E7-770180249E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902" y="1865936"/>
                <a:ext cx="11559404" cy="2544607"/>
              </a:xfrm>
              <a:prstGeom prst="rect">
                <a:avLst/>
              </a:prstGeom>
              <a:blipFill>
                <a:blip r:embed="rId4"/>
                <a:stretch>
                  <a:fillRect l="-877" t="-1980" b="-54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5872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6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3B583E8-5D36-6B41-A81E-DFD2143811CF}"/>
              </a:ext>
            </a:extLst>
          </p:cNvPr>
          <p:cNvSpPr txBox="1"/>
          <p:nvPr/>
        </p:nvSpPr>
        <p:spPr>
          <a:xfrm>
            <a:off x="450376" y="723331"/>
            <a:ext cx="10643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2. Notion de cinématique d’un solide indéformable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638BE93-0D82-A542-BB5A-B68680E2EFD6}"/>
              </a:ext>
            </a:extLst>
          </p:cNvPr>
          <p:cNvSpPr txBox="1"/>
          <p:nvPr/>
        </p:nvSpPr>
        <p:spPr>
          <a:xfrm>
            <a:off x="914401" y="1528373"/>
            <a:ext cx="29979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Torseur cinématique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ADE5710-9DF8-2048-ABF8-A05CC871AE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7215" y="3033336"/>
            <a:ext cx="7057571" cy="1980441"/>
          </a:xfrm>
          <a:prstGeom prst="rect">
            <a:avLst/>
          </a:prstGeom>
          <a:ln w="254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711891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7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B22CD45-3168-C845-BC21-CD02B182C40F}"/>
              </a:ext>
            </a:extLst>
          </p:cNvPr>
          <p:cNvSpPr txBox="1"/>
          <p:nvPr/>
        </p:nvSpPr>
        <p:spPr>
          <a:xfrm>
            <a:off x="450376" y="723331"/>
            <a:ext cx="10643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2. Notion de cinématique d’un solide indéformable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0AA1D92-E026-3E47-A25E-13D18E3DA174}"/>
              </a:ext>
            </a:extLst>
          </p:cNvPr>
          <p:cNvSpPr txBox="1"/>
          <p:nvPr/>
        </p:nvSpPr>
        <p:spPr>
          <a:xfrm>
            <a:off x="300902" y="1865937"/>
            <a:ext cx="1155940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600" dirty="0">
                <a:latin typeface="+mj-lt"/>
              </a:rPr>
              <a:t>Si un solide est animé d’un mouvement de rotation à vitesse constante autour d’un axe dans un référentiel fixe :</a:t>
            </a:r>
          </a:p>
          <a:p>
            <a:pPr algn="just"/>
            <a:endParaRPr lang="fr-FR" sz="2600" dirty="0">
              <a:latin typeface="+mj-lt"/>
            </a:endParaRPr>
          </a:p>
          <a:p>
            <a:pPr marL="514350" indent="-514350" algn="just">
              <a:buFont typeface="Wingdings" pitchFamily="2" charset="2"/>
              <a:buChar char="q"/>
            </a:pPr>
            <a:r>
              <a:rPr lang="fr-FR" sz="2600" dirty="0">
                <a:latin typeface="+mj-lt"/>
              </a:rPr>
              <a:t>Tous les points du solide possèdent le même vecteur vitesse.</a:t>
            </a:r>
          </a:p>
          <a:p>
            <a:pPr marL="514350" indent="-514350" algn="just">
              <a:buFont typeface="Wingdings" pitchFamily="2" charset="2"/>
              <a:buChar char="q"/>
            </a:pPr>
            <a:r>
              <a:rPr lang="fr-FR" sz="2600" dirty="0">
                <a:latin typeface="+mj-lt"/>
              </a:rPr>
              <a:t>Il y a obligatoirement des points du solide qui possèdent un vitesse nulle.</a:t>
            </a:r>
          </a:p>
          <a:p>
            <a:pPr marL="514350" indent="-514350" algn="just">
              <a:buFont typeface="Wingdings" pitchFamily="2" charset="2"/>
              <a:buChar char="q"/>
            </a:pPr>
            <a:r>
              <a:rPr lang="fr-FR" sz="2600" dirty="0">
                <a:latin typeface="+mj-lt"/>
              </a:rPr>
              <a:t>Un point A donné appartenant au solide possède un vecteur vitesse constant.</a:t>
            </a:r>
          </a:p>
          <a:p>
            <a:pPr marL="514350" indent="-514350" algn="just">
              <a:buFont typeface="Wingdings" pitchFamily="2" charset="2"/>
              <a:buChar char="q"/>
            </a:pPr>
            <a:r>
              <a:rPr lang="fr-FR" sz="2600" dirty="0">
                <a:latin typeface="+mj-lt"/>
              </a:rPr>
              <a:t>La trajectoire de chaque point du solide est un cercle.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CCD9897-C8C1-8741-8195-250954EAC258}"/>
              </a:ext>
            </a:extLst>
          </p:cNvPr>
          <p:cNvSpPr txBox="1"/>
          <p:nvPr/>
        </p:nvSpPr>
        <p:spPr>
          <a:xfrm>
            <a:off x="300902" y="1865937"/>
            <a:ext cx="1155940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600" dirty="0">
                <a:latin typeface="+mj-lt"/>
              </a:rPr>
              <a:t>Si un solide est animé d’un mouvement de rotation à vitesse constante autour d’un axe dans un référentiel fixe :</a:t>
            </a:r>
          </a:p>
          <a:p>
            <a:pPr algn="just"/>
            <a:endParaRPr lang="fr-FR" sz="2600" dirty="0">
              <a:latin typeface="+mj-lt"/>
            </a:endParaRPr>
          </a:p>
          <a:p>
            <a:pPr marL="514350" indent="-514350" algn="just">
              <a:buFont typeface="Wingdings" pitchFamily="2" charset="2"/>
              <a:buChar char="q"/>
            </a:pPr>
            <a:r>
              <a:rPr lang="fr-FR" sz="2600" dirty="0">
                <a:solidFill>
                  <a:srgbClr val="C00000"/>
                </a:solidFill>
                <a:latin typeface="+mj-lt"/>
              </a:rPr>
              <a:t>Tous les points du solide possèdent le même vecteur vitesse.</a:t>
            </a:r>
          </a:p>
          <a:p>
            <a:pPr marL="514350" indent="-514350" algn="just">
              <a:buFont typeface="Wingdings" pitchFamily="2" charset="2"/>
              <a:buChar char="q"/>
            </a:pPr>
            <a:r>
              <a:rPr lang="fr-FR" sz="2600" dirty="0">
                <a:solidFill>
                  <a:srgbClr val="C00000"/>
                </a:solidFill>
                <a:latin typeface="+mj-lt"/>
              </a:rPr>
              <a:t>Il y a obligatoirement des points du solide qui possèdent un vitesse nulle.</a:t>
            </a:r>
          </a:p>
          <a:p>
            <a:pPr marL="514350" indent="-514350" algn="just">
              <a:buFont typeface="Wingdings" pitchFamily="2" charset="2"/>
              <a:buChar char="q"/>
            </a:pPr>
            <a:r>
              <a:rPr lang="fr-FR" sz="2600" dirty="0">
                <a:solidFill>
                  <a:srgbClr val="C00000"/>
                </a:solidFill>
                <a:latin typeface="+mj-lt"/>
              </a:rPr>
              <a:t>Un point A donné appartenant au solide possède un vecteur vitesse constant.</a:t>
            </a:r>
          </a:p>
          <a:p>
            <a:pPr marL="514350" indent="-514350" algn="just">
              <a:buFont typeface="Wingdings" pitchFamily="2" charset="2"/>
              <a:buChar char="q"/>
            </a:pPr>
            <a:r>
              <a:rPr lang="fr-FR" sz="26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La trajectoire de chaque point du solide est un cercle.</a:t>
            </a:r>
          </a:p>
        </p:txBody>
      </p:sp>
    </p:spTree>
    <p:extLst>
      <p:ext uri="{BB962C8B-B14F-4D97-AF65-F5344CB8AC3E}">
        <p14:creationId xmlns:p14="http://schemas.microsoft.com/office/powerpoint/2010/main" val="3580968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8</a:t>
            </a:fld>
            <a:endParaRPr lang="fr-FR" dirty="0"/>
          </a:p>
        </p:txBody>
      </p: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FD813E36-8818-FA4D-A05C-B23C1038E1A3}"/>
              </a:ext>
            </a:extLst>
          </p:cNvPr>
          <p:cNvCxnSpPr>
            <a:cxnSpLocks/>
          </p:cNvCxnSpPr>
          <p:nvPr/>
        </p:nvCxnSpPr>
        <p:spPr>
          <a:xfrm flipV="1">
            <a:off x="4992024" y="2136285"/>
            <a:ext cx="0" cy="442800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be 11">
            <a:extLst>
              <a:ext uri="{FF2B5EF4-FFF2-40B4-BE49-F238E27FC236}">
                <a16:creationId xmlns:a16="http://schemas.microsoft.com/office/drawing/2014/main" id="{D0680FA0-212D-D846-A3AA-04E1C81F358B}"/>
              </a:ext>
            </a:extLst>
          </p:cNvPr>
          <p:cNvSpPr>
            <a:spLocks noChangeAspect="1"/>
          </p:cNvSpPr>
          <p:nvPr/>
        </p:nvSpPr>
        <p:spPr>
          <a:xfrm rot="20225093">
            <a:off x="5212695" y="4038537"/>
            <a:ext cx="1476000" cy="1476000"/>
          </a:xfrm>
          <a:prstGeom prst="cube">
            <a:avLst>
              <a:gd name="adj" fmla="val 32225"/>
            </a:avLst>
          </a:prstGeom>
          <a:solidFill>
            <a:srgbClr val="84958A">
              <a:alpha val="9145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4C202123-09C4-7044-A895-3B01570E2536}"/>
              </a:ext>
            </a:extLst>
          </p:cNvPr>
          <p:cNvSpPr>
            <a:spLocks noChangeAspect="1"/>
          </p:cNvSpPr>
          <p:nvPr/>
        </p:nvSpPr>
        <p:spPr>
          <a:xfrm>
            <a:off x="5845404" y="5490909"/>
            <a:ext cx="144000" cy="144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CB1D240-3A8E-864C-A2F0-477172C386F7}"/>
              </a:ext>
            </a:extLst>
          </p:cNvPr>
          <p:cNvSpPr txBox="1"/>
          <p:nvPr/>
        </p:nvSpPr>
        <p:spPr>
          <a:xfrm>
            <a:off x="5787540" y="5488338"/>
            <a:ext cx="466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F14C371E-5403-2144-8EF8-2D1FFCDEA24D}"/>
              </a:ext>
            </a:extLst>
          </p:cNvPr>
          <p:cNvSpPr>
            <a:spLocks noChangeAspect="1"/>
          </p:cNvSpPr>
          <p:nvPr/>
        </p:nvSpPr>
        <p:spPr>
          <a:xfrm>
            <a:off x="6276909" y="3753638"/>
            <a:ext cx="144000" cy="144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2DAEAF3-F258-994B-8AEE-93F1BC0353F3}"/>
              </a:ext>
            </a:extLst>
          </p:cNvPr>
          <p:cNvSpPr txBox="1"/>
          <p:nvPr/>
        </p:nvSpPr>
        <p:spPr>
          <a:xfrm>
            <a:off x="6454092" y="3517430"/>
            <a:ext cx="466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7FF6B33E-3B5E-034F-A4EF-F3285CB43EC1}"/>
              </a:ext>
            </a:extLst>
          </p:cNvPr>
          <p:cNvSpPr/>
          <p:nvPr/>
        </p:nvSpPr>
        <p:spPr>
          <a:xfrm>
            <a:off x="3574502" y="3636242"/>
            <a:ext cx="2835043" cy="408709"/>
          </a:xfrm>
          <a:prstGeom prst="ellipse">
            <a:avLst/>
          </a:prstGeom>
          <a:noFill/>
          <a:ln w="2540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968757CE-DA9D-FE4F-B22B-3BE390F3A5B4}"/>
              </a:ext>
            </a:extLst>
          </p:cNvPr>
          <p:cNvSpPr/>
          <p:nvPr/>
        </p:nvSpPr>
        <p:spPr>
          <a:xfrm>
            <a:off x="3121662" y="5048501"/>
            <a:ext cx="3740724" cy="529037"/>
          </a:xfrm>
          <a:prstGeom prst="arc">
            <a:avLst>
              <a:gd name="adj1" fmla="val 21293585"/>
              <a:gd name="adj2" fmla="val 19090779"/>
            </a:avLst>
          </a:prstGeom>
          <a:noFill/>
          <a:ln w="2540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lt1"/>
              </a:solidFill>
            </a:endParaRP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DD20EED9-20F3-2144-9B7C-10AB47621CBA}"/>
              </a:ext>
            </a:extLst>
          </p:cNvPr>
          <p:cNvCxnSpPr>
            <a:cxnSpLocks/>
          </p:cNvCxnSpPr>
          <p:nvPr/>
        </p:nvCxnSpPr>
        <p:spPr>
          <a:xfrm flipV="1">
            <a:off x="4992024" y="3826764"/>
            <a:ext cx="1407797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57F428E6-EF99-5F44-9B3B-52F5F2CB7AB3}"/>
              </a:ext>
            </a:extLst>
          </p:cNvPr>
          <p:cNvCxnSpPr>
            <a:cxnSpLocks/>
          </p:cNvCxnSpPr>
          <p:nvPr/>
        </p:nvCxnSpPr>
        <p:spPr>
          <a:xfrm>
            <a:off x="4991340" y="5231022"/>
            <a:ext cx="940013" cy="313858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22" name="Image 21">
            <a:extLst>
              <a:ext uri="{FF2B5EF4-FFF2-40B4-BE49-F238E27FC236}">
                <a16:creationId xmlns:a16="http://schemas.microsoft.com/office/drawing/2014/main" id="{1D19F5A8-99AB-5D40-8053-E906D3C171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379" t="11766" r="16668" b="45062"/>
          <a:stretch/>
        </p:blipFill>
        <p:spPr>
          <a:xfrm>
            <a:off x="3242738" y="1659923"/>
            <a:ext cx="1619915" cy="855006"/>
          </a:xfrm>
          <a:prstGeom prst="rect">
            <a:avLst/>
          </a:prstGeom>
          <a:ln w="25400">
            <a:noFill/>
          </a:ln>
        </p:spPr>
      </p:pic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D181F11C-C11F-BA4F-ABDF-3029F674EFDC}"/>
              </a:ext>
            </a:extLst>
          </p:cNvPr>
          <p:cNvCxnSpPr>
            <a:cxnSpLocks/>
          </p:cNvCxnSpPr>
          <p:nvPr/>
        </p:nvCxnSpPr>
        <p:spPr>
          <a:xfrm flipV="1">
            <a:off x="5913143" y="5268480"/>
            <a:ext cx="1850847" cy="289685"/>
          </a:xfrm>
          <a:prstGeom prst="line">
            <a:avLst/>
          </a:prstGeom>
          <a:noFill/>
          <a:ln w="50800">
            <a:solidFill>
              <a:schemeClr val="tx1"/>
            </a:solidFill>
            <a:prstDash val="solid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25" name="Image 24">
            <a:extLst>
              <a:ext uri="{FF2B5EF4-FFF2-40B4-BE49-F238E27FC236}">
                <a16:creationId xmlns:a16="http://schemas.microsoft.com/office/drawing/2014/main" id="{D1732694-70C8-0D41-AE4A-59DDFD2C9A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637" t="1030" r="33486" b="-1030"/>
          <a:stretch/>
        </p:blipFill>
        <p:spPr>
          <a:xfrm>
            <a:off x="7780884" y="5030992"/>
            <a:ext cx="2288055" cy="862551"/>
          </a:xfrm>
          <a:prstGeom prst="rect">
            <a:avLst/>
          </a:prstGeom>
          <a:ln w="25400">
            <a:noFill/>
          </a:ln>
        </p:spPr>
      </p:pic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E1E482E2-2F97-1447-A6BB-6F2FAD9862D4}"/>
              </a:ext>
            </a:extLst>
          </p:cNvPr>
          <p:cNvCxnSpPr>
            <a:cxnSpLocks/>
          </p:cNvCxnSpPr>
          <p:nvPr/>
        </p:nvCxnSpPr>
        <p:spPr>
          <a:xfrm flipH="1" flipV="1">
            <a:off x="5780011" y="3440633"/>
            <a:ext cx="568898" cy="386099"/>
          </a:xfrm>
          <a:prstGeom prst="line">
            <a:avLst/>
          </a:prstGeom>
          <a:noFill/>
          <a:ln w="50800">
            <a:solidFill>
              <a:schemeClr val="tx1"/>
            </a:solidFill>
            <a:prstDash val="solid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29" name="Image 28">
            <a:extLst>
              <a:ext uri="{FF2B5EF4-FFF2-40B4-BE49-F238E27FC236}">
                <a16:creationId xmlns:a16="http://schemas.microsoft.com/office/drawing/2014/main" id="{07911C6B-A3FA-0647-A0FD-83F34D19994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15" t="-242" r="68808" b="242"/>
          <a:stretch/>
        </p:blipFill>
        <p:spPr>
          <a:xfrm>
            <a:off x="5409387" y="2724976"/>
            <a:ext cx="2288055" cy="862551"/>
          </a:xfrm>
          <a:prstGeom prst="rect">
            <a:avLst/>
          </a:prstGeom>
          <a:ln w="25400">
            <a:noFill/>
          </a:ln>
        </p:spPr>
      </p:pic>
      <p:sp>
        <p:nvSpPr>
          <p:cNvPr id="30" name="Arc 29">
            <a:extLst>
              <a:ext uri="{FF2B5EF4-FFF2-40B4-BE49-F238E27FC236}">
                <a16:creationId xmlns:a16="http://schemas.microsoft.com/office/drawing/2014/main" id="{7598D05B-6D0A-3942-9544-8641843AFEB2}"/>
              </a:ext>
            </a:extLst>
          </p:cNvPr>
          <p:cNvSpPr/>
          <p:nvPr/>
        </p:nvSpPr>
        <p:spPr>
          <a:xfrm>
            <a:off x="4723833" y="2367809"/>
            <a:ext cx="535013" cy="260297"/>
          </a:xfrm>
          <a:prstGeom prst="arc">
            <a:avLst>
              <a:gd name="adj1" fmla="val 251826"/>
              <a:gd name="adj2" fmla="val 10427191"/>
            </a:avLst>
          </a:prstGeom>
          <a:noFill/>
          <a:ln w="38100">
            <a:solidFill>
              <a:schemeClr val="tx1"/>
            </a:solidFill>
            <a:prstDash val="solid"/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lt1"/>
              </a:solidFill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2D1A1C2A-C723-9E4D-912F-AEE06AEE6DEE}"/>
              </a:ext>
            </a:extLst>
          </p:cNvPr>
          <p:cNvSpPr txBox="1"/>
          <p:nvPr/>
        </p:nvSpPr>
        <p:spPr>
          <a:xfrm>
            <a:off x="450376" y="723331"/>
            <a:ext cx="10643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2. Notion de cinématique d’un solide indéformable</a:t>
            </a:r>
          </a:p>
        </p:txBody>
      </p:sp>
    </p:spTree>
    <p:extLst>
      <p:ext uri="{BB962C8B-B14F-4D97-AF65-F5344CB8AC3E}">
        <p14:creationId xmlns:p14="http://schemas.microsoft.com/office/powerpoint/2010/main" val="101661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6" grpId="0" animBg="1"/>
      <p:bldP spid="17" grpId="0"/>
      <p:bldP spid="11" grpId="0" animBg="1"/>
      <p:bldP spid="1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8160</TotalTime>
  <Words>516</Words>
  <Application>Microsoft Macintosh PowerPoint</Application>
  <PresentationFormat>Grand écran</PresentationFormat>
  <Paragraphs>78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Times New Roman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Antoine Afflard</dc:creator>
  <cp:lastModifiedBy>Microsoft Office User</cp:lastModifiedBy>
  <cp:revision>83</cp:revision>
  <dcterms:created xsi:type="dcterms:W3CDTF">2021-09-25T10:09:30Z</dcterms:created>
  <dcterms:modified xsi:type="dcterms:W3CDTF">2022-02-16T07:35:14Z</dcterms:modified>
</cp:coreProperties>
</file>