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333" r:id="rId3"/>
    <p:sldId id="336" r:id="rId4"/>
    <p:sldId id="280" r:id="rId5"/>
    <p:sldId id="349" r:id="rId6"/>
    <p:sldId id="344" r:id="rId7"/>
    <p:sldId id="345" r:id="rId8"/>
    <p:sldId id="347" r:id="rId9"/>
    <p:sldId id="343" r:id="rId10"/>
    <p:sldId id="348" r:id="rId11"/>
    <p:sldId id="338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958A"/>
    <a:srgbClr val="98000E"/>
    <a:srgbClr val="88000C"/>
    <a:srgbClr val="5E0008"/>
    <a:srgbClr val="809674"/>
    <a:srgbClr val="FCE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75"/>
    <p:restoredTop sz="96341"/>
  </p:normalViewPr>
  <p:slideViewPr>
    <p:cSldViewPr snapToGrid="0" snapToObjects="1">
      <p:cViewPr varScale="1">
        <p:scale>
          <a:sx n="101" d="100"/>
          <a:sy n="101" d="100"/>
        </p:scale>
        <p:origin x="224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61E72-CE40-674C-B26E-512BFB935B3A}" type="datetimeFigureOut">
              <a:rPr lang="fr-FR" smtClean="0"/>
              <a:t>05/04/2022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34A92-266C-184E-A38C-2707B2491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8193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1CA6D-20C6-BF4C-AF01-097C9A3B7762}" type="datetime1">
              <a:rPr lang="fr-FR" smtClean="0"/>
              <a:t>05/04/2022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618844" y="6356349"/>
            <a:ext cx="381000" cy="365125"/>
          </a:xfrm>
          <a:ln>
            <a:noFill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2A7B12F2-6375-C443-8559-97884B674FF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18DEE8-A271-9A47-9A47-EC35FDC66854}"/>
              </a:ext>
            </a:extLst>
          </p:cNvPr>
          <p:cNvSpPr/>
          <p:nvPr userDrawn="1"/>
        </p:nvSpPr>
        <p:spPr>
          <a:xfrm>
            <a:off x="11695932" y="6383917"/>
            <a:ext cx="324000" cy="32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216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E5B58-6CDA-524D-B5A7-1EED58C41197}" type="datetime1">
              <a:rPr lang="fr-FR" smtClean="0"/>
              <a:t>05/04/2022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012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245-B5B4-2646-A3A3-CDF2F2E1BD7F}" type="datetime1">
              <a:rPr lang="fr-FR" smtClean="0"/>
              <a:t>05/04/2022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6047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436D-85F7-3149-916E-09AABA5A2BD8}" type="datetime1">
              <a:rPr lang="fr-FR" smtClean="0"/>
              <a:t>05/04/2022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768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1800B-4F89-484B-B07E-1203FC4EC89B}" type="datetime1">
              <a:rPr lang="fr-FR" smtClean="0"/>
              <a:t>05/04/2022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0453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3280-D056-374F-9530-8AF8910BCF6C}" type="datetime1">
              <a:rPr lang="fr-FR" smtClean="0"/>
              <a:t>05/04/2022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779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E121F-D18D-7E4D-BF4D-558D0DD21893}" type="datetime1">
              <a:rPr lang="fr-FR" smtClean="0"/>
              <a:t>05/04/2022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877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46C4-F3DE-984C-BC53-3A257BDB60E0}" type="datetime1">
              <a:rPr lang="fr-FR" smtClean="0"/>
              <a:t>05/04/2022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969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75BC-A73E-0940-874E-3CB33B32F31C}" type="datetime1">
              <a:rPr lang="fr-FR" smtClean="0"/>
              <a:t>05/04/2022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915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6B00-5CB2-664B-9CFA-8F657C2009E3}" type="datetime1">
              <a:rPr lang="fr-FR" smtClean="0"/>
              <a:t>05/04/2022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1038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605A-01CE-B44D-929E-0D0F993880BA}" type="datetime1">
              <a:rPr lang="fr-FR" smtClean="0"/>
              <a:t>05/04/2022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4524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0614C-6C5F-F042-9431-9D4C1061635D}" type="datetime1">
              <a:rPr lang="fr-FR" smtClean="0"/>
              <a:t>05/04/2022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845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B9865420-51AA-0A4B-948B-B17B3BA34FC6}"/>
              </a:ext>
            </a:extLst>
          </p:cNvPr>
          <p:cNvSpPr txBox="1"/>
          <p:nvPr/>
        </p:nvSpPr>
        <p:spPr>
          <a:xfrm>
            <a:off x="1052123" y="1420929"/>
            <a:ext cx="4491101" cy="230832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7200" dirty="0">
                <a:solidFill>
                  <a:srgbClr val="98000E"/>
                </a:solidFill>
                <a:latin typeface="+mj-lt"/>
              </a:rPr>
              <a:t>M</a:t>
            </a:r>
            <a:r>
              <a:rPr lang="fr-FR" sz="6000" dirty="0">
                <a:solidFill>
                  <a:srgbClr val="98000E"/>
                </a:solidFill>
                <a:latin typeface="+mj-lt"/>
              </a:rPr>
              <a:t>ÉCANIQUE</a:t>
            </a:r>
          </a:p>
          <a:p>
            <a:r>
              <a:rPr lang="fr-FR" sz="7200" dirty="0">
                <a:solidFill>
                  <a:srgbClr val="98000E"/>
                </a:solidFill>
                <a:latin typeface="+mj-lt"/>
              </a:rPr>
              <a:t>R</a:t>
            </a:r>
            <a:r>
              <a:rPr lang="fr-FR" sz="6000" dirty="0">
                <a:solidFill>
                  <a:srgbClr val="98000E"/>
                </a:solidFill>
                <a:latin typeface="+mj-lt"/>
              </a:rPr>
              <a:t>ATIONNELLE</a:t>
            </a:r>
            <a:endParaRPr lang="fr-FR" sz="7200" dirty="0">
              <a:solidFill>
                <a:srgbClr val="98000E"/>
              </a:solidFill>
              <a:latin typeface="+mj-lt"/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BAC68DB-891D-634F-BCF8-1632206B08F6}"/>
              </a:ext>
            </a:extLst>
          </p:cNvPr>
          <p:cNvCxnSpPr>
            <a:cxnSpLocks/>
          </p:cNvCxnSpPr>
          <p:nvPr/>
        </p:nvCxnSpPr>
        <p:spPr>
          <a:xfrm>
            <a:off x="1034122" y="3729253"/>
            <a:ext cx="10123756" cy="0"/>
          </a:xfrm>
          <a:prstGeom prst="line">
            <a:avLst/>
          </a:prstGeom>
          <a:ln w="63500">
            <a:solidFill>
              <a:srgbClr val="9800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0C679636-DE05-414B-B912-23E8E64529D5}"/>
              </a:ext>
            </a:extLst>
          </p:cNvPr>
          <p:cNvSpPr txBox="1"/>
          <p:nvPr/>
        </p:nvSpPr>
        <p:spPr>
          <a:xfrm>
            <a:off x="1118383" y="3878526"/>
            <a:ext cx="53038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84958A"/>
                </a:solidFill>
                <a:latin typeface="+mj-lt"/>
              </a:rPr>
              <a:t>C</a:t>
            </a:r>
            <a:r>
              <a:rPr lang="fr-FR" sz="2400" dirty="0">
                <a:solidFill>
                  <a:srgbClr val="84958A"/>
                </a:solidFill>
                <a:latin typeface="+mj-lt"/>
              </a:rPr>
              <a:t>HAPITRE</a:t>
            </a:r>
            <a:r>
              <a:rPr lang="fr-FR" sz="2800" dirty="0">
                <a:solidFill>
                  <a:srgbClr val="84958A"/>
                </a:solidFill>
                <a:latin typeface="+mj-lt"/>
              </a:rPr>
              <a:t> 5 – T</a:t>
            </a:r>
            <a:r>
              <a:rPr lang="fr-FR" sz="2400" dirty="0">
                <a:solidFill>
                  <a:srgbClr val="84958A"/>
                </a:solidFill>
                <a:latin typeface="+mj-lt"/>
              </a:rPr>
              <a:t>HÉORÈMES GÉNÉRAUX </a:t>
            </a:r>
            <a:r>
              <a:rPr lang="fr-FR" sz="2800" dirty="0">
                <a:solidFill>
                  <a:srgbClr val="84958A"/>
                </a:solidFill>
                <a:latin typeface="+mj-lt"/>
              </a:rPr>
              <a:t>I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812935F-23B1-8249-A12D-E72E5BC9BACD}"/>
              </a:ext>
            </a:extLst>
          </p:cNvPr>
          <p:cNvSpPr txBox="1"/>
          <p:nvPr/>
        </p:nvSpPr>
        <p:spPr>
          <a:xfrm>
            <a:off x="1143008" y="5547195"/>
            <a:ext cx="17976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dirty="0">
                <a:latin typeface="+mj-lt"/>
              </a:rPr>
              <a:t>A</a:t>
            </a:r>
            <a:r>
              <a:rPr lang="fr-FR" sz="1600" dirty="0">
                <a:latin typeface="+mj-lt"/>
              </a:rPr>
              <a:t>NTOINE</a:t>
            </a:r>
            <a:r>
              <a:rPr lang="fr-FR" sz="2000" dirty="0">
                <a:latin typeface="+mj-lt"/>
              </a:rPr>
              <a:t> A</a:t>
            </a:r>
            <a:r>
              <a:rPr lang="fr-FR" sz="1600" dirty="0">
                <a:latin typeface="+mj-lt"/>
              </a:rPr>
              <a:t>FFLARD</a:t>
            </a:r>
            <a:endParaRPr lang="fr-FR" sz="2000" dirty="0">
              <a:latin typeface="+mj-lt"/>
            </a:endParaRPr>
          </a:p>
        </p:txBody>
      </p:sp>
      <p:pic>
        <p:nvPicPr>
          <p:cNvPr id="1028" name="Picture 4" descr="l&amp;#39;Annuaire – Institut de Mécanique des Fluides de Toulouse">
            <a:extLst>
              <a:ext uri="{FF2B5EF4-FFF2-40B4-BE49-F238E27FC236}">
                <a16:creationId xmlns:a16="http://schemas.microsoft.com/office/drawing/2014/main" id="{B227670F-432C-7242-80C2-84F318F730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466" y="5388216"/>
            <a:ext cx="1322472" cy="718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D90487A1-037D-5844-A99F-9FF90520E698}"/>
              </a:ext>
            </a:extLst>
          </p:cNvPr>
          <p:cNvSpPr txBox="1"/>
          <p:nvPr/>
        </p:nvSpPr>
        <p:spPr>
          <a:xfrm>
            <a:off x="7812613" y="5562584"/>
            <a:ext cx="22797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latin typeface="+mj-lt"/>
              </a:rPr>
              <a:t>A</a:t>
            </a:r>
            <a:r>
              <a:rPr lang="fr-FR" sz="1600" dirty="0">
                <a:latin typeface="+mj-lt"/>
              </a:rPr>
              <a:t>PPRENTIS</a:t>
            </a:r>
            <a:r>
              <a:rPr lang="fr-FR" sz="2000" dirty="0">
                <a:latin typeface="+mj-lt"/>
              </a:rPr>
              <a:t> 2</a:t>
            </a:r>
            <a:r>
              <a:rPr lang="fr-FR" sz="2000" baseline="30000" dirty="0">
                <a:latin typeface="+mj-lt"/>
              </a:rPr>
              <a:t>ème</a:t>
            </a:r>
            <a:r>
              <a:rPr lang="fr-FR" sz="2000" dirty="0">
                <a:latin typeface="+mj-lt"/>
              </a:rPr>
              <a:t> A</a:t>
            </a:r>
            <a:r>
              <a:rPr lang="fr-FR" sz="1600" dirty="0">
                <a:latin typeface="+mj-lt"/>
              </a:rPr>
              <a:t>NNÉE</a:t>
            </a:r>
            <a:endParaRPr lang="fr-FR" sz="2000" dirty="0"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0" name="Picture 6" descr="INP-ENSEEIHT - Home | Facebook">
            <a:extLst>
              <a:ext uri="{FF2B5EF4-FFF2-40B4-BE49-F238E27FC236}">
                <a16:creationId xmlns:a16="http://schemas.microsoft.com/office/drawing/2014/main" id="{F3728650-D4E9-974D-A4DB-AD65790AD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6262" y="5388216"/>
            <a:ext cx="718068" cy="71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ommissariat à l&amp;#39;énergie atomique et aux énergies alternatives — Wikipédia">
            <a:extLst>
              <a:ext uri="{FF2B5EF4-FFF2-40B4-BE49-F238E27FC236}">
                <a16:creationId xmlns:a16="http://schemas.microsoft.com/office/drawing/2014/main" id="{A969DDDA-D3D4-E040-8805-01E9F956B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105" y="5388216"/>
            <a:ext cx="879289" cy="71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EDBEBDB4-3685-6243-9925-C8B2F3FE881B}"/>
              </a:ext>
            </a:extLst>
          </p:cNvPr>
          <p:cNvSpPr/>
          <p:nvPr/>
        </p:nvSpPr>
        <p:spPr>
          <a:xfrm>
            <a:off x="11568545" y="6276109"/>
            <a:ext cx="526473" cy="581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115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8988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9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12DE73A-7304-5341-A53D-B0792DC2AA0D}"/>
              </a:ext>
            </a:extLst>
          </p:cNvPr>
          <p:cNvSpPr txBox="1"/>
          <p:nvPr/>
        </p:nvSpPr>
        <p:spPr>
          <a:xfrm>
            <a:off x="450376" y="723331"/>
            <a:ext cx="48370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Le pendule de Newton</a:t>
            </a:r>
          </a:p>
        </p:txBody>
      </p:sp>
      <p:sp>
        <p:nvSpPr>
          <p:cNvPr id="34" name="Croix 33">
            <a:extLst>
              <a:ext uri="{FF2B5EF4-FFF2-40B4-BE49-F238E27FC236}">
                <a16:creationId xmlns:a16="http://schemas.microsoft.com/office/drawing/2014/main" id="{5C9BF8A7-1009-1243-9482-22A7AE5AFF55}"/>
              </a:ext>
            </a:extLst>
          </p:cNvPr>
          <p:cNvSpPr/>
          <p:nvPr/>
        </p:nvSpPr>
        <p:spPr>
          <a:xfrm>
            <a:off x="2802803" y="3575422"/>
            <a:ext cx="324000" cy="324000"/>
          </a:xfrm>
          <a:prstGeom prst="plus">
            <a:avLst>
              <a:gd name="adj" fmla="val 4565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D4F07E2A-7EE6-BC4D-9676-8964F06E7782}"/>
                  </a:ext>
                </a:extLst>
              </p:cNvPr>
              <p:cNvSpPr txBox="1"/>
              <p:nvPr/>
            </p:nvSpPr>
            <p:spPr>
              <a:xfrm>
                <a:off x="2802803" y="3120046"/>
                <a:ext cx="720261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G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D4F07E2A-7EE6-BC4D-9676-8964F06E77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803" y="3120046"/>
                <a:ext cx="720261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2" descr="Pendule de Newton - Gadget Générique sur LDLC">
            <a:extLst>
              <a:ext uri="{FF2B5EF4-FFF2-40B4-BE49-F238E27FC236}">
                <a16:creationId xmlns:a16="http://schemas.microsoft.com/office/drawing/2014/main" id="{651B5ECD-FCA3-074E-ACF0-99DDFC73D0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025" y="1431217"/>
            <a:ext cx="4675975" cy="467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20D84ECF-81BD-484B-B3A5-9CF18FE9FD76}"/>
              </a:ext>
            </a:extLst>
          </p:cNvPr>
          <p:cNvSpPr txBox="1"/>
          <p:nvPr/>
        </p:nvSpPr>
        <p:spPr>
          <a:xfrm>
            <a:off x="635432" y="1798152"/>
            <a:ext cx="647142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600" dirty="0">
                <a:latin typeface="+mj-lt"/>
              </a:rPr>
              <a:t>Si deux billes sont lâchées du pendule de Newton, deux billes sont éjectées de l’autre côté du pendule : la quantité de mouvement est conservée.</a:t>
            </a:r>
          </a:p>
          <a:p>
            <a:pPr algn="just"/>
            <a:endParaRPr lang="fr-FR" sz="2600" dirty="0">
              <a:latin typeface="+mj-lt"/>
            </a:endParaRPr>
          </a:p>
          <a:p>
            <a:pPr algn="just"/>
            <a:r>
              <a:rPr lang="fr-FR" sz="2600" dirty="0">
                <a:latin typeface="+mj-lt"/>
              </a:rPr>
              <a:t>La quantité de mouvement serait toujours conservée si une seule bille était éjectée avec une vitesse deux fois plus grande. Expliquer pourquoi cela ne se produit jamais.</a:t>
            </a:r>
          </a:p>
        </p:txBody>
      </p:sp>
    </p:spTree>
    <p:extLst>
      <p:ext uri="{BB962C8B-B14F-4D97-AF65-F5344CB8AC3E}">
        <p14:creationId xmlns:p14="http://schemas.microsoft.com/office/powerpoint/2010/main" val="1604453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5288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10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12DE73A-7304-5341-A53D-B0792DC2AA0D}"/>
              </a:ext>
            </a:extLst>
          </p:cNvPr>
          <p:cNvSpPr txBox="1"/>
          <p:nvPr/>
        </p:nvSpPr>
        <p:spPr>
          <a:xfrm>
            <a:off x="450376" y="723331"/>
            <a:ext cx="30011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Le funambule</a:t>
            </a:r>
          </a:p>
        </p:txBody>
      </p:sp>
      <p:sp>
        <p:nvSpPr>
          <p:cNvPr id="34" name="Croix 33">
            <a:extLst>
              <a:ext uri="{FF2B5EF4-FFF2-40B4-BE49-F238E27FC236}">
                <a16:creationId xmlns:a16="http://schemas.microsoft.com/office/drawing/2014/main" id="{5C9BF8A7-1009-1243-9482-22A7AE5AFF55}"/>
              </a:ext>
            </a:extLst>
          </p:cNvPr>
          <p:cNvSpPr/>
          <p:nvPr/>
        </p:nvSpPr>
        <p:spPr>
          <a:xfrm>
            <a:off x="2802803" y="3575422"/>
            <a:ext cx="324000" cy="324000"/>
          </a:xfrm>
          <a:prstGeom prst="plus">
            <a:avLst>
              <a:gd name="adj" fmla="val 4565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D4F07E2A-7EE6-BC4D-9676-8964F06E7782}"/>
                  </a:ext>
                </a:extLst>
              </p:cNvPr>
              <p:cNvSpPr txBox="1"/>
              <p:nvPr/>
            </p:nvSpPr>
            <p:spPr>
              <a:xfrm>
                <a:off x="2802803" y="3120046"/>
                <a:ext cx="720261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G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D4F07E2A-7EE6-BC4D-9676-8964F06E77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803" y="3120046"/>
                <a:ext cx="720261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>
            <a:extLst>
              <a:ext uri="{FF2B5EF4-FFF2-40B4-BE49-F238E27FC236}">
                <a16:creationId xmlns:a16="http://schemas.microsoft.com/office/drawing/2014/main" id="{3337397C-A254-4141-A7E9-E53F83219A6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DF2"/>
              </a:clrFrom>
              <a:clrTo>
                <a:srgbClr val="FFFD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6322" y="3594486"/>
            <a:ext cx="8407400" cy="19177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E8377EBA-A481-B14D-94F2-943BCDC8427C}"/>
              </a:ext>
            </a:extLst>
          </p:cNvPr>
          <p:cNvSpPr txBox="1"/>
          <p:nvPr/>
        </p:nvSpPr>
        <p:spPr>
          <a:xfrm>
            <a:off x="635431" y="1798152"/>
            <a:ext cx="1102985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>
                <a:latin typeface="+mj-lt"/>
              </a:rPr>
              <a:t>Un funambule ne parvient pas à réaliser son numéro. Vous lui proposez d’utiliser une perche. En quoi la perche aide le funambule à réaliser son numéro ? </a:t>
            </a:r>
          </a:p>
          <a:p>
            <a:r>
              <a:rPr lang="fr-FR" sz="2600" dirty="0" err="1">
                <a:latin typeface="+mj-lt"/>
              </a:rPr>
              <a:t>Vaut-il</a:t>
            </a:r>
            <a:r>
              <a:rPr lang="fr-FR" sz="2600" dirty="0">
                <a:latin typeface="+mj-lt"/>
              </a:rPr>
              <a:t> mieux utiliser une perche souple ou rigide ?</a:t>
            </a:r>
          </a:p>
        </p:txBody>
      </p:sp>
    </p:spTree>
    <p:extLst>
      <p:ext uri="{BB962C8B-B14F-4D97-AF65-F5344CB8AC3E}">
        <p14:creationId xmlns:p14="http://schemas.microsoft.com/office/powerpoint/2010/main" val="4166378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1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8BE49ED-AEEC-F64B-8F28-6DC15B9C4FE5}"/>
              </a:ext>
            </a:extLst>
          </p:cNvPr>
          <p:cNvSpPr txBox="1"/>
          <p:nvPr/>
        </p:nvSpPr>
        <p:spPr>
          <a:xfrm>
            <a:off x="914401" y="1528373"/>
            <a:ext cx="2999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Résultante cinétique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E80C6AA0-A7E5-FF4D-940D-F440DA7CDCF4}"/>
                  </a:ext>
                </a:extLst>
              </p:cNvPr>
              <p:cNvSpPr txBox="1"/>
              <p:nvPr/>
            </p:nvSpPr>
            <p:spPr>
              <a:xfrm>
                <a:off x="2693239" y="2087194"/>
                <a:ext cx="6805523" cy="1450077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𝒫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  <m:brk m:alnAt="24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m:rPr>
                              <m:brk m:alnAt="24"/>
                            </m:r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sup>
                        <m:e>
                          <m:acc>
                            <m:accPr>
                              <m:chr m:val="⃗"/>
                              <m:ctrlP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𝑣</m:t>
                              </m:r>
                            </m:e>
                          </m:acc>
                          <m:d>
                            <m:d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3200" b="0" i="0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M</m:t>
                              </m:r>
                              <m: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</m:e>
                          </m:d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𝜌</m:t>
                          </m:r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d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e>
                      </m:nary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= 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</m:acc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  <m: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e>
                      </m:d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E80C6AA0-A7E5-FF4D-940D-F440DA7CDC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3239" y="2087194"/>
                <a:ext cx="6805523" cy="1450077"/>
              </a:xfrm>
              <a:prstGeom prst="rect">
                <a:avLst/>
              </a:prstGeom>
              <a:blipFill>
                <a:blip r:embed="rId2"/>
                <a:stretch>
                  <a:fillRect l="-2052" t="-135652" b="-186087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>
            <a:extLst>
              <a:ext uri="{FF2B5EF4-FFF2-40B4-BE49-F238E27FC236}">
                <a16:creationId xmlns:a16="http://schemas.microsoft.com/office/drawing/2014/main" id="{A875B583-6DED-5945-85C5-BF3E21508839}"/>
              </a:ext>
            </a:extLst>
          </p:cNvPr>
          <p:cNvSpPr txBox="1"/>
          <p:nvPr/>
        </p:nvSpPr>
        <p:spPr>
          <a:xfrm>
            <a:off x="914401" y="3962415"/>
            <a:ext cx="27689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Moment cinétique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EF64CA3-EE88-2949-963A-E2C9921E6EF3}"/>
                  </a:ext>
                </a:extLst>
              </p:cNvPr>
              <p:cNvSpPr txBox="1"/>
              <p:nvPr/>
            </p:nvSpPr>
            <p:spPr>
              <a:xfrm>
                <a:off x="932420" y="4604588"/>
                <a:ext cx="10327160" cy="14500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ℋ</m:t>
                              </m:r>
                            </m:e>
                          </m:acc>
                        </m:e>
                        <m:sub>
                          <m: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  <m: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  <m:d>
                        <m:dPr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  <m:brk m:alnAt="24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m:rPr>
                              <m:brk m:alnAt="24"/>
                            </m:r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sup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G</m:t>
                              </m:r>
                              <m:r>
                                <m:rPr>
                                  <m:sty m:val="p"/>
                                </m:rPr>
                                <a:rPr lang="fr-FR" sz="3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</m:t>
                              </m:r>
                            </m:e>
                          </m:acc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∧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acc>
                            <m:accPr>
                              <m:chr m:val="⃗"/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𝑣</m:t>
                              </m:r>
                            </m:e>
                          </m:acc>
                          <m:d>
                            <m:d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M</m:t>
                              </m:r>
                              <m: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</m:e>
                          </m:d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𝜌</m:t>
                          </m:r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d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e>
                      </m:nary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= </m:t>
                      </m:r>
                      <m:sSub>
                        <m:sSub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3200" b="0" i="0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G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S</m:t>
                              </m:r>
                            </m:e>
                          </m:d>
                          <m:r>
                            <a:rPr lang="fr-FR" sz="3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acc>
                            <m:accPr>
                              <m:chr m:val="⃗"/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</m:acc>
                        </m:e>
                        <m:sub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𝑆</m:t>
                          </m:r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EF64CA3-EE88-2949-963A-E2C9921E6E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420" y="4604588"/>
                <a:ext cx="10327160" cy="1450077"/>
              </a:xfrm>
              <a:prstGeom prst="rect">
                <a:avLst/>
              </a:prstGeom>
              <a:blipFill>
                <a:blip r:embed="rId3"/>
                <a:stretch>
                  <a:fillRect t="-135652" b="-18608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oneTexte 10">
            <a:extLst>
              <a:ext uri="{FF2B5EF4-FFF2-40B4-BE49-F238E27FC236}">
                <a16:creationId xmlns:a16="http://schemas.microsoft.com/office/drawing/2014/main" id="{7931717D-1668-5C44-B4DE-2919583FB74E}"/>
              </a:ext>
            </a:extLst>
          </p:cNvPr>
          <p:cNvSpPr txBox="1"/>
          <p:nvPr/>
        </p:nvSpPr>
        <p:spPr>
          <a:xfrm>
            <a:off x="450376" y="723331"/>
            <a:ext cx="1598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Rappel</a:t>
            </a:r>
          </a:p>
        </p:txBody>
      </p:sp>
    </p:spTree>
    <p:extLst>
      <p:ext uri="{BB962C8B-B14F-4D97-AF65-F5344CB8AC3E}">
        <p14:creationId xmlns:p14="http://schemas.microsoft.com/office/powerpoint/2010/main" val="4169085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2</a:t>
            </a:fld>
            <a:endParaRPr lang="fr-FR" dirty="0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C5614DC3-703B-7F44-9361-6608966F7ABB}"/>
              </a:ext>
            </a:extLst>
          </p:cNvPr>
          <p:cNvSpPr txBox="1"/>
          <p:nvPr/>
        </p:nvSpPr>
        <p:spPr>
          <a:xfrm>
            <a:off x="914401" y="1528373"/>
            <a:ext cx="3231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Résultante dynamique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5F5B82D5-5B93-1C4C-8DBB-C46799693DB3}"/>
              </a:ext>
            </a:extLst>
          </p:cNvPr>
          <p:cNvSpPr txBox="1"/>
          <p:nvPr/>
        </p:nvSpPr>
        <p:spPr>
          <a:xfrm>
            <a:off x="914401" y="3962415"/>
            <a:ext cx="3001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Moment dynamique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29C8BB7D-8AC9-B14D-91E1-A0B450473B04}"/>
                  </a:ext>
                </a:extLst>
              </p:cNvPr>
              <p:cNvSpPr txBox="1"/>
              <p:nvPr/>
            </p:nvSpPr>
            <p:spPr>
              <a:xfrm>
                <a:off x="932420" y="4604588"/>
                <a:ext cx="10327160" cy="15280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</m:acc>
                        </m:e>
                        <m:sub>
                          <m: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  <m: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  <m:d>
                        <m:dPr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  <m:brk m:alnAt="24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m:rPr>
                              <m:brk m:alnAt="24"/>
                            </m:r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sup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G</m:t>
                              </m:r>
                              <m:r>
                                <m:rPr>
                                  <m:sty m:val="p"/>
                                </m:rPr>
                                <a:rPr lang="fr-FR" sz="3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</m:t>
                              </m:r>
                            </m:e>
                          </m:acc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∧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acc>
                            <m:accPr>
                              <m:chr m:val="⃗"/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𝛾</m:t>
                              </m:r>
                            </m:e>
                          </m:acc>
                          <m:d>
                            <m:d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M</m:t>
                              </m:r>
                              <m: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</m:e>
                          </m:d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𝜌</m:t>
                          </m:r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d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e>
                      </m:nary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fr-FR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ℋ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sz="3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fr-FR" sz="3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</m:t>
                              </m:r>
                              <m:r>
                                <a:rPr lang="fr-FR" sz="3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3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G</m:t>
                              </m:r>
                            </m:e>
                          </m:d>
                        </m:num>
                        <m:den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29C8BB7D-8AC9-B14D-91E1-A0B450473B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420" y="4604588"/>
                <a:ext cx="10327160" cy="1528047"/>
              </a:xfrm>
              <a:prstGeom prst="rect">
                <a:avLst/>
              </a:prstGeom>
              <a:blipFill>
                <a:blip r:embed="rId2"/>
                <a:stretch>
                  <a:fillRect t="-123967" b="-1768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BA549E0E-CE3A-DC48-AEB4-F4036925E161}"/>
                  </a:ext>
                </a:extLst>
              </p:cNvPr>
              <p:cNvSpPr txBox="1"/>
              <p:nvPr/>
            </p:nvSpPr>
            <p:spPr>
              <a:xfrm>
                <a:off x="989696" y="2188521"/>
                <a:ext cx="10212608" cy="1450077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𝒜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  <m:brk m:alnAt="24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m:rPr>
                              <m:brk m:alnAt="24"/>
                            </m:r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sup>
                        <m:e>
                          <m:acc>
                            <m:accPr>
                              <m:chr m:val="⃗"/>
                              <m:ctrlP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𝛾</m:t>
                              </m:r>
                            </m:e>
                          </m:acc>
                          <m:d>
                            <m:d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3200" b="0" i="0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M</m:t>
                              </m:r>
                              <m: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</m:e>
                          </m:d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𝜌</m:t>
                          </m:r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d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e>
                      </m:nary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= 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𝛾</m:t>
                          </m:r>
                        </m:e>
                      </m:acc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  <m: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  <m:f>
                        <m:fPr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𝑣</m:t>
                              </m:r>
                            </m:e>
                          </m:acc>
                          <m:d>
                            <m:d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G</m:t>
                              </m:r>
                              <m: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</m:e>
                          </m:d>
                        </m:num>
                        <m:den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BA549E0E-CE3A-DC48-AEB4-F4036925E1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696" y="2188521"/>
                <a:ext cx="10212608" cy="1450077"/>
              </a:xfrm>
              <a:prstGeom prst="rect">
                <a:avLst/>
              </a:prstGeom>
              <a:blipFill>
                <a:blip r:embed="rId3"/>
                <a:stretch>
                  <a:fillRect t="-135652" b="-186087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>
            <a:extLst>
              <a:ext uri="{FF2B5EF4-FFF2-40B4-BE49-F238E27FC236}">
                <a16:creationId xmlns:a16="http://schemas.microsoft.com/office/drawing/2014/main" id="{94B4F734-14CD-A642-B0F9-50C37FA058D1}"/>
              </a:ext>
            </a:extLst>
          </p:cNvPr>
          <p:cNvSpPr txBox="1"/>
          <p:nvPr/>
        </p:nvSpPr>
        <p:spPr>
          <a:xfrm>
            <a:off x="450376" y="723331"/>
            <a:ext cx="1598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Rappel</a:t>
            </a:r>
          </a:p>
        </p:txBody>
      </p:sp>
    </p:spTree>
    <p:extLst>
      <p:ext uri="{BB962C8B-B14F-4D97-AF65-F5344CB8AC3E}">
        <p14:creationId xmlns:p14="http://schemas.microsoft.com/office/powerpoint/2010/main" val="678367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DC18AE0-8489-8540-B805-A8167D487D77}"/>
              </a:ext>
            </a:extLst>
          </p:cNvPr>
          <p:cNvSpPr txBox="1"/>
          <p:nvPr/>
        </p:nvSpPr>
        <p:spPr>
          <a:xfrm>
            <a:off x="450376" y="723331"/>
            <a:ext cx="44646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Objectif de la séance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F2D5AD-458F-8642-A23D-FA9D5B3D4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3</a:t>
            </a:fld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DAD4280-B1A3-1145-9BFF-A09F4B11F24C}"/>
              </a:ext>
            </a:extLst>
          </p:cNvPr>
          <p:cNvSpPr txBox="1"/>
          <p:nvPr/>
        </p:nvSpPr>
        <p:spPr>
          <a:xfrm>
            <a:off x="1516081" y="2027446"/>
            <a:ext cx="915983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+mj-lt"/>
              </a:rPr>
              <a:t>Énoncer le principe fondamental de la dynamique </a:t>
            </a:r>
          </a:p>
          <a:p>
            <a:pPr algn="ctr"/>
            <a:r>
              <a:rPr lang="fr-FR" sz="2800" dirty="0">
                <a:latin typeface="+mj-lt"/>
              </a:rPr>
              <a:t>(théorème de la résultante cinétique et du moment cinétique)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75D2A28B-F0A0-DB4F-B01D-851222ACA495}"/>
              </a:ext>
            </a:extLst>
          </p:cNvPr>
          <p:cNvSpPr txBox="1"/>
          <p:nvPr/>
        </p:nvSpPr>
        <p:spPr>
          <a:xfrm>
            <a:off x="2248638" y="4531890"/>
            <a:ext cx="7694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84958A"/>
                </a:solidFill>
                <a:latin typeface="+mj-lt"/>
              </a:rPr>
              <a:t>Résoudre le mouvement de solides articulés</a:t>
            </a:r>
          </a:p>
        </p:txBody>
      </p:sp>
      <p:sp>
        <p:nvSpPr>
          <p:cNvPr id="8" name="Flèche vers la droite 7">
            <a:extLst>
              <a:ext uri="{FF2B5EF4-FFF2-40B4-BE49-F238E27FC236}">
                <a16:creationId xmlns:a16="http://schemas.microsoft.com/office/drawing/2014/main" id="{E4227892-A467-5648-BBE1-8FD6B920D013}"/>
              </a:ext>
            </a:extLst>
          </p:cNvPr>
          <p:cNvSpPr/>
          <p:nvPr/>
        </p:nvSpPr>
        <p:spPr>
          <a:xfrm rot="5400000">
            <a:off x="5705706" y="3596268"/>
            <a:ext cx="780585" cy="446049"/>
          </a:xfrm>
          <a:prstGeom prst="rightArrow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6487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2717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4</a:t>
            </a:fld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0363F73-0AF2-A044-8C6C-3E9C51129118}"/>
              </a:ext>
            </a:extLst>
          </p:cNvPr>
          <p:cNvSpPr txBox="1"/>
          <p:nvPr/>
        </p:nvSpPr>
        <p:spPr>
          <a:xfrm>
            <a:off x="450376" y="723331"/>
            <a:ext cx="29113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Définitions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02CE425-6806-0242-AC6D-4433F5BF965B}"/>
              </a:ext>
            </a:extLst>
          </p:cNvPr>
          <p:cNvSpPr txBox="1"/>
          <p:nvPr/>
        </p:nvSpPr>
        <p:spPr>
          <a:xfrm>
            <a:off x="914401" y="1528373"/>
            <a:ext cx="2708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Torseur des forces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0B36C93B-9818-D741-A8C1-1ACDAEA030B1}"/>
                  </a:ext>
                </a:extLst>
              </p:cNvPr>
              <p:cNvSpPr txBox="1"/>
              <p:nvPr/>
            </p:nvSpPr>
            <p:spPr>
              <a:xfrm>
                <a:off x="790001" y="3027715"/>
                <a:ext cx="3750579" cy="23019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r-FR" sz="280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acc>
                                <m:accPr>
                                  <m:chr m:val="⃗"/>
                                  <m:ctrlPr>
                                    <a:rPr lang="fr-FR" sz="2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2800" b="0" i="0" smtClean="0">
                                      <a:latin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</m:acc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fr-FR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fr-FR" sz="2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fr-FR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fr-FR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fr-FR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</m:e>
                            <m:e>
                              <m:sSub>
                                <m:sSubPr>
                                  <m:ctrlPr>
                                    <a:rPr lang="fr-FR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fr-FR" sz="28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ℳ</m:t>
                                      </m:r>
                                    </m:e>
                                  </m:acc>
                                </m:e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sub>
                              </m:sSub>
                              <m:d>
                                <m:dPr>
                                  <m:ctrlPr>
                                    <a:rPr lang="fr-FR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2800" b="0" i="0" smtClean="0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</m:e>
                              </m:d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fr-FR" sz="28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2800" b="0" i="0" smtClean="0">
                                          <a:latin typeface="Cambria Math" panose="02040503050406030204" pitchFamily="18" charset="0"/>
                                        </a:rPr>
                                        <m:t>A</m:t>
                                      </m:r>
                                      <m:sSub>
                                        <m:sSubPr>
                                          <m:ctrlPr>
                                            <a:rPr lang="fr-FR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fr-FR" sz="2800" b="0" i="0" smtClean="0">
                                              <a:latin typeface="Cambria Math" panose="02040503050406030204" pitchFamily="18" charset="0"/>
                                            </a:rPr>
                                            <m:t>M</m:t>
                                          </m:r>
                                        </m:e>
                                        <m:sub>
                                          <m:r>
                                            <a:rPr lang="fr-FR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∧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</m:e>
                          </m:eqArr>
                        </m:e>
                      </m:d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0B36C93B-9818-D741-A8C1-1ACDAEA030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001" y="3027715"/>
                <a:ext cx="3750579" cy="2301912"/>
              </a:xfrm>
              <a:prstGeom prst="rect">
                <a:avLst/>
              </a:prstGeom>
              <a:blipFill>
                <a:blip r:embed="rId2"/>
                <a:stretch>
                  <a:fillRect t="-63736" r="-1351" b="-884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7846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2717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5</a:t>
            </a:fld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0363F73-0AF2-A044-8C6C-3E9C51129118}"/>
              </a:ext>
            </a:extLst>
          </p:cNvPr>
          <p:cNvSpPr txBox="1"/>
          <p:nvPr/>
        </p:nvSpPr>
        <p:spPr>
          <a:xfrm>
            <a:off x="450376" y="723331"/>
            <a:ext cx="29113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Définitions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93AF89C2-6684-1A4A-A1A9-56C590469EAC}"/>
                  </a:ext>
                </a:extLst>
              </p:cNvPr>
              <p:cNvSpPr txBox="1"/>
              <p:nvPr/>
            </p:nvSpPr>
            <p:spPr>
              <a:xfrm>
                <a:off x="1099898" y="3095330"/>
                <a:ext cx="2883931" cy="5442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acc>
                        </m:e>
                        <m:sub>
                          <m:sSub>
                            <m:sSubPr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2800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a:rPr lang="fr-FR" sz="28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2800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a:rPr lang="fr-FR" sz="28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⃗"/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8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acc>
                        </m:e>
                        <m:sub>
                          <m:sSub>
                            <m:sSubPr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280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a:rPr lang="fr-FR" sz="28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fr-FR" sz="2800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280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a:rPr lang="fr-FR" sz="28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93AF89C2-6684-1A4A-A1A9-56C590469E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9898" y="3095330"/>
                <a:ext cx="2883931" cy="544252"/>
              </a:xfrm>
              <a:prstGeom prst="rect">
                <a:avLst/>
              </a:prstGeom>
              <a:blipFill>
                <a:blip r:embed="rId2"/>
                <a:stretch>
                  <a:fillRect l="-3947" t="-29545" b="-2272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3590A1B9-4FE3-BF40-BAC3-C9690BC289E6}"/>
                  </a:ext>
                </a:extLst>
              </p:cNvPr>
              <p:cNvSpPr txBox="1"/>
              <p:nvPr/>
            </p:nvSpPr>
            <p:spPr>
              <a:xfrm>
                <a:off x="1099898" y="4164743"/>
                <a:ext cx="3065262" cy="5442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acc>
                        </m:e>
                        <m:sub>
                          <m:sSub>
                            <m:sSubPr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2800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a:rPr lang="fr-FR" sz="28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2800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a:rPr lang="fr-FR" sz="28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fr-FR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acc>
                        <m:accPr>
                          <m:chr m:val="⃗"/>
                          <m:ctrlPr>
                            <a:rPr lang="fr-FR" sz="2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2800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a:rPr lang="fr-FR" sz="28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2800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a:rPr lang="fr-FR" sz="28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acc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acc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3590A1B9-4FE3-BF40-BAC3-C9690BC289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9898" y="4164743"/>
                <a:ext cx="3065262" cy="544252"/>
              </a:xfrm>
              <a:prstGeom prst="rect">
                <a:avLst/>
              </a:prstGeom>
              <a:blipFill>
                <a:blip r:embed="rId3"/>
                <a:stretch>
                  <a:fillRect l="-3719" t="-29545" r="-2479" b="-2272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ZoneTexte 15">
            <a:extLst>
              <a:ext uri="{FF2B5EF4-FFF2-40B4-BE49-F238E27FC236}">
                <a16:creationId xmlns:a16="http://schemas.microsoft.com/office/drawing/2014/main" id="{702CE425-6806-0242-AC6D-4433F5BF965B}"/>
              </a:ext>
            </a:extLst>
          </p:cNvPr>
          <p:cNvSpPr txBox="1"/>
          <p:nvPr/>
        </p:nvSpPr>
        <p:spPr>
          <a:xfrm>
            <a:off x="914401" y="1528373"/>
            <a:ext cx="2857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3</a:t>
            </a:r>
            <a:r>
              <a:rPr lang="fr-FR" sz="2400" baseline="30000" dirty="0">
                <a:latin typeface="+mj-lt"/>
              </a:rPr>
              <a:t>ème</a:t>
            </a:r>
            <a:r>
              <a:rPr lang="fr-FR" sz="2400" dirty="0">
                <a:latin typeface="+mj-lt"/>
              </a:rPr>
              <a:t>  loi de Newton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CFED8363-89AB-0D41-A5C9-D422BB0CEB2B}"/>
                  </a:ext>
                </a:extLst>
              </p:cNvPr>
              <p:cNvSpPr txBox="1"/>
              <p:nvPr/>
            </p:nvSpPr>
            <p:spPr>
              <a:xfrm>
                <a:off x="6096000" y="2696086"/>
                <a:ext cx="6099858" cy="11378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acc>
                            <m:accPr>
                              <m:chr m:val="⃗"/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fr-FR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2800" i="0" smtClean="0">
                                          <a:latin typeface="Cambria Math" panose="02040503050406030204" pitchFamily="18" charset="0"/>
                                        </a:rPr>
                                        <m:t>int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fr-FR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</m:e>
                                        <m:sub>
                                          <m:r>
                                            <a:rPr lang="fr-FR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sub>
                                  </m:sSub>
                                </m:sub>
                              </m:sSub>
                            </m:e>
                          </m:acc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=</m:t>
                          </m:r>
                          <m:acc>
                            <m:accPr>
                              <m:chr m:val="⃗"/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8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acc>
                        </m:e>
                      </m:nary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CFED8363-89AB-0D41-A5C9-D422BB0CE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696086"/>
                <a:ext cx="6099858" cy="1137876"/>
              </a:xfrm>
              <a:prstGeom prst="rect">
                <a:avLst/>
              </a:prstGeom>
              <a:blipFill>
                <a:blip r:embed="rId4"/>
                <a:stretch>
                  <a:fillRect t="-131111" b="-18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26E76860-AB78-C749-9C81-A6FF7F4CC65F}"/>
                  </a:ext>
                </a:extLst>
              </p:cNvPr>
              <p:cNvSpPr txBox="1"/>
              <p:nvPr/>
            </p:nvSpPr>
            <p:spPr>
              <a:xfrm>
                <a:off x="6096000" y="4140057"/>
                <a:ext cx="6099858" cy="11378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ℳ</m:t>
                                  </m:r>
                                </m:e>
                              </m:acc>
                            </m:e>
                            <m:sub>
                              <m:acc>
                                <m:accPr>
                                  <m:chr m:val="⃗"/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fr-FR" sz="2800">
                                              <a:latin typeface="Cambria Math" panose="02040503050406030204" pitchFamily="18" charset="0"/>
                                            </a:rPr>
                                            <m:t>int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fr-FR" sz="2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sz="2800" i="1">
                                                  <a:latin typeface="Cambria Math" panose="02040503050406030204" pitchFamily="18" charset="0"/>
                                                </a:rPr>
                                                <m:t> 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sz="2800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sub>
                                      </m:sSub>
                                    </m:sub>
                                  </m:sSub>
                                </m:e>
                              </m:acc>
                            </m:sub>
                          </m:sSub>
                          <m:d>
                            <m:dPr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280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</m:d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=</m:t>
                          </m:r>
                          <m:acc>
                            <m:accPr>
                              <m:chr m:val="⃗"/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8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acc>
                        </m:e>
                      </m:nary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26E76860-AB78-C749-9C81-A6FF7F4CC6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4140057"/>
                <a:ext cx="6099858" cy="1137876"/>
              </a:xfrm>
              <a:prstGeom prst="rect">
                <a:avLst/>
              </a:prstGeom>
              <a:blipFill>
                <a:blip r:embed="rId5"/>
                <a:stretch>
                  <a:fillRect t="-128571" b="-18022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25BF0D1D-3687-A448-BEC9-E5E79E605C72}"/>
                  </a:ext>
                </a:extLst>
              </p:cNvPr>
              <p:cNvSpPr txBox="1"/>
              <p:nvPr/>
            </p:nvSpPr>
            <p:spPr>
              <a:xfrm>
                <a:off x="5629050" y="3449241"/>
                <a:ext cx="933900" cy="7694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25BF0D1D-3687-A448-BEC9-E5E79E605C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9050" y="3449241"/>
                <a:ext cx="933900" cy="769441"/>
              </a:xfrm>
              <a:prstGeom prst="rect">
                <a:avLst/>
              </a:prstGeom>
              <a:blipFill>
                <a:blip r:embed="rId6"/>
                <a:stretch>
                  <a:fillRect l="-2703" r="-270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6968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3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2717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6</a:t>
            </a:fld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0363F73-0AF2-A044-8C6C-3E9C51129118}"/>
              </a:ext>
            </a:extLst>
          </p:cNvPr>
          <p:cNvSpPr txBox="1"/>
          <p:nvPr/>
        </p:nvSpPr>
        <p:spPr>
          <a:xfrm>
            <a:off x="450376" y="723331"/>
            <a:ext cx="29113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Définitions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02CE425-6806-0242-AC6D-4433F5BF965B}"/>
              </a:ext>
            </a:extLst>
          </p:cNvPr>
          <p:cNvSpPr txBox="1"/>
          <p:nvPr/>
        </p:nvSpPr>
        <p:spPr>
          <a:xfrm>
            <a:off x="914401" y="1528373"/>
            <a:ext cx="2708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Torseur des forces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0B36C93B-9818-D741-A8C1-1ACDAEA030B1}"/>
                  </a:ext>
                </a:extLst>
              </p:cNvPr>
              <p:cNvSpPr txBox="1"/>
              <p:nvPr/>
            </p:nvSpPr>
            <p:spPr>
              <a:xfrm>
                <a:off x="713801" y="3027715"/>
                <a:ext cx="3750579" cy="23019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r-FR" sz="280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acc>
                                <m:accPr>
                                  <m:chr m:val="⃗"/>
                                  <m:ctrlPr>
                                    <a:rPr lang="fr-FR" sz="2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2800" b="0" i="0" smtClean="0">
                                      <a:latin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</m:acc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fr-FR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fr-FR" sz="2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fr-FR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fr-FR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fr-FR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</m:e>
                            <m:e>
                              <m:sSub>
                                <m:sSubPr>
                                  <m:ctrlPr>
                                    <a:rPr lang="fr-FR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fr-FR" sz="28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ℳ</m:t>
                                      </m:r>
                                    </m:e>
                                  </m:acc>
                                </m:e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sub>
                              </m:sSub>
                              <m:d>
                                <m:dPr>
                                  <m:ctrlPr>
                                    <a:rPr lang="fr-FR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2800" b="0" i="0" smtClean="0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</m:e>
                              </m:d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fr-FR" sz="28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2800" b="0" i="0" smtClean="0">
                                          <a:latin typeface="Cambria Math" panose="02040503050406030204" pitchFamily="18" charset="0"/>
                                        </a:rPr>
                                        <m:t>A</m:t>
                                      </m:r>
                                      <m:sSub>
                                        <m:sSubPr>
                                          <m:ctrlPr>
                                            <a:rPr lang="fr-FR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fr-FR" sz="2800" b="0" i="0" smtClean="0">
                                              <a:latin typeface="Cambria Math" panose="02040503050406030204" pitchFamily="18" charset="0"/>
                                            </a:rPr>
                                            <m:t>M</m:t>
                                          </m:r>
                                        </m:e>
                                        <m:sub>
                                          <m:r>
                                            <a:rPr lang="fr-FR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∧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</m:e>
                          </m:eqArr>
                        </m:e>
                      </m:d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0B36C93B-9818-D741-A8C1-1ACDAEA030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801" y="3027715"/>
                <a:ext cx="3750579" cy="2301912"/>
              </a:xfrm>
              <a:prstGeom prst="rect">
                <a:avLst/>
              </a:prstGeom>
              <a:blipFill>
                <a:blip r:embed="rId2"/>
                <a:stretch>
                  <a:fillRect t="-63736" r="-1351" b="-884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736491F1-F677-2B41-8849-A569385132F1}"/>
                  </a:ext>
                </a:extLst>
              </p:cNvPr>
              <p:cNvSpPr txBox="1"/>
              <p:nvPr/>
            </p:nvSpPr>
            <p:spPr>
              <a:xfrm>
                <a:off x="5924550" y="3027715"/>
                <a:ext cx="5603970" cy="23019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ℱ</m:t>
                      </m:r>
                      <m:sSub>
                        <m:sSub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280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r-FR" sz="280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acc>
                                <m:accPr>
                                  <m:chr m:val="⃗"/>
                                  <m:ctrlPr>
                                    <a:rPr lang="fr-FR" sz="2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2800" b="0" i="0" smtClean="0">
                                      <a:latin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</m:acc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fr-FR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fr-FR" sz="2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fr-FR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fr-FR" sz="2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fr-FR" sz="2800" b="0" i="0" smtClean="0">
                                                  <a:latin typeface="Cambria Math" panose="02040503050406030204" pitchFamily="18" charset="0"/>
                                                </a:rPr>
                                                <m:t>ext</m:t>
                                              </m:r>
                                            </m:e>
                                            <m:sub>
                                              <m:sSub>
                                                <m:sSubPr>
                                                  <m:ctrlPr>
                                                    <a:rPr lang="fr-FR" sz="28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r-FR" sz="2800" i="1">
                                                      <a:latin typeface="Cambria Math" panose="02040503050406030204" pitchFamily="18" charset="0"/>
                                                    </a:rPr>
                                                    <m:t> 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r-FR" sz="28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sub>
                                          </m:sSub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</m:e>
                            <m:e>
                              <m:sSub>
                                <m:sSubPr>
                                  <m:ctrlPr>
                                    <a:rPr lang="fr-FR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fr-FR" sz="28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ℳ</m:t>
                                      </m:r>
                                    </m:e>
                                  </m:acc>
                                </m:e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sub>
                              </m:sSub>
                              <m:d>
                                <m:dPr>
                                  <m:ctrlPr>
                                    <a:rPr lang="fr-FR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2800" b="0" i="0" smtClean="0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</m:e>
                              </m:d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fr-FR" sz="28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2800" b="0" i="0" smtClean="0">
                                          <a:latin typeface="Cambria Math" panose="02040503050406030204" pitchFamily="18" charset="0"/>
                                        </a:rPr>
                                        <m:t>A</m:t>
                                      </m:r>
                                      <m:sSub>
                                        <m:sSubPr>
                                          <m:ctrlPr>
                                            <a:rPr lang="fr-FR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fr-FR" sz="2800" b="0" i="0" smtClean="0">
                                              <a:latin typeface="Cambria Math" panose="02040503050406030204" pitchFamily="18" charset="0"/>
                                            </a:rPr>
                                            <m:t>M</m:t>
                                          </m:r>
                                        </m:e>
                                        <m:sub>
                                          <m:r>
                                            <a:rPr lang="fr-FR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∧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fr-FR" sz="2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fr-FR" sz="2800" b="0" i="0" smtClean="0">
                                                  <a:latin typeface="Cambria Math" panose="02040503050406030204" pitchFamily="18" charset="0"/>
                                                </a:rPr>
                                                <m:t>ex</m:t>
                                              </m:r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fr-FR" sz="2800">
                                                  <a:latin typeface="Cambria Math" panose="02040503050406030204" pitchFamily="18" charset="0"/>
                                                </a:rPr>
                                                <m:t>t</m:t>
                                              </m:r>
                                            </m:e>
                                            <m:sub>
                                              <m:sSub>
                                                <m:sSubPr>
                                                  <m:ctrlPr>
                                                    <a:rPr lang="fr-FR" sz="28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r-FR" sz="2800" i="1">
                                                      <a:latin typeface="Cambria Math" panose="02040503050406030204" pitchFamily="18" charset="0"/>
                                                    </a:rPr>
                                                    <m:t> 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r-FR" sz="28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sub>
                                          </m:sSub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</m:e>
                          </m:eqArr>
                        </m:e>
                      </m:d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736491F1-F677-2B41-8849-A569385132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4550" y="3027715"/>
                <a:ext cx="5603970" cy="2301912"/>
              </a:xfrm>
              <a:prstGeom prst="rect">
                <a:avLst/>
              </a:prstGeom>
              <a:blipFill>
                <a:blip r:embed="rId3"/>
                <a:stretch>
                  <a:fillRect l="-905" t="-63736" b="-884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F7407468-09BF-B74A-8983-AFC859DD68D3}"/>
              </a:ext>
            </a:extLst>
          </p:cNvPr>
          <p:cNvSpPr/>
          <p:nvPr/>
        </p:nvSpPr>
        <p:spPr>
          <a:xfrm>
            <a:off x="5822950" y="2794000"/>
            <a:ext cx="5867400" cy="2768600"/>
          </a:xfrm>
          <a:prstGeom prst="rect">
            <a:avLst/>
          </a:prstGeom>
          <a:noFill/>
          <a:ln w="2540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9877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2717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7</a:t>
            </a:fld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0363F73-0AF2-A044-8C6C-3E9C51129118}"/>
              </a:ext>
            </a:extLst>
          </p:cNvPr>
          <p:cNvSpPr txBox="1"/>
          <p:nvPr/>
        </p:nvSpPr>
        <p:spPr>
          <a:xfrm>
            <a:off x="450376" y="723331"/>
            <a:ext cx="50140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2. Théorèmes généraux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02CE425-6806-0242-AC6D-4433F5BF965B}"/>
              </a:ext>
            </a:extLst>
          </p:cNvPr>
          <p:cNvSpPr txBox="1"/>
          <p:nvPr/>
        </p:nvSpPr>
        <p:spPr>
          <a:xfrm>
            <a:off x="914401" y="1528373"/>
            <a:ext cx="5227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Principe fondamental de la dynamique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1A089490-B0EF-8A43-B935-3EA11A06B919}"/>
                  </a:ext>
                </a:extLst>
              </p:cNvPr>
              <p:cNvSpPr txBox="1"/>
              <p:nvPr/>
            </p:nvSpPr>
            <p:spPr>
              <a:xfrm>
                <a:off x="1813578" y="2557014"/>
                <a:ext cx="8795998" cy="24350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r-FR" sz="280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fr-FR" sz="2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fr-FR" sz="2800">
                                                  <a:latin typeface="Cambria Math" panose="02040503050406030204" pitchFamily="18" charset="0"/>
                                                </a:rPr>
                                                <m:t>ext</m:t>
                                              </m:r>
                                            </m:e>
                                            <m:sub>
                                              <m:sSub>
                                                <m:sSubPr>
                                                  <m:ctrlPr>
                                                    <a:rPr lang="fr-FR" sz="28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r-FR" sz="2800" i="1">
                                                      <a:latin typeface="Cambria Math" panose="02040503050406030204" pitchFamily="18" charset="0"/>
                                                    </a:rPr>
                                                    <m:t> 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r-FR" sz="28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sub>
                                          </m:sSub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sSub>
                                    <m:sSubPr>
                                      <m:ctrlPr>
                                        <a:rPr lang="fr-FR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8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fr-FR" sz="28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acc>
                                    <m:accPr>
                                      <m:chr m:val="⃗"/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sz="2800" b="0" i="1" smtClean="0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</m:acc>
                                  <m:r>
                                    <a:rPr lang="fr-FR" sz="28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fr-FR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2800" b="0" i="0" smtClean="0">
                                          <a:latin typeface="Cambria Math" panose="02040503050406030204" pitchFamily="18" charset="0"/>
                                        </a:rPr>
                                        <m:t>M</m:t>
                                      </m:r>
                                    </m:e>
                                    <m:sub>
                                      <m:r>
                                        <a:rPr lang="fr-FR" sz="28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fr-FR" sz="2800" b="0" i="1" smtClean="0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ℛ</m:t>
                                  </m:r>
                                </m:e>
                              </m:nary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)=</m:t>
                              </m:r>
                              <m:r>
                                <a:rPr lang="fr-F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  <m:f>
                                <m:fPr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𝑑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𝑣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fr-FR" sz="2800" i="1" dirty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2800" dirty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G</m:t>
                                      </m:r>
                                      <m:r>
                                        <a:rPr lang="fr-FR" sz="2800" dirty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/</m:t>
                                      </m:r>
                                      <m:r>
                                        <a:rPr lang="fr-FR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ℛ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  <m:r>
                                <m:rPr>
                                  <m:nor/>
                                </m:rPr>
                                <a:rPr lang="fr-FR" sz="2800" dirty="0"/>
                                <m:t> </m:t>
                              </m:r>
                            </m:e>
                            <m:e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2800">
                                          <a:latin typeface="Cambria Math" panose="02040503050406030204" pitchFamily="18" charset="0"/>
                                        </a:rPr>
                                        <m:t>A</m:t>
                                      </m:r>
                                      <m:sSub>
                                        <m:sSubPr>
                                          <m:ctrlP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fr-FR" sz="2800">
                                              <a:latin typeface="Cambria Math" panose="02040503050406030204" pitchFamily="18" charset="0"/>
                                            </a:rPr>
                                            <m:t>M</m:t>
                                          </m:r>
                                        </m:e>
                                        <m:sub>
                                          <m: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∧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fr-FR" sz="2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fr-FR" sz="2800">
                                                  <a:latin typeface="Cambria Math" panose="02040503050406030204" pitchFamily="18" charset="0"/>
                                                </a:rPr>
                                                <m:t>ext</m:t>
                                              </m:r>
                                            </m:e>
                                            <m:sub>
                                              <m:sSub>
                                                <m:sSubPr>
                                                  <m:ctrlPr>
                                                    <a:rPr lang="fr-FR" sz="28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r-FR" sz="2800" i="1">
                                                      <a:latin typeface="Cambria Math" panose="02040503050406030204" pitchFamily="18" charset="0"/>
                                                    </a:rPr>
                                                    <m:t> 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r-FR" sz="28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sub>
                                          </m:sSub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2800">
                                          <a:latin typeface="Cambria Math" panose="02040503050406030204" pitchFamily="18" charset="0"/>
                                        </a:rPr>
                                        <m:t>A</m:t>
                                      </m:r>
                                      <m:sSub>
                                        <m:sSubPr>
                                          <m:ctrlP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fr-FR" sz="2800">
                                              <a:latin typeface="Cambria Math" panose="02040503050406030204" pitchFamily="18" charset="0"/>
                                            </a:rPr>
                                            <m:t>M</m:t>
                                          </m:r>
                                        </m:e>
                                        <m:sub>
                                          <m: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∧</m:t>
                                  </m:r>
                                  <m:sSub>
                                    <m:sSubPr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acc>
                                    <m:accPr>
                                      <m:chr m:val="⃗"/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</m:acc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2800">
                                          <a:latin typeface="Cambria Math" panose="02040503050406030204" pitchFamily="18" charset="0"/>
                                        </a:rPr>
                                        <m:t>M</m:t>
                                      </m:r>
                                    </m:e>
                                    <m:sub>
                                      <m: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ℛ</m:t>
                                  </m:r>
                                </m:e>
                              </m:nary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)=</m:t>
                              </m:r>
                              <m:f>
                                <m:fPr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fr-FR" sz="2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fr-FR" sz="2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ℋ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fr-FR" sz="28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fr-FR" sz="28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</m:t>
                                      </m:r>
                                      <m:r>
                                        <a:rPr lang="fr-FR" sz="28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)</m:t>
                                      </m:r>
                                      <m:r>
                                        <a:rPr lang="fr-FR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/</m:t>
                                      </m:r>
                                      <m:r>
                                        <a:rPr lang="fr-FR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ℛ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2800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A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eqArr>
                        </m:e>
                      </m:d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1A089490-B0EF-8A43-B935-3EA11A06B9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3578" y="2557014"/>
                <a:ext cx="8795998" cy="2435026"/>
              </a:xfrm>
              <a:prstGeom prst="rect">
                <a:avLst/>
              </a:prstGeom>
              <a:blipFill>
                <a:blip r:embed="rId2"/>
                <a:stretch>
                  <a:fillRect l="-10390" t="-59067" b="-8290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oneTexte 9">
            <a:extLst>
              <a:ext uri="{FF2B5EF4-FFF2-40B4-BE49-F238E27FC236}">
                <a16:creationId xmlns:a16="http://schemas.microsoft.com/office/drawing/2014/main" id="{70B6B4CB-8E9B-5946-AD9B-B3DBE19DBB8D}"/>
              </a:ext>
            </a:extLst>
          </p:cNvPr>
          <p:cNvSpPr txBox="1"/>
          <p:nvPr/>
        </p:nvSpPr>
        <p:spPr>
          <a:xfrm>
            <a:off x="1451266" y="5657615"/>
            <a:ext cx="56320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  <a:latin typeface="+mj-lt"/>
              </a:rPr>
              <a:t>Les forces intérieures n’interviennent </a:t>
            </a:r>
          </a:p>
          <a:p>
            <a:r>
              <a:rPr lang="fr-FR" sz="2800" dirty="0">
                <a:solidFill>
                  <a:srgbClr val="C00000"/>
                </a:solidFill>
                <a:latin typeface="+mj-lt"/>
              </a:rPr>
              <a:t>plus dans le PFD!</a:t>
            </a:r>
          </a:p>
        </p:txBody>
      </p:sp>
      <p:pic>
        <p:nvPicPr>
          <p:cNvPr id="11" name="Picture 4" descr="Panneau Davertissement, Signe, Attention PNG - Panneau Davertissement,  Signe, Attention transparentes | PNG gratuit">
            <a:extLst>
              <a:ext uri="{FF2B5EF4-FFF2-40B4-BE49-F238E27FC236}">
                <a16:creationId xmlns:a16="http://schemas.microsoft.com/office/drawing/2014/main" id="{FA96BE16-99B6-914A-8750-212DC308F3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0237" y="5727248"/>
            <a:ext cx="814842" cy="814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05C4CEF9-4EAF-8F48-8431-FC8ED6E64E1F}"/>
                  </a:ext>
                </a:extLst>
              </p:cNvPr>
              <p:cNvSpPr txBox="1"/>
              <p:nvPr/>
            </p:nvSpPr>
            <p:spPr>
              <a:xfrm>
                <a:off x="8561711" y="6215155"/>
                <a:ext cx="2047865" cy="4394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2000" dirty="0">
                    <a:solidFill>
                      <a:srgbClr val="FF000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* </a:t>
                </a:r>
                <a:r>
                  <a:rPr lang="fr-F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Si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</m:acc>
                    <m:d>
                      <m:dPr>
                        <m:ctrlPr>
                          <a:rPr lang="fr-FR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2000" b="0" i="0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  <m:r>
                          <a:rPr lang="fr-FR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ℛ</m:t>
                        </m:r>
                      </m:e>
                    </m:d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e>
                    </m:acc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05C4CEF9-4EAF-8F48-8431-FC8ED6E64E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1711" y="6215155"/>
                <a:ext cx="2047865" cy="439479"/>
              </a:xfrm>
              <a:prstGeom prst="rect">
                <a:avLst/>
              </a:prstGeom>
              <a:blipFill>
                <a:blip r:embed="rId4"/>
                <a:stretch>
                  <a:fillRect l="-2454" t="-8333" b="-222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>
            <a:extLst>
              <a:ext uri="{FF2B5EF4-FFF2-40B4-BE49-F238E27FC236}">
                <a16:creationId xmlns:a16="http://schemas.microsoft.com/office/drawing/2014/main" id="{3C9F15CA-EB19-AF45-966B-6B1935DA8F4B}"/>
              </a:ext>
            </a:extLst>
          </p:cNvPr>
          <p:cNvSpPr txBox="1"/>
          <p:nvPr/>
        </p:nvSpPr>
        <p:spPr>
          <a:xfrm>
            <a:off x="8285075" y="405582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941178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2717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8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12DE73A-7304-5341-A53D-B0792DC2AA0D}"/>
              </a:ext>
            </a:extLst>
          </p:cNvPr>
          <p:cNvSpPr txBox="1"/>
          <p:nvPr/>
        </p:nvSpPr>
        <p:spPr>
          <a:xfrm>
            <a:off x="450376" y="723331"/>
            <a:ext cx="39157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Jeux dans l’espace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02361C9-C245-4047-AEF6-084D0214E13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DF2"/>
              </a:clrFrom>
              <a:clrTo>
                <a:srgbClr val="FFFD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22695" y="3457749"/>
            <a:ext cx="8431060" cy="23709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411F7D31-E30A-F742-BBA9-68C53EA0F2E1}"/>
                  </a:ext>
                </a:extLst>
              </p:cNvPr>
              <p:cNvSpPr txBox="1"/>
              <p:nvPr/>
            </p:nvSpPr>
            <p:spPr>
              <a:xfrm>
                <a:off x="3377757" y="5685735"/>
                <a:ext cx="53412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b="0" i="0" smtClean="0">
                          <a:latin typeface="Cambria Math" panose="02040503050406030204" pitchFamily="18" charset="0"/>
                        </a:rPr>
                        <m:t>A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411F7D31-E30A-F742-BBA9-68C53EA0F2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7757" y="5685735"/>
                <a:ext cx="534121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4F9F871D-A75A-3247-985A-DAF5EB43A898}"/>
                  </a:ext>
                </a:extLst>
              </p:cNvPr>
              <p:cNvSpPr txBox="1"/>
              <p:nvPr/>
            </p:nvSpPr>
            <p:spPr>
              <a:xfrm>
                <a:off x="4456274" y="5685734"/>
                <a:ext cx="52931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b="0" i="0" smtClean="0">
                          <a:latin typeface="Cambria Math" panose="02040503050406030204" pitchFamily="18" charset="0"/>
                        </a:rPr>
                        <m:t>B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4F9F871D-A75A-3247-985A-DAF5EB43A8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6274" y="5685734"/>
                <a:ext cx="529312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AB063AFE-187B-2E41-B0AD-DB617C04B801}"/>
                  </a:ext>
                </a:extLst>
              </p:cNvPr>
              <p:cNvSpPr txBox="1"/>
              <p:nvPr/>
            </p:nvSpPr>
            <p:spPr>
              <a:xfrm>
                <a:off x="8083176" y="5685735"/>
                <a:ext cx="50847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b="0" i="0" smtClean="0">
                          <a:latin typeface="Cambria Math" panose="02040503050406030204" pitchFamily="18" charset="0"/>
                        </a:rPr>
                        <m:t>C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AB063AFE-187B-2E41-B0AD-DB617C04B8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3176" y="5685735"/>
                <a:ext cx="508473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>
            <a:extLst>
              <a:ext uri="{FF2B5EF4-FFF2-40B4-BE49-F238E27FC236}">
                <a16:creationId xmlns:a16="http://schemas.microsoft.com/office/drawing/2014/main" id="{9372600B-5EB6-064D-836C-D5E0192532F8}"/>
              </a:ext>
            </a:extLst>
          </p:cNvPr>
          <p:cNvSpPr txBox="1"/>
          <p:nvPr/>
        </p:nvSpPr>
        <p:spPr>
          <a:xfrm>
            <a:off x="1101279" y="1798152"/>
            <a:ext cx="998944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600" dirty="0">
                <a:latin typeface="+mj-lt"/>
              </a:rPr>
              <a:t>Trois astronautes décident de s’amuser dans l’espace. Le premier pousse le second vers le troisième, qui l’attrape puis, à son tour le renvoie vers le premier, etc… Combien de temps peut durer ce jeu ?</a:t>
            </a:r>
          </a:p>
        </p:txBody>
      </p:sp>
    </p:spTree>
    <p:extLst>
      <p:ext uri="{BB962C8B-B14F-4D97-AF65-F5344CB8AC3E}">
        <p14:creationId xmlns:p14="http://schemas.microsoft.com/office/powerpoint/2010/main" val="20169149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25818</TotalTime>
  <Words>300</Words>
  <Application>Microsoft Macintosh PowerPoint</Application>
  <PresentationFormat>Grand écran</PresentationFormat>
  <Paragraphs>64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Times New Roman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 Afflard</dc:creator>
  <cp:lastModifiedBy> </cp:lastModifiedBy>
  <cp:revision>204</cp:revision>
  <dcterms:created xsi:type="dcterms:W3CDTF">2021-09-25T10:09:30Z</dcterms:created>
  <dcterms:modified xsi:type="dcterms:W3CDTF">2022-04-05T19:33:04Z</dcterms:modified>
</cp:coreProperties>
</file>