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94" r:id="rId4"/>
    <p:sldId id="304" r:id="rId5"/>
    <p:sldId id="293" r:id="rId6"/>
    <p:sldId id="308" r:id="rId7"/>
    <p:sldId id="306" r:id="rId8"/>
    <p:sldId id="305" r:id="rId9"/>
    <p:sldId id="307" r:id="rId10"/>
    <p:sldId id="309" r:id="rId11"/>
    <p:sldId id="31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03"/>
    <p:restoredTop sz="96341"/>
  </p:normalViewPr>
  <p:slideViewPr>
    <p:cSldViewPr snapToGrid="0" snapToObjects="1">
      <p:cViewPr varScale="1">
        <p:scale>
          <a:sx n="116" d="100"/>
          <a:sy n="116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28/02/2022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28/02/2022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60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5423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3 – G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ÉOMÉTRIE DES MASSES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2742244-3EE9-BA4E-85C2-6571975319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8972"/>
          <a:stretch/>
        </p:blipFill>
        <p:spPr>
          <a:xfrm>
            <a:off x="7980616" y="1990038"/>
            <a:ext cx="3784000" cy="39528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8142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Simplifications à l’aide des symétries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7FC8DA8-C9CB-8B44-A687-FA73C8D24CE0}"/>
              </a:ext>
            </a:extLst>
          </p:cNvPr>
          <p:cNvSpPr txBox="1"/>
          <p:nvPr/>
        </p:nvSpPr>
        <p:spPr>
          <a:xfrm>
            <a:off x="914401" y="1528373"/>
            <a:ext cx="302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Un axe de révolution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D81A0F10-8D9A-8141-AEF8-4F3851154A69}"/>
                  </a:ext>
                </a:extLst>
              </p:cNvPr>
              <p:cNvSpPr txBox="1"/>
              <p:nvPr/>
            </p:nvSpPr>
            <p:spPr>
              <a:xfrm>
                <a:off x="492562" y="4444564"/>
                <a:ext cx="6100174" cy="1567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</m:t>
                                    </m:r>
                                  </m:e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0 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0</m:t>
                                    </m:r>
                                  </m: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 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0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sSub>
                            <m:sSubPr>
                              <m:ctrlP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D81A0F10-8D9A-8141-AEF8-4F3851154A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62" y="4444564"/>
                <a:ext cx="6100174" cy="1567352"/>
              </a:xfrm>
              <a:prstGeom prst="rect">
                <a:avLst/>
              </a:prstGeom>
              <a:blipFill>
                <a:blip r:embed="rId4"/>
                <a:stretch>
                  <a:fillRect t="-2400"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BBE8C6D-48E2-F54F-B279-B636F6AE8C0B}"/>
                  </a:ext>
                </a:extLst>
              </p:cNvPr>
              <p:cNvSpPr txBox="1"/>
              <p:nvPr/>
            </p:nvSpPr>
            <p:spPr>
              <a:xfrm>
                <a:off x="464573" y="2376952"/>
                <a:ext cx="731445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800" dirty="0">
                    <a:latin typeface="+mj-lt"/>
                  </a:rPr>
                  <a:t>Soit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possédant un axe de révolution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fr-FR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. Alors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fr-FR" sz="2800" dirty="0">
                    <a:latin typeface="+mj-lt"/>
                  </a:rPr>
                  <a:t> se trouve sur cet axe et la matrice d’inertie de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en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fr-FR" sz="2800" dirty="0">
                    <a:latin typeface="+mj-lt"/>
                  </a:rPr>
                  <a:t> s’écrit :  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BBE8C6D-48E2-F54F-B279-B636F6AE8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73" y="2376952"/>
                <a:ext cx="7314453" cy="1384995"/>
              </a:xfrm>
              <a:prstGeom prst="rect">
                <a:avLst/>
              </a:prstGeom>
              <a:blipFill>
                <a:blip r:embed="rId5"/>
                <a:stretch>
                  <a:fillRect l="-1733" t="-5455" r="-1733" b="-109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766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895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10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8497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3. Tenseur d’inertie d’un solide composé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ECDEBE27-A713-B643-8D13-FFE91AEE7DB8}"/>
                  </a:ext>
                </a:extLst>
              </p:cNvPr>
              <p:cNvSpPr txBox="1"/>
              <p:nvPr/>
            </p:nvSpPr>
            <p:spPr>
              <a:xfrm>
                <a:off x="620486" y="4658375"/>
                <a:ext cx="610035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6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6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3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36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fr-FR" sz="3600" b="0" i="0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fr-FR" sz="3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3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3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36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fr-FR" sz="3600" b="0" i="0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ECDEBE27-A713-B643-8D13-FFE91AEE7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86" y="4658375"/>
                <a:ext cx="6100354" cy="646331"/>
              </a:xfrm>
              <a:prstGeom prst="rect">
                <a:avLst/>
              </a:prstGeom>
              <a:blipFill>
                <a:blip r:embed="rId2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Marteau, marteau et faucille, angle, icônes d&amp;#39;ordinateur png | PNGEgg">
            <a:extLst>
              <a:ext uri="{FF2B5EF4-FFF2-40B4-BE49-F238E27FC236}">
                <a16:creationId xmlns:a16="http://schemas.microsoft.com/office/drawing/2014/main" id="{F50FF6F0-743E-7243-9246-FDEE35EA5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2827">
            <a:off x="7831771" y="2124044"/>
            <a:ext cx="3389748" cy="33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574E5FF-8B15-CE44-B3A8-C8423E932A7A}"/>
                  </a:ext>
                </a:extLst>
              </p:cNvPr>
              <p:cNvSpPr txBox="1"/>
              <p:nvPr/>
            </p:nvSpPr>
            <p:spPr>
              <a:xfrm>
                <a:off x="8001000" y="2188137"/>
                <a:ext cx="610035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fr-FR" sz="36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574E5FF-8B15-CE44-B3A8-C8423E932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2188137"/>
                <a:ext cx="6100354" cy="646331"/>
              </a:xfrm>
              <a:prstGeom prst="rect">
                <a:avLst/>
              </a:prstGeom>
              <a:blipFill>
                <a:blip r:embed="rId4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38D71C99-7A59-A947-872A-46218F99577C}"/>
                  </a:ext>
                </a:extLst>
              </p:cNvPr>
              <p:cNvSpPr txBox="1"/>
              <p:nvPr/>
            </p:nvSpPr>
            <p:spPr>
              <a:xfrm>
                <a:off x="5999674" y="4730325"/>
                <a:ext cx="705394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3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fr-FR" sz="36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38D71C99-7A59-A947-872A-46218F9957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9674" y="4730325"/>
                <a:ext cx="7053942" cy="646331"/>
              </a:xfrm>
              <a:prstGeom prst="rect">
                <a:avLst/>
              </a:prstGeom>
              <a:blipFill>
                <a:blip r:embed="rId5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576D6A50-322A-5A4F-93D3-16F32970AD9E}"/>
                  </a:ext>
                </a:extLst>
              </p:cNvPr>
              <p:cNvSpPr txBox="1"/>
              <p:nvPr/>
            </p:nvSpPr>
            <p:spPr>
              <a:xfrm>
                <a:off x="464573" y="2376952"/>
                <a:ext cx="771277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800" dirty="0">
                    <a:latin typeface="+mj-lt"/>
                  </a:rPr>
                  <a:t>Soit un solide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composé de deux solides assemblés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8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8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. La matrice du solide est donné, en un point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fr-FR" sz="2800" dirty="0">
                    <a:latin typeface="+mj-lt"/>
                  </a:rPr>
                  <a:t> quelconque, par :</a:t>
                </a: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576D6A50-322A-5A4F-93D3-16F32970A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73" y="2376952"/>
                <a:ext cx="7712776" cy="1384995"/>
              </a:xfrm>
              <a:prstGeom prst="rect">
                <a:avLst/>
              </a:prstGeom>
              <a:blipFill>
                <a:blip r:embed="rId6"/>
                <a:stretch>
                  <a:fillRect l="-1645" t="-5455" r="-1645" b="-109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37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966C055-76F7-D047-AD86-07E9D28CB9A8}"/>
              </a:ext>
            </a:extLst>
          </p:cNvPr>
          <p:cNvGrpSpPr/>
          <p:nvPr/>
        </p:nvGrpSpPr>
        <p:grpSpPr>
          <a:xfrm>
            <a:off x="4998910" y="757528"/>
            <a:ext cx="8624299" cy="5414414"/>
            <a:chOff x="357299" y="1352786"/>
            <a:chExt cx="9137546" cy="5643653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0CC45D3B-2B66-1548-BB20-C0BCAB5221E8}"/>
                </a:ext>
              </a:extLst>
            </p:cNvPr>
            <p:cNvGrpSpPr/>
            <p:nvPr/>
          </p:nvGrpSpPr>
          <p:grpSpPr>
            <a:xfrm>
              <a:off x="3991144" y="3777904"/>
              <a:ext cx="2870610" cy="2881926"/>
              <a:chOff x="1117963" y="2753036"/>
              <a:chExt cx="2870610" cy="2881926"/>
            </a:xfrm>
          </p:grpSpPr>
          <p:cxnSp>
            <p:nvCxnSpPr>
              <p:cNvPr id="23" name="Connecteur droit avec flèche 22">
                <a:extLst>
                  <a:ext uri="{FF2B5EF4-FFF2-40B4-BE49-F238E27FC236}">
                    <a16:creationId xmlns:a16="http://schemas.microsoft.com/office/drawing/2014/main" id="{5516E83E-C1C9-3341-A705-397EA847B7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en angle 21">
                <a:extLst>
                  <a:ext uri="{FF2B5EF4-FFF2-40B4-BE49-F238E27FC236}">
                    <a16:creationId xmlns:a16="http://schemas.microsoft.com/office/drawing/2014/main" id="{9EEB34A9-4653-A84D-9723-05606B23CB5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40C1DFA-0799-C849-AE6F-595F6C33297A}"/>
                </a:ext>
              </a:extLst>
            </p:cNvPr>
            <p:cNvSpPr/>
            <p:nvPr/>
          </p:nvSpPr>
          <p:spPr>
            <a:xfrm rot="19404153">
              <a:off x="2623674" y="2899072"/>
              <a:ext cx="4419600" cy="2133600"/>
            </a:xfrm>
            <a:prstGeom prst="ellipse">
              <a:avLst/>
            </a:prstGeom>
            <a:solidFill>
              <a:srgbClr val="8495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EC426CFD-A5DD-BD41-B44A-93A42A61960C}"/>
                </a:ext>
              </a:extLst>
            </p:cNvPr>
            <p:cNvSpPr/>
            <p:nvPr/>
          </p:nvSpPr>
          <p:spPr>
            <a:xfrm rot="19733620">
              <a:off x="357299" y="2816395"/>
              <a:ext cx="9137546" cy="218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1000">
                  <a:srgbClr val="FFFFFF">
                    <a:alpha val="59000"/>
                  </a:srgbClr>
                </a:gs>
                <a:gs pos="38986">
                  <a:srgbClr val="FFFFFF">
                    <a:alpha val="31000"/>
                  </a:srgbClr>
                </a:gs>
                <a:gs pos="55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978FE6C-8DD8-3D4F-8B88-FDC90D61C131}"/>
                </a:ext>
              </a:extLst>
            </p:cNvPr>
            <p:cNvSpPr/>
            <p:nvPr/>
          </p:nvSpPr>
          <p:spPr>
            <a:xfrm rot="19912189">
              <a:off x="4664140" y="3431605"/>
              <a:ext cx="338667" cy="177800"/>
            </a:xfrm>
            <a:prstGeom prst="ellipse">
              <a:avLst/>
            </a:prstGeom>
            <a:gradFill flip="none" rotWithShape="0">
              <a:gsLst>
                <a:gs pos="0">
                  <a:schemeClr val="accent3">
                    <a:lumMod val="0"/>
                    <a:lumOff val="100000"/>
                  </a:schemeClr>
                </a:gs>
                <a:gs pos="100000">
                  <a:srgbClr val="84958A">
                    <a:lumMod val="33194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25400">
              <a:solidFill>
                <a:srgbClr val="8495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E89A52C0-722E-9B46-920C-85EF20C6BE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4074" y="2052800"/>
              <a:ext cx="1680" cy="154800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9DF03E03-FF77-304C-AB03-767687749E9D}"/>
                    </a:ext>
                  </a:extLst>
                </p:cNvPr>
                <p:cNvSpPr txBox="1"/>
                <p:nvPr/>
              </p:nvSpPr>
              <p:spPr>
                <a:xfrm>
                  <a:off x="6931720" y="5429990"/>
                  <a:ext cx="801373" cy="71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BDAFC388-E2FE-5F4A-BAF1-3359EB6ED7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1720" y="5429990"/>
                  <a:ext cx="801373" cy="719277"/>
                </a:xfrm>
                <a:prstGeom prst="rect">
                  <a:avLst/>
                </a:prstGeom>
                <a:blipFill>
                  <a:blip r:embed="rId3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6B80EB1F-CAAD-B645-A8BA-0A1AC9373621}"/>
                    </a:ext>
                  </a:extLst>
                </p:cNvPr>
                <p:cNvSpPr txBox="1"/>
                <p:nvPr/>
              </p:nvSpPr>
              <p:spPr>
                <a:xfrm>
                  <a:off x="4543094" y="1352786"/>
                  <a:ext cx="763126" cy="673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B95D25AC-E7E0-FF4C-AEA4-DE5542B033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3094" y="1352786"/>
                  <a:ext cx="763126" cy="673696"/>
                </a:xfrm>
                <a:prstGeom prst="rect">
                  <a:avLst/>
                </a:prstGeom>
                <a:blipFill>
                  <a:blip r:embed="rId4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7068013A-3CB3-D741-9DBC-0C9C0D8B9644}"/>
                    </a:ext>
                  </a:extLst>
                </p:cNvPr>
                <p:cNvSpPr txBox="1"/>
                <p:nvPr/>
              </p:nvSpPr>
              <p:spPr>
                <a:xfrm>
                  <a:off x="3141697" y="6322743"/>
                  <a:ext cx="786970" cy="6736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381DC69B-AE1C-3146-9E69-7888A187B7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1697" y="6322743"/>
                  <a:ext cx="786970" cy="673696"/>
                </a:xfrm>
                <a:prstGeom prst="rect">
                  <a:avLst/>
                </a:prstGeom>
                <a:blipFill>
                  <a:blip r:embed="rId5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EC9B10C6-1879-BE46-A797-F33AF38D3AD0}"/>
                </a:ext>
              </a:extLst>
            </p:cNvPr>
            <p:cNvSpPr/>
            <p:nvPr/>
          </p:nvSpPr>
          <p:spPr>
            <a:xfrm rot="19866834">
              <a:off x="4664910" y="3432142"/>
              <a:ext cx="338400" cy="175800"/>
            </a:xfrm>
            <a:prstGeom prst="arc">
              <a:avLst>
                <a:gd name="adj1" fmla="val 395575"/>
                <a:gd name="adj2" fmla="val 9623839"/>
              </a:avLst>
            </a:prstGeom>
            <a:ln w="25400">
              <a:solidFill>
                <a:srgbClr val="849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7B5161BD-DE33-6449-BF8C-C9C70AD7E8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32052" y="3284170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89F6CA82-678A-1940-BEB1-0097DE16CFD0}"/>
                    </a:ext>
                  </a:extLst>
                </p:cNvPr>
                <p:cNvSpPr txBox="1"/>
                <p:nvPr/>
              </p:nvSpPr>
              <p:spPr>
                <a:xfrm>
                  <a:off x="5727494" y="2655749"/>
                  <a:ext cx="66556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FR" sz="3600" dirty="0"/>
                </a:p>
              </p:txBody>
            </p:sp>
          </mc:Choice>
          <mc:Fallback xmlns=""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DAB3545D-0C0A-0145-B2C6-3E917E0E27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7494" y="2655749"/>
                  <a:ext cx="665567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3922" r="-3922" b="-2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BE2A0E-19F9-9243-89E2-59398E4CC523}"/>
                  </a:ext>
                </a:extLst>
              </p:cNvPr>
              <p:cNvSpPr txBox="1"/>
              <p:nvPr/>
            </p:nvSpPr>
            <p:spPr>
              <a:xfrm>
                <a:off x="790832" y="3206975"/>
                <a:ext cx="4928951" cy="706604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  <m: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</m:d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32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3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FR" sz="320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O</m:t>
                            </m:r>
                          </m:sub>
                        </m:sSub>
                        <m:d>
                          <m:dPr>
                            <m:ctrlPr>
                              <a:rPr lang="fr-FR" sz="3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32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</m:d>
                        <m: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fr-FR" sz="32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32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fr-FR" sz="3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)/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sub>
                    </m:sSub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BE2A0E-19F9-9243-89E2-59398E4CC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32" y="3206975"/>
                <a:ext cx="4928951" cy="706604"/>
              </a:xfrm>
              <a:prstGeom prst="rect">
                <a:avLst/>
              </a:prstGeom>
              <a:blipFill>
                <a:blip r:embed="rId7"/>
                <a:stretch>
                  <a:fillRect b="-10169"/>
                </a:stretch>
              </a:blipFill>
              <a:ln w="254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C13E5351-5224-AC49-A9EA-8194742DCBC8}"/>
              </a:ext>
            </a:extLst>
          </p:cNvPr>
          <p:cNvCxnSpPr/>
          <p:nvPr/>
        </p:nvCxnSpPr>
        <p:spPr>
          <a:xfrm flipH="1" flipV="1">
            <a:off x="7234333" y="2171669"/>
            <a:ext cx="1999334" cy="2842481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2061037-61B9-9B4D-8D34-8686CD3ED5EB}"/>
                  </a:ext>
                </a:extLst>
              </p:cNvPr>
              <p:cNvSpPr txBox="1"/>
              <p:nvPr/>
            </p:nvSpPr>
            <p:spPr>
              <a:xfrm>
                <a:off x="3909909" y="1368384"/>
                <a:ext cx="6524366" cy="706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</m:acc>
                        </m:e>
                        <m:sub>
                          <m: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fr-FR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</m:t>
                          </m:r>
                        </m:e>
                      </m:d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2061037-61B9-9B4D-8D34-8686CD3E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909" y="1368384"/>
                <a:ext cx="6524366" cy="706604"/>
              </a:xfrm>
              <a:prstGeom prst="rect">
                <a:avLst/>
              </a:prstGeom>
              <a:blipFill>
                <a:blip r:embed="rId8"/>
                <a:stretch>
                  <a:fillRect b="-122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790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616C43E-8528-F046-9ECF-C47A78599E78}"/>
                  </a:ext>
                </a:extLst>
              </p:cNvPr>
              <p:cNvSpPr txBox="1"/>
              <p:nvPr/>
            </p:nvSpPr>
            <p:spPr>
              <a:xfrm>
                <a:off x="1456944" y="2524842"/>
                <a:ext cx="9278112" cy="18083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O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32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32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   </m:t>
                                        </m:r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 dirty="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  <m:e>
                                    <m:r>
                                      <a:rPr lang="fr-FR" sz="3200" b="0" i="1" dirty="0" smtClean="0">
                                        <a:solidFill>
                                          <a:srgbClr val="84958A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  <m:e>
                                    <m:r>
                                      <a:rPr lang="fr-FR" sz="3200" b="0" i="1" dirty="0" smtClean="0">
                                        <a:solidFill>
                                          <a:srgbClr val="84958A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b="0" i="1" dirty="0" smtClean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3200" i="1" smtClean="0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   </m:t>
                                        </m:r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 dirty="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fr-FR" sz="3200" i="1" smtClean="0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b="0" i="1" smtClean="0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 smtClean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b="0" i="1" dirty="0" smtClean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3200" i="1" smtClean="0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fr-FR" sz="3200" i="1" smtClean="0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fr-FR" sz="3200" i="1">
                                            <a:solidFill>
                                              <a:srgbClr val="84958A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solidFill>
                                                  <a:srgbClr val="84958A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 dirty="0">
                                                    <a:solidFill>
                                                      <a:srgbClr val="84958A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 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d>
                                          <m:dPr>
                                            <m:ctrlPr>
                                              <a:rPr lang="fr-FR" sz="32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32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  <m:r>
                                              <a:rPr lang="fr-FR" sz="32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sz="32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3200" i="1" dirty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   </m:t>
                                            </m:r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3200" i="1" dirty="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3200" b="0" i="1" dirty="0" smtClean="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</m:acc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616C43E-8528-F046-9ECF-C47A78599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6944" y="2524842"/>
                <a:ext cx="9278112" cy="1808316"/>
              </a:xfrm>
              <a:prstGeom prst="rect">
                <a:avLst/>
              </a:prstGeom>
              <a:blipFill>
                <a:blip r:embed="rId2"/>
                <a:stretch>
                  <a:fillRect l="-820" t="-2778" b="-4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D5F1BB1-87D3-CC44-B1F1-767DFDECD833}"/>
                  </a:ext>
                </a:extLst>
              </p:cNvPr>
              <p:cNvSpPr txBox="1"/>
              <p:nvPr/>
            </p:nvSpPr>
            <p:spPr>
              <a:xfrm>
                <a:off x="2505456" y="4770013"/>
                <a:ext cx="6096000" cy="15249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 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e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 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e>
                                    <m: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 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D5F1BB1-87D3-CC44-B1F1-767DFDECD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456" y="4770013"/>
                <a:ext cx="6096000" cy="1524905"/>
              </a:xfrm>
              <a:prstGeom prst="rect">
                <a:avLst/>
              </a:prstGeom>
              <a:blipFill>
                <a:blip r:embed="rId3"/>
                <a:stretch>
                  <a:fillRect t="-2479" b="-66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>
            <a:extLst>
              <a:ext uri="{FF2B5EF4-FFF2-40B4-BE49-F238E27FC236}">
                <a16:creationId xmlns:a16="http://schemas.microsoft.com/office/drawing/2014/main" id="{58C36E69-7E79-4F42-B7B0-EB3F240649F3}"/>
              </a:ext>
            </a:extLst>
          </p:cNvPr>
          <p:cNvSpPr txBox="1"/>
          <p:nvPr/>
        </p:nvSpPr>
        <p:spPr>
          <a:xfrm>
            <a:off x="914401" y="1528373"/>
            <a:ext cx="640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Rotation autour d’un axe quelconque et variable</a:t>
            </a:r>
          </a:p>
        </p:txBody>
      </p:sp>
    </p:spTree>
    <p:extLst>
      <p:ext uri="{BB962C8B-B14F-4D97-AF65-F5344CB8AC3E}">
        <p14:creationId xmlns:p14="http://schemas.microsoft.com/office/powerpoint/2010/main" val="16412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F5307F57-9638-C045-9A2B-109B4269F3C5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3989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Si le tenseur d’inertie d’un solide est diagonale, alors le moment cinétique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26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260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6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</m:d>
                  </m:oMath>
                </a14:m>
                <a:r>
                  <a:rPr lang="fr-FR" sz="2600" dirty="0">
                    <a:latin typeface="+mj-lt"/>
                  </a:rPr>
                  <a:t> et le vecteur vitesse de rotation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2600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2600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600" dirty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fr-FR" sz="2600" dirty="0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r>
                      <a:rPr lang="fr-FR" sz="2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latin typeface="+mj-lt"/>
                  </a:rPr>
                  <a:t> du solide sont colinéaires.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Le tenseur d’inertie de deux solides de même masse est identique.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Il est toujours possible de faire tourner un solide de telle sorte que son moment cinétique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26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260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6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</m:d>
                  </m:oMath>
                </a14:m>
                <a:r>
                  <a:rPr lang="fr-FR" sz="2600" dirty="0">
                    <a:latin typeface="+mj-lt"/>
                  </a:rPr>
                  <a:t> et le vecteur vitesse de rotation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2600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2600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600" dirty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fr-FR" sz="2600" dirty="0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r>
                      <a:rPr lang="fr-FR" sz="2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latin typeface="+mj-lt"/>
                  </a:rPr>
                  <a:t> du solide soit colinéaires.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Le tenseur d’inertie d’un solide dépend uniquement de la masse et de la géométrie du solide.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endParaRPr lang="fr-FR" sz="2600" dirty="0">
                  <a:latin typeface="+mj-lt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F5307F57-9638-C045-9A2B-109B4269F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3989938"/>
              </a:xfrm>
              <a:prstGeom prst="rect">
                <a:avLst/>
              </a:prstGeom>
              <a:blipFill>
                <a:blip r:embed="rId2"/>
                <a:stretch>
                  <a:fillRect l="-768" t="-1266" r="-8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EF45D64-858E-5F4F-A244-E1000E141513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3989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Si le tenseur d’inertie d’un solide est diagonale, alors le moment cinétique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6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2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2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fr-FR" sz="2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</m:d>
                  </m:oMath>
                </a14:m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 et le vecteur vitesse de rotation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260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26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6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fr-FR" sz="26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r>
                      <a:rPr lang="fr-FR" sz="2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 du solide sont colinéaires.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Le tenseur d’inertie de deux solides de même masse est identique.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Il est toujours possible de faire tourner un solide de telle sorte que son moment cinétique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60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ℋ</m:t>
                            </m:r>
                          </m:e>
                        </m:acc>
                      </m:e>
                      <m:sub>
                        <m:r>
                          <a:rPr lang="fr-FR" sz="26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26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fr-FR" sz="26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d>
                      <m:dPr>
                        <m:ctrlPr>
                          <a:rPr lang="fr-FR" sz="26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6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</m:d>
                  </m:oMath>
                </a14:m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 et le vecteur vitesse de rotation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FR" sz="2600" i="1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2600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</m:acc>
                      </m:e>
                      <m:sub>
                        <m:r>
                          <a:rPr lang="fr-FR" sz="26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6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fr-FR" sz="26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fr-FR" sz="26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r>
                      <a:rPr lang="fr-FR" sz="260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 du solide soit colinéaires.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Le tenseur d’inertie d’un solide dépend uniquement de la masse et de la géométrie du solide.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endParaRPr lang="fr-FR" sz="2600" dirty="0">
                  <a:latin typeface="+mj-lt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EF45D64-858E-5F4F-A244-E1000E141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3989938"/>
              </a:xfrm>
              <a:prstGeom prst="rect">
                <a:avLst/>
              </a:prstGeom>
              <a:blipFill>
                <a:blip r:embed="rId3"/>
                <a:stretch>
                  <a:fillRect l="-768" t="-1266" r="-8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346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5484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Théorème du transport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5DB864A-94CF-7C43-8348-FE2EA1AE5D2E}"/>
                  </a:ext>
                </a:extLst>
              </p:cNvPr>
              <p:cNvSpPr txBox="1"/>
              <p:nvPr/>
            </p:nvSpPr>
            <p:spPr>
              <a:xfrm>
                <a:off x="663319" y="3328923"/>
                <a:ext cx="47806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5DB864A-94CF-7C43-8348-FE2EA1AE5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19" y="3328923"/>
                <a:ext cx="4780617" cy="584775"/>
              </a:xfrm>
              <a:prstGeom prst="rect">
                <a:avLst/>
              </a:prstGeom>
              <a:blipFill>
                <a:blip r:embed="rId2"/>
                <a:stretch>
                  <a:fillRect l="-1857" b="-19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e 40">
            <a:extLst>
              <a:ext uri="{FF2B5EF4-FFF2-40B4-BE49-F238E27FC236}">
                <a16:creationId xmlns:a16="http://schemas.microsoft.com/office/drawing/2014/main" id="{AFA2E0EA-CFE1-AF4E-9D34-FBA9C9CA9A6C}"/>
              </a:ext>
            </a:extLst>
          </p:cNvPr>
          <p:cNvGrpSpPr/>
          <p:nvPr/>
        </p:nvGrpSpPr>
        <p:grpSpPr>
          <a:xfrm>
            <a:off x="5773318" y="786605"/>
            <a:ext cx="5696057" cy="5405407"/>
            <a:chOff x="5121965" y="1282616"/>
            <a:chExt cx="5696057" cy="5405407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37785B38-CA7B-8E40-B3BE-EA640C340A11}"/>
                </a:ext>
              </a:extLst>
            </p:cNvPr>
            <p:cNvGrpSpPr/>
            <p:nvPr/>
          </p:nvGrpSpPr>
          <p:grpSpPr>
            <a:xfrm>
              <a:off x="5934698" y="3429000"/>
              <a:ext cx="2870610" cy="2881926"/>
              <a:chOff x="1117963" y="2753036"/>
              <a:chExt cx="2870610" cy="2881926"/>
            </a:xfrm>
          </p:grpSpPr>
          <p:cxnSp>
            <p:nvCxnSpPr>
              <p:cNvPr id="17" name="Connecteur en angle 16">
                <a:extLst>
                  <a:ext uri="{FF2B5EF4-FFF2-40B4-BE49-F238E27FC236}">
                    <a16:creationId xmlns:a16="http://schemas.microsoft.com/office/drawing/2014/main" id="{086825C8-0AED-9646-B848-1C17D140B87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972573" y="2753036"/>
                <a:ext cx="2016000" cy="2016000"/>
              </a:xfrm>
              <a:prstGeom prst="bentConnector3">
                <a:avLst>
                  <a:gd name="adj1" fmla="val 0"/>
                </a:avLst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avec flèche 17">
                <a:extLst>
                  <a:ext uri="{FF2B5EF4-FFF2-40B4-BE49-F238E27FC236}">
                    <a16:creationId xmlns:a16="http://schemas.microsoft.com/office/drawing/2014/main" id="{2788F01F-A6D0-8D4E-A0A0-21BFC477C0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7963" y="4769036"/>
                <a:ext cx="854610" cy="865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352346B0-C85F-3042-8E8E-69B72A365481}"/>
                    </a:ext>
                  </a:extLst>
                </p:cNvPr>
                <p:cNvSpPr txBox="1"/>
                <p:nvPr/>
              </p:nvSpPr>
              <p:spPr>
                <a:xfrm>
                  <a:off x="8805308" y="5057499"/>
                  <a:ext cx="756361" cy="6900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352346B0-C85F-3042-8E8E-69B72A3654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5308" y="5057499"/>
                  <a:ext cx="756361" cy="690061"/>
                </a:xfrm>
                <a:prstGeom prst="rect">
                  <a:avLst/>
                </a:prstGeom>
                <a:blipFill>
                  <a:blip r:embed="rId3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0E8574CF-A1FA-BC47-AD5B-B99B413C9C56}"/>
                    </a:ext>
                  </a:extLst>
                </p:cNvPr>
                <p:cNvSpPr txBox="1"/>
                <p:nvPr/>
              </p:nvSpPr>
              <p:spPr>
                <a:xfrm>
                  <a:off x="6411127" y="2738938"/>
                  <a:ext cx="72026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0E8574CF-A1FA-BC47-AD5B-B99B413C9C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1127" y="2738938"/>
                  <a:ext cx="720261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8B77CFDC-ED3B-B340-9479-D0327A2EE382}"/>
                    </a:ext>
                  </a:extLst>
                </p:cNvPr>
                <p:cNvSpPr txBox="1"/>
                <p:nvPr/>
              </p:nvSpPr>
              <p:spPr>
                <a:xfrm>
                  <a:off x="5121965" y="6041692"/>
                  <a:ext cx="74276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36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3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8B77CFDC-ED3B-B340-9479-D0327A2EE3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1965" y="6041692"/>
                  <a:ext cx="742767" cy="646331"/>
                </a:xfrm>
                <a:prstGeom prst="rect">
                  <a:avLst/>
                </a:prstGeom>
                <a:blipFill>
                  <a:blip r:embed="rId5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1BB321-D2C1-4A46-8C55-93A8CFB866B8}"/>
                </a:ext>
              </a:extLst>
            </p:cNvPr>
            <p:cNvGrpSpPr/>
            <p:nvPr/>
          </p:nvGrpSpPr>
          <p:grpSpPr>
            <a:xfrm rot="1333815">
              <a:off x="8316604" y="1282616"/>
              <a:ext cx="2501418" cy="2892770"/>
              <a:chOff x="7059079" y="1776743"/>
              <a:chExt cx="3119115" cy="3511199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50B7B5EE-0F98-774E-8386-232FB38DDE57}"/>
                  </a:ext>
                </a:extLst>
              </p:cNvPr>
              <p:cNvGrpSpPr/>
              <p:nvPr/>
            </p:nvGrpSpPr>
            <p:grpSpPr>
              <a:xfrm>
                <a:off x="8120185" y="1776743"/>
                <a:ext cx="2058009" cy="3511199"/>
                <a:chOff x="6272725" y="1735422"/>
                <a:chExt cx="2058009" cy="3511199"/>
              </a:xfrm>
            </p:grpSpPr>
            <p:cxnSp>
              <p:nvCxnSpPr>
                <p:cNvPr id="32" name="Connecteur droit avec flèche 31">
                  <a:extLst>
                    <a:ext uri="{FF2B5EF4-FFF2-40B4-BE49-F238E27FC236}">
                      <a16:creationId xmlns:a16="http://schemas.microsoft.com/office/drawing/2014/main" id="{41CF7AE0-AD6A-0048-9039-F879B558F5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2725" y="4055628"/>
                  <a:ext cx="493013" cy="1190993"/>
                </a:xfrm>
                <a:prstGeom prst="straightConnector1">
                  <a:avLst/>
                </a:prstGeom>
                <a:ln w="508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en angle 32">
                  <a:extLst>
                    <a:ext uri="{FF2B5EF4-FFF2-40B4-BE49-F238E27FC236}">
                      <a16:creationId xmlns:a16="http://schemas.microsoft.com/office/drawing/2014/main" id="{F0C1A222-008E-EA47-8233-B302544FA445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20279994">
                  <a:off x="6314734" y="1735422"/>
                  <a:ext cx="2016000" cy="2016000"/>
                </a:xfrm>
                <a:prstGeom prst="bentConnector3">
                  <a:avLst>
                    <a:gd name="adj1" fmla="val 0"/>
                  </a:avLst>
                </a:prstGeom>
                <a:ln w="50800">
                  <a:solidFill>
                    <a:srgbClr val="C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ZoneTexte 26">
                    <a:extLst>
                      <a:ext uri="{FF2B5EF4-FFF2-40B4-BE49-F238E27FC236}">
                        <a16:creationId xmlns:a16="http://schemas.microsoft.com/office/drawing/2014/main" id="{B7593E6C-EAA6-2F4D-9451-660ACE3E87C6}"/>
                      </a:ext>
                    </a:extLst>
                  </p:cNvPr>
                  <p:cNvSpPr txBox="1"/>
                  <p:nvPr/>
                </p:nvSpPr>
                <p:spPr>
                  <a:xfrm rot="20212893">
                    <a:off x="7059079" y="2677614"/>
                    <a:ext cx="736955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  <m:r>
                            <a:rPr lang="fr-FR" sz="4000" b="0" i="1" baseline="-2500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oMath>
                      </m:oMathPara>
                    </a14:m>
                    <a:endParaRPr lang="fr-FR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ZoneTexte 35">
                    <a:extLst>
                      <a:ext uri="{FF2B5EF4-FFF2-40B4-BE49-F238E27FC236}">
                        <a16:creationId xmlns:a16="http://schemas.microsoft.com/office/drawing/2014/main" id="{A771F0CA-F722-6D48-A0A0-956CD65E191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12893">
                    <a:off x="7059079" y="2677614"/>
                    <a:ext cx="736955" cy="7078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2500" r="-35417" b="-291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Cube 27">
                <a:extLst>
                  <a:ext uri="{FF2B5EF4-FFF2-40B4-BE49-F238E27FC236}">
                    <a16:creationId xmlns:a16="http://schemas.microsoft.com/office/drawing/2014/main" id="{1FB38A97-A388-134A-8F80-83B279A64C3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328252">
                <a:off x="7890907" y="3276584"/>
                <a:ext cx="1436755" cy="1516316"/>
              </a:xfrm>
              <a:prstGeom prst="cube">
                <a:avLst>
                  <a:gd name="adj" fmla="val 32225"/>
                </a:avLst>
              </a:prstGeom>
              <a:solidFill>
                <a:srgbClr val="84958A">
                  <a:alpha val="9145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2670F7A-D14F-A640-95DC-A3A419C0AF43}"/>
                  </a:ext>
                </a:extLst>
              </p:cNvPr>
              <p:cNvCxnSpPr>
                <a:cxnSpLocks/>
              </p:cNvCxnSpPr>
              <p:nvPr/>
            </p:nvCxnSpPr>
            <p:spPr>
              <a:xfrm rot="21526185" flipH="1" flipV="1">
                <a:off x="8177874" y="3001134"/>
                <a:ext cx="233343" cy="591355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EBC604BA-F9C0-DC4B-9C5A-CDB419816DAB}"/>
                  </a:ext>
                </a:extLst>
              </p:cNvPr>
              <p:cNvCxnSpPr>
                <a:cxnSpLocks/>
              </p:cNvCxnSpPr>
              <p:nvPr/>
            </p:nvCxnSpPr>
            <p:spPr>
              <a:xfrm rot="286185" flipV="1">
                <a:off x="9115677" y="3658437"/>
                <a:ext cx="530448" cy="262095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B715BA56-699C-E444-B7CA-12D637A5C5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18632" y="4361737"/>
                <a:ext cx="289689" cy="689407"/>
              </a:xfrm>
              <a:prstGeom prst="line">
                <a:avLst/>
              </a:prstGeom>
              <a:ln w="50800">
                <a:solidFill>
                  <a:srgbClr val="C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Croix 11">
              <a:extLst>
                <a:ext uri="{FF2B5EF4-FFF2-40B4-BE49-F238E27FC236}">
                  <a16:creationId xmlns:a16="http://schemas.microsoft.com/office/drawing/2014/main" id="{046783A9-38FC-C14D-A531-715A8155224D}"/>
                </a:ext>
              </a:extLst>
            </p:cNvPr>
            <p:cNvSpPr/>
            <p:nvPr/>
          </p:nvSpPr>
          <p:spPr>
            <a:xfrm>
              <a:off x="9237669" y="2988468"/>
              <a:ext cx="324000" cy="324000"/>
            </a:xfrm>
            <a:prstGeom prst="plus">
              <a:avLst>
                <a:gd name="adj" fmla="val 4565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500C0B82-B9E9-8142-A3D4-5135DDAD3CCA}"/>
                    </a:ext>
                  </a:extLst>
                </p:cNvPr>
                <p:cNvSpPr txBox="1"/>
                <p:nvPr/>
              </p:nvSpPr>
              <p:spPr>
                <a:xfrm>
                  <a:off x="9027970" y="3240159"/>
                  <a:ext cx="943299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500C0B82-B9E9-8142-A3D4-5135DDAD3C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27970" y="3240159"/>
                  <a:ext cx="943299" cy="58477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Croix 37">
              <a:extLst>
                <a:ext uri="{FF2B5EF4-FFF2-40B4-BE49-F238E27FC236}">
                  <a16:creationId xmlns:a16="http://schemas.microsoft.com/office/drawing/2014/main" id="{BF6EB380-EE26-9945-A02A-6103C5271733}"/>
                </a:ext>
              </a:extLst>
            </p:cNvPr>
            <p:cNvSpPr/>
            <p:nvPr/>
          </p:nvSpPr>
          <p:spPr>
            <a:xfrm>
              <a:off x="7468412" y="5879692"/>
              <a:ext cx="324000" cy="324000"/>
            </a:xfrm>
            <a:prstGeom prst="plus">
              <a:avLst>
                <a:gd name="adj" fmla="val 4565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20CC2ED5-6D00-F541-A413-200F6B09D705}"/>
                    </a:ext>
                  </a:extLst>
                </p:cNvPr>
                <p:cNvSpPr txBox="1"/>
                <p:nvPr/>
              </p:nvSpPr>
              <p:spPr>
                <a:xfrm>
                  <a:off x="7649924" y="5954136"/>
                  <a:ext cx="720261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20CC2ED5-6D00-F541-A413-200F6B09D7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9924" y="5954136"/>
                  <a:ext cx="720261" cy="58477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10B748F8-1CFC-0A4D-8804-EBD19A4A599A}"/>
                    </a:ext>
                  </a:extLst>
                </p:cNvPr>
                <p:cNvSpPr txBox="1"/>
                <p:nvPr/>
              </p:nvSpPr>
              <p:spPr>
                <a:xfrm>
                  <a:off x="6164982" y="5027444"/>
                  <a:ext cx="720261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z="3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O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10B748F8-1CFC-0A4D-8804-EBD19A4A59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4982" y="5027444"/>
                  <a:ext cx="720261" cy="58477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2071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5484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Théorème du transport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5DB864A-94CF-7C43-8348-FE2EA1AE5D2E}"/>
                  </a:ext>
                </a:extLst>
              </p:cNvPr>
              <p:cNvSpPr txBox="1"/>
              <p:nvPr/>
            </p:nvSpPr>
            <p:spPr>
              <a:xfrm>
                <a:off x="1315383" y="1838325"/>
                <a:ext cx="47806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5DB864A-94CF-7C43-8348-FE2EA1AE5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5383" y="1838325"/>
                <a:ext cx="4780617" cy="584775"/>
              </a:xfrm>
              <a:prstGeom prst="rect">
                <a:avLst/>
              </a:prstGeom>
              <a:blipFill>
                <a:blip r:embed="rId2"/>
                <a:stretch>
                  <a:fillRect l="-1852" b="-2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7E8282C6-E730-4045-9823-840B6747798E}"/>
                  </a:ext>
                </a:extLst>
              </p:cNvPr>
              <p:cNvSpPr txBox="1"/>
              <p:nvPr/>
            </p:nvSpPr>
            <p:spPr>
              <a:xfrm>
                <a:off x="8168823" y="1366913"/>
                <a:ext cx="2251706" cy="1527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AG</m:t>
                          </m:r>
                        </m:e>
                      </m:acc>
                      <m:r>
                        <a:rPr lang="fr-FR" sz="32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eqArr>
                            <m:eqArrPr>
                              <m:ctrlP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𝜉</m:t>
                              </m:r>
                              <m:r>
                                <a:rPr lang="fr-FR" sz="3200" b="0" i="1" baseline="-2500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fr-FR" sz="3200" b="0" i="1" baseline="-250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fr-FR" sz="3200" b="0" i="1" baseline="-2500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eqAr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fr-FR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7E8282C6-E730-4045-9823-840B67477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823" y="1366913"/>
                <a:ext cx="2251706" cy="1527598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CD12A3B6-61BB-7F41-860A-9C8E0B647C46}"/>
                  </a:ext>
                </a:extLst>
              </p:cNvPr>
              <p:cNvSpPr txBox="1"/>
              <p:nvPr/>
            </p:nvSpPr>
            <p:spPr>
              <a:xfrm>
                <a:off x="1315382" y="3328028"/>
                <a:ext cx="9745100" cy="17797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fr-FR" sz="32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b="0" i="1" baseline="-2500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b="0" i="1" baseline="-2500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b="0" i="1" baseline="-2500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sz="3200" b="0" i="1" baseline="-2500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CD12A3B6-61BB-7F41-860A-9C8E0B647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5382" y="3328028"/>
                <a:ext cx="9745100" cy="1779718"/>
              </a:xfrm>
              <a:prstGeom prst="rect">
                <a:avLst/>
              </a:prstGeom>
              <a:blipFill>
                <a:blip r:embed="rId4"/>
                <a:stretch>
                  <a:fillRect l="-911" b="-4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7A56CE74-06A2-F840-B454-01DF6D93E511}"/>
              </a:ext>
            </a:extLst>
          </p:cNvPr>
          <p:cNvGrpSpPr/>
          <p:nvPr/>
        </p:nvGrpSpPr>
        <p:grpSpPr>
          <a:xfrm>
            <a:off x="500237" y="5657615"/>
            <a:ext cx="6789422" cy="954107"/>
            <a:chOff x="500237" y="5657615"/>
            <a:chExt cx="6789422" cy="954107"/>
          </a:xfrm>
        </p:grpSpPr>
        <p:pic>
          <p:nvPicPr>
            <p:cNvPr id="1028" name="Picture 4" descr="Panneau Davertissement, Signe, Attention PNG - Panneau Davertissement,  Signe, Attention transparentes | PNG gratuit">
              <a:extLst>
                <a:ext uri="{FF2B5EF4-FFF2-40B4-BE49-F238E27FC236}">
                  <a16:creationId xmlns:a16="http://schemas.microsoft.com/office/drawing/2014/main" id="{DC395717-0F62-0949-949B-F5F74C05C7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0237" y="5727248"/>
              <a:ext cx="814842" cy="8148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7108DE20-0615-1341-8785-F8994DC7D416}"/>
                </a:ext>
              </a:extLst>
            </p:cNvPr>
            <p:cNvSpPr txBox="1"/>
            <p:nvPr/>
          </p:nvSpPr>
          <p:spPr>
            <a:xfrm>
              <a:off x="1451266" y="5657615"/>
              <a:ext cx="583839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>
                  <a:solidFill>
                    <a:srgbClr val="C00000"/>
                  </a:solidFill>
                  <a:latin typeface="+mj-lt"/>
                </a:rPr>
                <a:t>Le théorème du transport n’est valable </a:t>
              </a:r>
            </a:p>
            <a:p>
              <a:r>
                <a:rPr lang="fr-FR" sz="2800" dirty="0">
                  <a:solidFill>
                    <a:srgbClr val="C00000"/>
                  </a:solidFill>
                  <a:latin typeface="+mj-lt"/>
                </a:rPr>
                <a:t>qu’au centre d’inertie du solide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847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5484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Théorème du transport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079940C-DA56-1D4C-8F01-8DD8653DE3A8}"/>
              </a:ext>
            </a:extLst>
          </p:cNvPr>
          <p:cNvSpPr txBox="1"/>
          <p:nvPr/>
        </p:nvSpPr>
        <p:spPr>
          <a:xfrm>
            <a:off x="914401" y="1528373"/>
            <a:ext cx="9502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Déterminer le tenseur d’inertie en B connaissant le tenseur d’inertie en 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2D256310-642A-2F4D-98A1-331A8B69ECF3}"/>
                  </a:ext>
                </a:extLst>
              </p:cNvPr>
              <p:cNvSpPr txBox="1"/>
              <p:nvPr/>
            </p:nvSpPr>
            <p:spPr>
              <a:xfrm>
                <a:off x="1177596" y="2747790"/>
                <a:ext cx="1030346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  <m:d>
                      <m:dPr>
                        <m:ctrlPr>
                          <a: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  <m:r>
                      <a:rPr lang="fr-FR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  <m:r>
                      <a:rPr lang="fr-FR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  <m:r>
                      <a:rPr lang="fr-FR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[</m:t>
                    </m:r>
                    <m:r>
                      <a:rPr lang="fr-FR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𝑀</m:t>
                    </m:r>
                    <m:d>
                      <m:dPr>
                        <m:ctrlPr>
                          <a:rPr lang="fr-FR" sz="3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e>
                    </m:d>
                    <m:r>
                      <a:rPr lang="fr-FR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]⟹</m:t>
                    </m:r>
                  </m:oMath>
                </a14:m>
                <a:r>
                  <a:rPr lang="fr-FR" sz="3200" dirty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  <m:r>
                      <a:rPr lang="fr-FR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  <m:d>
                      <m:dPr>
                        <m:ctrlP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  <m:r>
                      <a:rPr lang="fr-FR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  <m:r>
                      <a:rPr lang="fr-FR" sz="32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[</m:t>
                    </m:r>
                    <m:r>
                      <a:rPr lang="fr-FR" sz="32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𝑀</m:t>
                    </m:r>
                    <m:d>
                      <m:dPr>
                        <m:ctrlPr>
                          <a:rPr lang="fr-FR" sz="32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32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e>
                    </m:d>
                    <m:r>
                      <a:rPr lang="fr-FR" sz="32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2D256310-642A-2F4D-98A1-331A8B69EC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596" y="2747790"/>
                <a:ext cx="10303461" cy="584775"/>
              </a:xfrm>
              <a:prstGeom prst="rect">
                <a:avLst/>
              </a:prstGeom>
              <a:blipFill>
                <a:blip r:embed="rId2"/>
                <a:stretch>
                  <a:fillRect l="-739" b="-2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A211961-A79B-B646-A82D-AAFA5197582E}"/>
                  </a:ext>
                </a:extLst>
              </p:cNvPr>
              <p:cNvSpPr txBox="1"/>
              <p:nvPr/>
            </p:nvSpPr>
            <p:spPr>
              <a:xfrm>
                <a:off x="1177597" y="3746321"/>
                <a:ext cx="47806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B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sub>
                      </m:sSub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A211961-A79B-B646-A82D-AAFA519758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597" y="3746321"/>
                <a:ext cx="4780617" cy="584775"/>
              </a:xfrm>
              <a:prstGeom prst="rect">
                <a:avLst/>
              </a:prstGeom>
              <a:blipFill>
                <a:blip r:embed="rId3"/>
                <a:stretch>
                  <a:fillRect l="-1592" b="-217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DBFD1B6-CA9B-C54F-88DC-C6B3E0AE5993}"/>
                  </a:ext>
                </a:extLst>
              </p:cNvPr>
              <p:cNvSpPr txBox="1"/>
              <p:nvPr/>
            </p:nvSpPr>
            <p:spPr>
              <a:xfrm>
                <a:off x="1177596" y="4744852"/>
                <a:ext cx="728999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B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2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32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fr-FR" sz="3200" i="1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fr-FR" sz="3200" i="1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i="1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sub>
                      </m:sSub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e>
                      </m:d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DBFD1B6-CA9B-C54F-88DC-C6B3E0AE5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596" y="4744852"/>
                <a:ext cx="7289999" cy="584775"/>
              </a:xfrm>
              <a:prstGeom prst="rect">
                <a:avLst/>
              </a:prstGeom>
              <a:blipFill>
                <a:blip r:embed="rId4"/>
                <a:stretch>
                  <a:fillRect l="-1043" b="-2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003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641799D-C6C3-B24F-AAC4-20EDC15DEF46}"/>
                  </a:ext>
                </a:extLst>
              </p:cNvPr>
              <p:cNvSpPr txBox="1"/>
              <p:nvPr/>
            </p:nvSpPr>
            <p:spPr>
              <a:xfrm>
                <a:off x="778553" y="4444564"/>
                <a:ext cx="6100174" cy="1567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e>
                                    <m: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e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0 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 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 0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 0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fr-FR" sz="32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sSub>
                            <m:sSubPr>
                              <m:ctrlP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641799D-C6C3-B24F-AAC4-20EDC15DE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553" y="4444564"/>
                <a:ext cx="6100174" cy="1567352"/>
              </a:xfrm>
              <a:prstGeom prst="rect">
                <a:avLst/>
              </a:prstGeom>
              <a:blipFill>
                <a:blip r:embed="rId2"/>
                <a:stretch>
                  <a:fillRect l="-1455" t="-2400" r="-1247"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8142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Simplifications à l’aide des symétries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3299742-9EAA-994A-8BC9-23EA06053B93}"/>
              </a:ext>
            </a:extLst>
          </p:cNvPr>
          <p:cNvSpPr txBox="1"/>
          <p:nvPr/>
        </p:nvSpPr>
        <p:spPr>
          <a:xfrm>
            <a:off x="914401" y="1528373"/>
            <a:ext cx="3519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Un seul plan de symétrie</a:t>
            </a:r>
          </a:p>
        </p:txBody>
      </p:sp>
      <p:pic>
        <p:nvPicPr>
          <p:cNvPr id="13" name="Picture 6" descr="20 idées de Dessin industriel facile | dessins industriels, dessin  technique, dessin">
            <a:extLst>
              <a:ext uri="{FF2B5EF4-FFF2-40B4-BE49-F238E27FC236}">
                <a16:creationId xmlns:a16="http://schemas.microsoft.com/office/drawing/2014/main" id="{BDE0A704-02AB-244A-B9E1-31C7129E5E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469" t="13309" r="14256" b="52593"/>
          <a:stretch/>
        </p:blipFill>
        <p:spPr bwMode="auto">
          <a:xfrm>
            <a:off x="8346108" y="2376953"/>
            <a:ext cx="3606709" cy="330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0C6B1A7-D4B4-2548-A0AE-1FC8A8FD60A5}"/>
                  </a:ext>
                </a:extLst>
              </p:cNvPr>
              <p:cNvSpPr txBox="1"/>
              <p:nvPr/>
            </p:nvSpPr>
            <p:spPr>
              <a:xfrm>
                <a:off x="464573" y="2376953"/>
                <a:ext cx="7645757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800" dirty="0">
                    <a:latin typeface="+mj-lt"/>
                  </a:rPr>
                  <a:t>Soit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possédant un plan de symétrie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fr-FR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fr-FR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fr-FR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. Alors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fr-FR" sz="2800" dirty="0">
                    <a:latin typeface="+mj-lt"/>
                  </a:rPr>
                  <a:t> se trouve dans se plan et la matrice d’inertie de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en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fr-FR" sz="2800" dirty="0">
                    <a:latin typeface="+mj-lt"/>
                  </a:rPr>
                  <a:t> s’écrit :  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0C6B1A7-D4B4-2548-A0AE-1FC8A8FD6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73" y="2376953"/>
                <a:ext cx="7645757" cy="1384995"/>
              </a:xfrm>
              <a:prstGeom prst="rect">
                <a:avLst/>
              </a:prstGeom>
              <a:blipFill>
                <a:blip r:embed="rId5"/>
                <a:stretch>
                  <a:fillRect l="-1658" t="-5455" r="-1658" b="-109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626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20 idées de Dessin industriel facile | dessins industriels, dessin  technique, dessin">
            <a:extLst>
              <a:ext uri="{FF2B5EF4-FFF2-40B4-BE49-F238E27FC236}">
                <a16:creationId xmlns:a16="http://schemas.microsoft.com/office/drawing/2014/main" id="{BADA3DDE-ECF5-1D46-A362-1909AD0E5E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867" t="10547" r="8233" b="54074"/>
          <a:stretch/>
        </p:blipFill>
        <p:spPr bwMode="auto">
          <a:xfrm>
            <a:off x="7867498" y="2266122"/>
            <a:ext cx="4238361" cy="343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1EBB7D1-3B39-EF44-9CD5-0C5F981D1554}"/>
                  </a:ext>
                </a:extLst>
              </p:cNvPr>
              <p:cNvSpPr txBox="1"/>
              <p:nvPr/>
            </p:nvSpPr>
            <p:spPr>
              <a:xfrm>
                <a:off x="464573" y="2376952"/>
                <a:ext cx="7402925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800" dirty="0">
                    <a:latin typeface="+mj-lt"/>
                  </a:rPr>
                  <a:t>Soit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possédant deux plans de symétrie. Alors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fr-FR" sz="2800" dirty="0">
                    <a:latin typeface="+mj-lt"/>
                  </a:rPr>
                  <a:t> se trouve sur la droite d’intersection de ces deux plans et la matrice d’inertie de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fr-FR" sz="2800" dirty="0">
                    <a:latin typeface="+mj-lt"/>
                  </a:rPr>
                  <a:t> en</a:t>
                </a:r>
                <a:r>
                  <a:rPr lang="fr-FR" sz="28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fr-FR" sz="2800" dirty="0">
                    <a:latin typeface="+mj-lt"/>
                  </a:rPr>
                  <a:t> s’écrit :  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1EBB7D1-3B39-EF44-9CD5-0C5F981D15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73" y="2376952"/>
                <a:ext cx="7402925" cy="1384995"/>
              </a:xfrm>
              <a:prstGeom prst="rect">
                <a:avLst/>
              </a:prstGeom>
              <a:blipFill>
                <a:blip r:embed="rId4"/>
                <a:stretch>
                  <a:fillRect l="-1712" t="-5455" r="-1712" b="-109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8142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Simplifications à l’aide des symétries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7FC8DA8-C9CB-8B44-A687-FA73C8D24CE0}"/>
              </a:ext>
            </a:extLst>
          </p:cNvPr>
          <p:cNvSpPr txBox="1"/>
          <p:nvPr/>
        </p:nvSpPr>
        <p:spPr>
          <a:xfrm>
            <a:off x="914401" y="1528373"/>
            <a:ext cx="3342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Deux plans de symétrie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7AB7BD99-4959-4544-BF9C-DCD84C933496}"/>
                  </a:ext>
                </a:extLst>
              </p:cNvPr>
              <p:cNvSpPr txBox="1"/>
              <p:nvPr/>
            </p:nvSpPr>
            <p:spPr>
              <a:xfrm>
                <a:off x="611833" y="4444564"/>
                <a:ext cx="6100174" cy="1567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d>
                      <m:sSub>
                        <m:sSubPr>
                          <m:ctrlP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sz="32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</m:t>
                                    </m:r>
                                  </m:e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0 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0</m:t>
                                    </m:r>
                                  </m: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 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0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0</m:t>
                                    </m:r>
                                  </m:e>
                                  <m:e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fr-FR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fr-FR" sz="3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acc>
                            <m:accPr>
                              <m:chr m:val="⃗"/>
                              <m:ctrlPr>
                                <a:rPr lang="fr-FR" sz="3200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fr-FR" sz="32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  </m:t>
                          </m:r>
                          <m:sSub>
                            <m:sSubPr>
                              <m:ctrlP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200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3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7AB7BD99-4959-4544-BF9C-DCD84C933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33" y="4444564"/>
                <a:ext cx="6100174" cy="1567352"/>
              </a:xfrm>
              <a:prstGeom prst="rect">
                <a:avLst/>
              </a:prstGeom>
              <a:blipFill>
                <a:blip r:embed="rId5"/>
                <a:stretch>
                  <a:fillRect t="-2400"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0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18064</TotalTime>
  <Words>523</Words>
  <Application>Microsoft Macintosh PowerPoint</Application>
  <PresentationFormat>Grand écran</PresentationFormat>
  <Paragraphs>72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Microsoft Office User</cp:lastModifiedBy>
  <cp:revision>149</cp:revision>
  <dcterms:created xsi:type="dcterms:W3CDTF">2021-09-25T10:09:30Z</dcterms:created>
  <dcterms:modified xsi:type="dcterms:W3CDTF">2022-02-28T08:43:19Z</dcterms:modified>
</cp:coreProperties>
</file>