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72" r:id="rId3"/>
    <p:sldId id="274" r:id="rId4"/>
    <p:sldId id="259" r:id="rId5"/>
    <p:sldId id="264" r:id="rId6"/>
    <p:sldId id="260" r:id="rId7"/>
    <p:sldId id="261" r:id="rId8"/>
    <p:sldId id="269" r:id="rId9"/>
    <p:sldId id="273" r:id="rId10"/>
    <p:sldId id="262" r:id="rId11"/>
    <p:sldId id="270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958A"/>
    <a:srgbClr val="98000E"/>
    <a:srgbClr val="88000C"/>
    <a:srgbClr val="5E0008"/>
    <a:srgbClr val="809674"/>
    <a:srgbClr val="FCE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47"/>
    <p:restoredTop sz="96341"/>
  </p:normalViewPr>
  <p:slideViewPr>
    <p:cSldViewPr snapToGrid="0" snapToObjects="1">
      <p:cViewPr varScale="1">
        <p:scale>
          <a:sx n="97" d="100"/>
          <a:sy n="97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61E72-CE40-674C-B26E-512BFB935B3A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4A92-266C-184E-A38C-2707B2491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19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CA6D-20C6-BF4C-AF01-097C9A3B7762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18844" y="6356349"/>
            <a:ext cx="381000" cy="365125"/>
          </a:xfrm>
          <a:ln>
            <a:noFill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A7B12F2-6375-C443-8559-97884B674FF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18DEE8-A271-9A47-9A47-EC35FDC66854}"/>
              </a:ext>
            </a:extLst>
          </p:cNvPr>
          <p:cNvSpPr/>
          <p:nvPr userDrawn="1"/>
        </p:nvSpPr>
        <p:spPr>
          <a:xfrm>
            <a:off x="11695932" y="6383917"/>
            <a:ext cx="324000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1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5B58-6CDA-524D-B5A7-1EED58C41197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12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245-B5B4-2646-A3A3-CDF2F2E1BD7F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04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436D-85F7-3149-916E-09AABA5A2BD8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76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1800B-4F89-484B-B07E-1203FC4EC89B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5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3280-D056-374F-9530-8AF8910BCF6C}" type="datetime1">
              <a:rPr lang="fr-FR" smtClean="0"/>
              <a:t>28/02/2022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7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121F-D18D-7E4D-BF4D-558D0DD21893}" type="datetime1">
              <a:rPr lang="fr-FR" smtClean="0"/>
              <a:t>28/02/2022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7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46C4-F3DE-984C-BC53-3A257BDB60E0}" type="datetime1">
              <a:rPr lang="fr-FR" smtClean="0"/>
              <a:t>28/02/2022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6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75BC-A73E-0940-874E-3CB33B32F31C}" type="datetime1">
              <a:rPr lang="fr-FR" smtClean="0"/>
              <a:t>28/02/2022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1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6B00-5CB2-664B-9CFA-8F657C2009E3}" type="datetime1">
              <a:rPr lang="fr-FR" smtClean="0"/>
              <a:t>28/02/2022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03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05A-01CE-B44D-929E-0D0F993880BA}" type="datetime1">
              <a:rPr lang="fr-FR" smtClean="0"/>
              <a:t>28/02/2022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614C-6C5F-F042-9431-9D4C1061635D}" type="datetime1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B12F2-6375-C443-8559-97884B674F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0.png"/><Relationship Id="rId7" Type="http://schemas.openxmlformats.org/officeDocument/2006/relationships/image" Target="../media/image35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11" Type="http://schemas.openxmlformats.org/officeDocument/2006/relationships/image" Target="../media/image380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0.png"/><Relationship Id="rId9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png"/><Relationship Id="rId7" Type="http://schemas.openxmlformats.org/officeDocument/2006/relationships/image" Target="../media/image26.png"/><Relationship Id="rId12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0.png"/><Relationship Id="rId11" Type="http://schemas.openxmlformats.org/officeDocument/2006/relationships/image" Target="../media/image28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9865420-51AA-0A4B-948B-B17B3BA34FC6}"/>
              </a:ext>
            </a:extLst>
          </p:cNvPr>
          <p:cNvSpPr txBox="1"/>
          <p:nvPr/>
        </p:nvSpPr>
        <p:spPr>
          <a:xfrm>
            <a:off x="1052123" y="1420929"/>
            <a:ext cx="4491101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M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ÉCANIQUE</a:t>
            </a:r>
          </a:p>
          <a:p>
            <a:r>
              <a:rPr lang="fr-FR" sz="7200" dirty="0">
                <a:solidFill>
                  <a:srgbClr val="98000E"/>
                </a:solidFill>
                <a:latin typeface="+mj-lt"/>
              </a:rPr>
              <a:t>R</a:t>
            </a:r>
            <a:r>
              <a:rPr lang="fr-FR" sz="6000" dirty="0">
                <a:solidFill>
                  <a:srgbClr val="98000E"/>
                </a:solidFill>
                <a:latin typeface="+mj-lt"/>
              </a:rPr>
              <a:t>ATIONNELLE</a:t>
            </a:r>
            <a:endParaRPr lang="fr-FR" sz="7200" dirty="0">
              <a:solidFill>
                <a:srgbClr val="98000E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AC68DB-891D-634F-BCF8-1632206B08F6}"/>
              </a:ext>
            </a:extLst>
          </p:cNvPr>
          <p:cNvCxnSpPr>
            <a:cxnSpLocks/>
          </p:cNvCxnSpPr>
          <p:nvPr/>
        </p:nvCxnSpPr>
        <p:spPr>
          <a:xfrm>
            <a:off x="1034122" y="3729253"/>
            <a:ext cx="10123756" cy="0"/>
          </a:xfrm>
          <a:prstGeom prst="line">
            <a:avLst/>
          </a:prstGeom>
          <a:ln w="63500">
            <a:solidFill>
              <a:srgbClr val="9800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0C679636-DE05-414B-B912-23E8E64529D5}"/>
              </a:ext>
            </a:extLst>
          </p:cNvPr>
          <p:cNvSpPr txBox="1"/>
          <p:nvPr/>
        </p:nvSpPr>
        <p:spPr>
          <a:xfrm>
            <a:off x="1118383" y="3878526"/>
            <a:ext cx="4001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84958A"/>
                </a:solidFill>
                <a:latin typeface="+mj-lt"/>
              </a:rPr>
              <a:t>C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HAPITRE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 2 – C</a:t>
            </a:r>
            <a:r>
              <a:rPr lang="fr-FR" sz="2400" dirty="0">
                <a:solidFill>
                  <a:srgbClr val="84958A"/>
                </a:solidFill>
                <a:latin typeface="+mj-lt"/>
              </a:rPr>
              <a:t>INEMATIQUE </a:t>
            </a:r>
            <a:r>
              <a:rPr lang="fr-FR" sz="2800" dirty="0">
                <a:solidFill>
                  <a:srgbClr val="84958A"/>
                </a:solidFill>
                <a:latin typeface="+mj-lt"/>
              </a:rPr>
              <a:t>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12935F-23B1-8249-A12D-E72E5BC9BACD}"/>
              </a:ext>
            </a:extLst>
          </p:cNvPr>
          <p:cNvSpPr txBox="1"/>
          <p:nvPr/>
        </p:nvSpPr>
        <p:spPr>
          <a:xfrm>
            <a:off x="1143008" y="5547195"/>
            <a:ext cx="1797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NTOINE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FFLARD</a:t>
            </a:r>
            <a:endParaRPr lang="fr-FR" sz="2000" dirty="0">
              <a:latin typeface="+mj-lt"/>
            </a:endParaRPr>
          </a:p>
        </p:txBody>
      </p:sp>
      <p:pic>
        <p:nvPicPr>
          <p:cNvPr id="1028" name="Picture 4" descr="l&amp;#39;Annuaire – Institut de Mécanique des Fluides de Toulouse">
            <a:extLst>
              <a:ext uri="{FF2B5EF4-FFF2-40B4-BE49-F238E27FC236}">
                <a16:creationId xmlns:a16="http://schemas.microsoft.com/office/drawing/2014/main" id="{B227670F-432C-7242-80C2-84F318F73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66" y="5388216"/>
            <a:ext cx="1322472" cy="7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90487A1-037D-5844-A99F-9FF90520E698}"/>
              </a:ext>
            </a:extLst>
          </p:cNvPr>
          <p:cNvSpPr txBox="1"/>
          <p:nvPr/>
        </p:nvSpPr>
        <p:spPr>
          <a:xfrm>
            <a:off x="7812613" y="5562584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A</a:t>
            </a:r>
            <a:r>
              <a:rPr lang="fr-FR" sz="1600" dirty="0">
                <a:latin typeface="+mj-lt"/>
              </a:rPr>
              <a:t>PPRENTIS</a:t>
            </a:r>
            <a:r>
              <a:rPr lang="fr-FR" sz="2000" dirty="0">
                <a:latin typeface="+mj-lt"/>
              </a:rPr>
              <a:t> 2</a:t>
            </a:r>
            <a:r>
              <a:rPr lang="fr-FR" sz="2000" baseline="30000" dirty="0">
                <a:latin typeface="+mj-lt"/>
              </a:rPr>
              <a:t>ème</a:t>
            </a:r>
            <a:r>
              <a:rPr lang="fr-FR" sz="2000" dirty="0">
                <a:latin typeface="+mj-lt"/>
              </a:rPr>
              <a:t> A</a:t>
            </a:r>
            <a:r>
              <a:rPr lang="fr-FR" sz="1600" dirty="0">
                <a:latin typeface="+mj-lt"/>
              </a:rPr>
              <a:t>NNÉE</a:t>
            </a:r>
            <a:endParaRPr lang="fr-FR" sz="200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 descr="INP-ENSEEIHT - Home | Facebook">
            <a:extLst>
              <a:ext uri="{FF2B5EF4-FFF2-40B4-BE49-F238E27FC236}">
                <a16:creationId xmlns:a16="http://schemas.microsoft.com/office/drawing/2014/main" id="{F3728650-D4E9-974D-A4DB-AD65790AD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262" y="5388216"/>
            <a:ext cx="718068" cy="71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A969DDDA-D3D4-E040-8805-01E9F956B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05" y="5388216"/>
            <a:ext cx="879289" cy="71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DBEBDB4-3685-6243-9925-C8B2F3FE881B}"/>
              </a:ext>
            </a:extLst>
          </p:cNvPr>
          <p:cNvSpPr/>
          <p:nvPr/>
        </p:nvSpPr>
        <p:spPr>
          <a:xfrm>
            <a:off x="11568545" y="6276109"/>
            <a:ext cx="526473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115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9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9AB94F1-829C-5D46-944F-C1389B73ABCE}"/>
              </a:ext>
            </a:extLst>
          </p:cNvPr>
          <p:cNvSpPr txBox="1"/>
          <p:nvPr/>
        </p:nvSpPr>
        <p:spPr>
          <a:xfrm>
            <a:off x="450376" y="723331"/>
            <a:ext cx="6090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3. Composition des rotations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3509F69-AA11-BC4E-80E4-95C042F45453}"/>
              </a:ext>
            </a:extLst>
          </p:cNvPr>
          <p:cNvGrpSpPr/>
          <p:nvPr/>
        </p:nvGrpSpPr>
        <p:grpSpPr>
          <a:xfrm>
            <a:off x="1569790" y="4129471"/>
            <a:ext cx="1845763" cy="1763324"/>
            <a:chOff x="976184" y="2753036"/>
            <a:chExt cx="3012389" cy="2807505"/>
          </a:xfrm>
        </p:grpSpPr>
        <p:cxnSp>
          <p:nvCxnSpPr>
            <p:cNvPr id="7" name="Connecteur en angle 6">
              <a:extLst>
                <a:ext uri="{FF2B5EF4-FFF2-40B4-BE49-F238E27FC236}">
                  <a16:creationId xmlns:a16="http://schemas.microsoft.com/office/drawing/2014/main" id="{C466B176-E2E5-2B4A-9AAF-07406FB83CC6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972573" y="2753036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D5F8C0B2-F0E2-4746-A44F-22EC8D95B7C2}"/>
                </a:ext>
              </a:extLst>
            </p:cNvPr>
            <p:cNvCxnSpPr/>
            <p:nvPr/>
          </p:nvCxnSpPr>
          <p:spPr>
            <a:xfrm flipH="1">
              <a:off x="976184" y="4769036"/>
              <a:ext cx="996389" cy="791505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C4A3AFD0-F4C0-6649-821A-03335AF223DF}"/>
              </a:ext>
            </a:extLst>
          </p:cNvPr>
          <p:cNvSpPr txBox="1"/>
          <p:nvPr/>
        </p:nvSpPr>
        <p:spPr>
          <a:xfrm>
            <a:off x="1585779" y="4968161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0B8FAD5-ACC9-F84F-8A78-EEF71E045639}"/>
                  </a:ext>
                </a:extLst>
              </p:cNvPr>
              <p:cNvSpPr txBox="1"/>
              <p:nvPr/>
            </p:nvSpPr>
            <p:spPr>
              <a:xfrm>
                <a:off x="3415553" y="4997901"/>
                <a:ext cx="877996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fr-FR" sz="3600" b="0" i="1" baseline="-2500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0B8FAD5-ACC9-F84F-8A78-EEF71E0456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553" y="4997901"/>
                <a:ext cx="877996" cy="690061"/>
              </a:xfrm>
              <a:prstGeom prst="rect">
                <a:avLst/>
              </a:prstGeom>
              <a:blipFill>
                <a:blip r:embed="rId2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979FB86-E77A-4B4F-A446-0022F84CE01C}"/>
                  </a:ext>
                </a:extLst>
              </p:cNvPr>
              <p:cNvSpPr txBox="1"/>
              <p:nvPr/>
            </p:nvSpPr>
            <p:spPr>
              <a:xfrm>
                <a:off x="1741303" y="3397665"/>
                <a:ext cx="84273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fr-FR" sz="3600" b="0" i="1" baseline="-2500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979FB86-E77A-4B4F-A446-0022F84CE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1303" y="3397665"/>
                <a:ext cx="842730" cy="646331"/>
              </a:xfrm>
              <a:prstGeom prst="rect">
                <a:avLst/>
              </a:prstGeom>
              <a:blipFill>
                <a:blip r:embed="rId3"/>
                <a:stretch>
                  <a:fillRect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FC41D034-2347-624D-96CC-72F1178A80A4}"/>
                  </a:ext>
                </a:extLst>
              </p:cNvPr>
              <p:cNvSpPr txBox="1"/>
              <p:nvPr/>
            </p:nvSpPr>
            <p:spPr>
              <a:xfrm>
                <a:off x="743049" y="5718835"/>
                <a:ext cx="86357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fr-FR" sz="3600" b="0" i="1" baseline="-2500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FC41D034-2347-624D-96CC-72F1178A80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049" y="5718835"/>
                <a:ext cx="863570" cy="646331"/>
              </a:xfrm>
              <a:prstGeom prst="rect">
                <a:avLst/>
              </a:prstGeom>
              <a:blipFill>
                <a:blip r:embed="rId4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e 12">
            <a:extLst>
              <a:ext uri="{FF2B5EF4-FFF2-40B4-BE49-F238E27FC236}">
                <a16:creationId xmlns:a16="http://schemas.microsoft.com/office/drawing/2014/main" id="{D38173E2-5971-AE44-833C-144AC6AD5E90}"/>
              </a:ext>
            </a:extLst>
          </p:cNvPr>
          <p:cNvGrpSpPr/>
          <p:nvPr/>
        </p:nvGrpSpPr>
        <p:grpSpPr>
          <a:xfrm rot="20577813">
            <a:off x="5271190" y="2519628"/>
            <a:ext cx="1845763" cy="1763324"/>
            <a:chOff x="976184" y="2753036"/>
            <a:chExt cx="3012389" cy="2807505"/>
          </a:xfrm>
        </p:grpSpPr>
        <p:cxnSp>
          <p:nvCxnSpPr>
            <p:cNvPr id="14" name="Connecteur en angle 13">
              <a:extLst>
                <a:ext uri="{FF2B5EF4-FFF2-40B4-BE49-F238E27FC236}">
                  <a16:creationId xmlns:a16="http://schemas.microsoft.com/office/drawing/2014/main" id="{17FA4391-1AA3-304E-9830-760F2D096F9B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972573" y="2753036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7FFE04E8-6D5A-6D4C-824C-CDE9E970107E}"/>
                </a:ext>
              </a:extLst>
            </p:cNvPr>
            <p:cNvCxnSpPr/>
            <p:nvPr/>
          </p:nvCxnSpPr>
          <p:spPr>
            <a:xfrm flipH="1">
              <a:off x="976184" y="4769036"/>
              <a:ext cx="996389" cy="791505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C736EFDC-CC95-6A44-B142-E55378F25EA4}"/>
              </a:ext>
            </a:extLst>
          </p:cNvPr>
          <p:cNvSpPr txBox="1"/>
          <p:nvPr/>
        </p:nvSpPr>
        <p:spPr>
          <a:xfrm>
            <a:off x="5287179" y="3358318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E8BA6FEE-E277-BB43-B120-626643354FE3}"/>
                  </a:ext>
                </a:extLst>
              </p:cNvPr>
              <p:cNvSpPr txBox="1"/>
              <p:nvPr/>
            </p:nvSpPr>
            <p:spPr>
              <a:xfrm>
                <a:off x="7189119" y="3078124"/>
                <a:ext cx="877996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fr-FR" sz="3600" b="0" i="1" baseline="-25000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E8BA6FEE-E277-BB43-B120-626643354F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9119" y="3078124"/>
                <a:ext cx="877996" cy="690061"/>
              </a:xfrm>
              <a:prstGeom prst="rect">
                <a:avLst/>
              </a:prstGeom>
              <a:blipFill>
                <a:blip r:embed="rId5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447206DA-F162-3C4A-8B5A-AED00772740B}"/>
                  </a:ext>
                </a:extLst>
              </p:cNvPr>
              <p:cNvSpPr txBox="1"/>
              <p:nvPr/>
            </p:nvSpPr>
            <p:spPr>
              <a:xfrm>
                <a:off x="5091726" y="1848396"/>
                <a:ext cx="84273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fr-FR" sz="3600" b="0" i="1" baseline="-25000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447206DA-F162-3C4A-8B5A-AED0077274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1726" y="1848396"/>
                <a:ext cx="842730" cy="646331"/>
              </a:xfrm>
              <a:prstGeom prst="rect">
                <a:avLst/>
              </a:prstGeom>
              <a:blipFill>
                <a:blip r:embed="rId6"/>
                <a:stretch>
                  <a:fillRect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FF165CC2-E13F-B14C-BAAA-8B14FEFF9339}"/>
                  </a:ext>
                </a:extLst>
              </p:cNvPr>
              <p:cNvSpPr txBox="1"/>
              <p:nvPr/>
            </p:nvSpPr>
            <p:spPr>
              <a:xfrm>
                <a:off x="4794369" y="4330165"/>
                <a:ext cx="86357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fr-FR" sz="3600" b="0" i="1" baseline="-25000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FF165CC2-E13F-B14C-BAAA-8B14FEFF9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369" y="4330165"/>
                <a:ext cx="863570" cy="646331"/>
              </a:xfrm>
              <a:prstGeom prst="rect">
                <a:avLst/>
              </a:prstGeom>
              <a:blipFill>
                <a:blip r:embed="rId7"/>
                <a:stretch>
                  <a:fillRect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e 20">
            <a:extLst>
              <a:ext uri="{FF2B5EF4-FFF2-40B4-BE49-F238E27FC236}">
                <a16:creationId xmlns:a16="http://schemas.microsoft.com/office/drawing/2014/main" id="{F2D50C4A-597C-D844-AD5D-856BA6951DBC}"/>
              </a:ext>
            </a:extLst>
          </p:cNvPr>
          <p:cNvGrpSpPr/>
          <p:nvPr/>
        </p:nvGrpSpPr>
        <p:grpSpPr>
          <a:xfrm rot="2313133">
            <a:off x="9304446" y="1154266"/>
            <a:ext cx="1845763" cy="1763324"/>
            <a:chOff x="976184" y="2753036"/>
            <a:chExt cx="3012389" cy="2807505"/>
          </a:xfrm>
        </p:grpSpPr>
        <p:cxnSp>
          <p:nvCxnSpPr>
            <p:cNvPr id="22" name="Connecteur en angle 21">
              <a:extLst>
                <a:ext uri="{FF2B5EF4-FFF2-40B4-BE49-F238E27FC236}">
                  <a16:creationId xmlns:a16="http://schemas.microsoft.com/office/drawing/2014/main" id="{4CC49C99-5752-084A-B73E-1D61D136E9D3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972573" y="2753036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chemeClr val="accent5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C50D579D-C056-9443-9F91-6DBF4206790C}"/>
                </a:ext>
              </a:extLst>
            </p:cNvPr>
            <p:cNvCxnSpPr/>
            <p:nvPr/>
          </p:nvCxnSpPr>
          <p:spPr>
            <a:xfrm flipH="1">
              <a:off x="976184" y="4769036"/>
              <a:ext cx="996389" cy="791505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CDA054F3-BD6A-C444-B305-DD4F5355A87B}"/>
              </a:ext>
            </a:extLst>
          </p:cNvPr>
          <p:cNvSpPr txBox="1"/>
          <p:nvPr/>
        </p:nvSpPr>
        <p:spPr>
          <a:xfrm>
            <a:off x="9349753" y="1499785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A3FC8D00-133E-A643-A58F-FB8F67DE9AE6}"/>
                  </a:ext>
                </a:extLst>
              </p:cNvPr>
              <p:cNvSpPr txBox="1"/>
              <p:nvPr/>
            </p:nvSpPr>
            <p:spPr>
              <a:xfrm>
                <a:off x="10451838" y="2782669"/>
                <a:ext cx="877997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fr-FR" sz="3600" b="0" i="1" baseline="-25000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A3FC8D00-133E-A643-A58F-FB8F67DE9A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1838" y="2782669"/>
                <a:ext cx="877997" cy="690061"/>
              </a:xfrm>
              <a:prstGeom prst="rect">
                <a:avLst/>
              </a:prstGeom>
              <a:blipFill>
                <a:blip r:embed="rId8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345A5ABE-4680-9D48-974A-40ED56C32DDE}"/>
                  </a:ext>
                </a:extLst>
              </p:cNvPr>
              <p:cNvSpPr txBox="1"/>
              <p:nvPr/>
            </p:nvSpPr>
            <p:spPr>
              <a:xfrm>
                <a:off x="10330194" y="472167"/>
                <a:ext cx="8427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fr-FR" sz="3600" b="0" i="1" baseline="-25000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345A5ABE-4680-9D48-974A-40ED56C32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0194" y="472167"/>
                <a:ext cx="842731" cy="646331"/>
              </a:xfrm>
              <a:prstGeom prst="rect">
                <a:avLst/>
              </a:prstGeom>
              <a:blipFill>
                <a:blip r:embed="rId9"/>
                <a:stretch>
                  <a:fillRect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CA0E393A-0B72-5B42-BB21-D65B24FA4CB1}"/>
                  </a:ext>
                </a:extLst>
              </p:cNvPr>
              <p:cNvSpPr txBox="1"/>
              <p:nvPr/>
            </p:nvSpPr>
            <p:spPr>
              <a:xfrm>
                <a:off x="8200398" y="1761486"/>
                <a:ext cx="86357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fr-FR" sz="3600" b="0" i="1" baseline="-25000" dirty="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CA0E393A-0B72-5B42-BB21-D65B24FA4C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0398" y="1761486"/>
                <a:ext cx="863570" cy="646331"/>
              </a:xfrm>
              <a:prstGeom prst="rect">
                <a:avLst/>
              </a:prstGeom>
              <a:blipFill>
                <a:blip r:embed="rId10"/>
                <a:stretch>
                  <a:fillRect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D50606E-7B75-C144-9F54-25426CB0B858}"/>
                  </a:ext>
                </a:extLst>
              </p:cNvPr>
              <p:cNvSpPr txBox="1"/>
              <p:nvPr/>
            </p:nvSpPr>
            <p:spPr>
              <a:xfrm>
                <a:off x="5893582" y="5131626"/>
                <a:ext cx="6298418" cy="7796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sz="36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  <m:r>
                                <a:rPr lang="fr-FR" sz="3600" b="0" i="1" baseline="-2500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  <m:r>
                                <a:rPr lang="fr-FR" sz="3600" b="0" i="1" baseline="-250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r>
                        <a:rPr lang="fr-FR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3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3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sz="36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  <m:r>
                                <a:rPr lang="fr-FR" sz="3600" i="1" baseline="-2500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a:rPr lang="fr-FR" sz="3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  <m:r>
                                <a:rPr lang="fr-FR" sz="3600" i="1" baseline="-250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  <m:r>
                        <a:rPr lang="fr-FR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3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3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sz="3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  <m:r>
                                <a:rPr lang="fr-FR" sz="3600" i="1" baseline="-250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fr-FR" sz="3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  <m:r>
                                <a:rPr lang="fr-FR" sz="3600" i="1" baseline="-25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D50606E-7B75-C144-9F54-25426CB0B8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582" y="5131626"/>
                <a:ext cx="6298418" cy="779637"/>
              </a:xfrm>
              <a:prstGeom prst="rect">
                <a:avLst/>
              </a:prstGeom>
              <a:blipFill>
                <a:blip r:embed="rId11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196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3448" y="6356349"/>
            <a:ext cx="381000" cy="365125"/>
          </a:xfrm>
        </p:spPr>
        <p:txBody>
          <a:bodyPr/>
          <a:lstStyle/>
          <a:p>
            <a:fld id="{2A7B12F2-6375-C443-8559-97884B674FF5}" type="slidenum">
              <a:rPr lang="fr-FR" smtClean="0"/>
              <a:t>10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9AB94F1-829C-5D46-944F-C1389B73ABCE}"/>
              </a:ext>
            </a:extLst>
          </p:cNvPr>
          <p:cNvSpPr txBox="1"/>
          <p:nvPr/>
        </p:nvSpPr>
        <p:spPr>
          <a:xfrm>
            <a:off x="450376" y="723331"/>
            <a:ext cx="6036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4. Systèmes de coordonnées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B4BAC35-B77C-B846-9B9A-5ECD9E682B7C}"/>
              </a:ext>
            </a:extLst>
          </p:cNvPr>
          <p:cNvSpPr txBox="1"/>
          <p:nvPr/>
        </p:nvSpPr>
        <p:spPr>
          <a:xfrm>
            <a:off x="914401" y="1570773"/>
            <a:ext cx="1994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sz="2400" dirty="0">
                <a:latin typeface="+mj-lt"/>
              </a:rPr>
              <a:t>Cylindriques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B095102C-4231-E343-8A29-FB7EAE406502}"/>
              </a:ext>
            </a:extLst>
          </p:cNvPr>
          <p:cNvGrpSpPr>
            <a:grpSpLocks noChangeAspect="1"/>
          </p:cNvGrpSpPr>
          <p:nvPr/>
        </p:nvGrpSpPr>
        <p:grpSpPr>
          <a:xfrm>
            <a:off x="4110831" y="2086876"/>
            <a:ext cx="4303051" cy="4320000"/>
            <a:chOff x="1117963" y="2753036"/>
            <a:chExt cx="2870610" cy="2881926"/>
          </a:xfrm>
        </p:grpSpPr>
        <p:cxnSp>
          <p:nvCxnSpPr>
            <p:cNvPr id="8" name="Connecteur en angle 7">
              <a:extLst>
                <a:ext uri="{FF2B5EF4-FFF2-40B4-BE49-F238E27FC236}">
                  <a16:creationId xmlns:a16="http://schemas.microsoft.com/office/drawing/2014/main" id="{E395A251-1DF1-5949-AED7-6D28713C118F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972573" y="2753036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AF6F2BC8-E449-E242-AF69-91BD91B509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7963" y="4769036"/>
              <a:ext cx="854610" cy="86592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84BE718B-3219-7347-9883-9F80F6A67903}"/>
              </a:ext>
            </a:extLst>
          </p:cNvPr>
          <p:cNvSpPr txBox="1"/>
          <p:nvPr/>
        </p:nvSpPr>
        <p:spPr>
          <a:xfrm>
            <a:off x="4635532" y="4658487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1393FE40-47AC-C047-90EE-9C749BE419AF}"/>
                  </a:ext>
                </a:extLst>
              </p:cNvPr>
              <p:cNvSpPr txBox="1"/>
              <p:nvPr/>
            </p:nvSpPr>
            <p:spPr>
              <a:xfrm>
                <a:off x="8413882" y="4785656"/>
                <a:ext cx="756361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1393FE40-47AC-C047-90EE-9C749BE41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3882" y="4785656"/>
                <a:ext cx="756361" cy="690061"/>
              </a:xfrm>
              <a:prstGeom prst="rect">
                <a:avLst/>
              </a:prstGeom>
              <a:blipFill>
                <a:blip r:embed="rId2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2F75A639-1CBC-FD47-B8B7-B946E95EC4CA}"/>
                  </a:ext>
                </a:extLst>
              </p:cNvPr>
              <p:cNvSpPr txBox="1"/>
              <p:nvPr/>
            </p:nvSpPr>
            <p:spPr>
              <a:xfrm>
                <a:off x="5028610" y="1418713"/>
                <a:ext cx="7202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2F75A639-1CBC-FD47-B8B7-B946E95EC4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610" y="1418713"/>
                <a:ext cx="720261" cy="646331"/>
              </a:xfrm>
              <a:prstGeom prst="rect">
                <a:avLst/>
              </a:prstGeom>
              <a:blipFill>
                <a:blip r:embed="rId3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5EDC4A7E-E2A8-4D4B-B008-B3598E5F809D}"/>
                  </a:ext>
                </a:extLst>
              </p:cNvPr>
              <p:cNvSpPr txBox="1"/>
              <p:nvPr/>
            </p:nvSpPr>
            <p:spPr>
              <a:xfrm>
                <a:off x="3368064" y="6007908"/>
                <a:ext cx="7427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5EDC4A7E-E2A8-4D4B-B008-B3598E5F80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064" y="6007908"/>
                <a:ext cx="742767" cy="646331"/>
              </a:xfrm>
              <a:prstGeom prst="rect">
                <a:avLst/>
              </a:prstGeom>
              <a:blipFill>
                <a:blip r:embed="rId4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5E92E0EA-FC19-EA48-89EA-A804417447CD}"/>
              </a:ext>
            </a:extLst>
          </p:cNvPr>
          <p:cNvCxnSpPr>
            <a:cxnSpLocks/>
          </p:cNvCxnSpPr>
          <p:nvPr/>
        </p:nvCxnSpPr>
        <p:spPr>
          <a:xfrm>
            <a:off x="6773328" y="3148769"/>
            <a:ext cx="589121" cy="25952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arallélogramme 4">
            <a:extLst>
              <a:ext uri="{FF2B5EF4-FFF2-40B4-BE49-F238E27FC236}">
                <a16:creationId xmlns:a16="http://schemas.microsoft.com/office/drawing/2014/main" id="{1338DB72-D7B8-1B4F-835E-AF6BB67F23F9}"/>
              </a:ext>
            </a:extLst>
          </p:cNvPr>
          <p:cNvSpPr/>
          <p:nvPr/>
        </p:nvSpPr>
        <p:spPr>
          <a:xfrm rot="16200000">
            <a:off x="4491856" y="3425579"/>
            <a:ext cx="3191638" cy="1398199"/>
          </a:xfrm>
          <a:prstGeom prst="parallelogram">
            <a:avLst>
              <a:gd name="adj" fmla="val 44853"/>
            </a:avLst>
          </a:prstGeom>
          <a:noFill/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B7F1282-9861-8149-A5D9-DA408F48F81E}"/>
                  </a:ext>
                </a:extLst>
              </p:cNvPr>
              <p:cNvSpPr txBox="1"/>
              <p:nvPr/>
            </p:nvSpPr>
            <p:spPr>
              <a:xfrm>
                <a:off x="5375128" y="5603421"/>
                <a:ext cx="37741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B7F1282-9861-8149-A5D9-DA408F48F8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128" y="5603421"/>
                <a:ext cx="377411" cy="553998"/>
              </a:xfrm>
              <a:prstGeom prst="rect">
                <a:avLst/>
              </a:prstGeom>
              <a:blipFill>
                <a:blip r:embed="rId5"/>
                <a:stretch>
                  <a:fillRect l="-29032" r="-22581"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Arc 19">
            <a:extLst>
              <a:ext uri="{FF2B5EF4-FFF2-40B4-BE49-F238E27FC236}">
                <a16:creationId xmlns:a16="http://schemas.microsoft.com/office/drawing/2014/main" id="{9823EF34-D793-F74E-BDF5-945E024991F8}"/>
              </a:ext>
            </a:extLst>
          </p:cNvPr>
          <p:cNvSpPr/>
          <p:nvPr/>
        </p:nvSpPr>
        <p:spPr>
          <a:xfrm rot="5400000">
            <a:off x="4889366" y="4040082"/>
            <a:ext cx="896373" cy="2119425"/>
          </a:xfrm>
          <a:prstGeom prst="arc">
            <a:avLst>
              <a:gd name="adj1" fmla="val 17645902"/>
              <a:gd name="adj2" fmla="val 2403449"/>
            </a:avLst>
          </a:prstGeom>
          <a:noFill/>
          <a:ln w="25400">
            <a:solidFill>
              <a:schemeClr val="tx1"/>
            </a:solidFill>
            <a:prstDash val="dashDot"/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19150FE9-3FE4-6F4C-A048-9A817F2C2DCD}"/>
                  </a:ext>
                </a:extLst>
              </p:cNvPr>
              <p:cNvSpPr txBox="1"/>
              <p:nvPr/>
            </p:nvSpPr>
            <p:spPr>
              <a:xfrm>
                <a:off x="5930256" y="2807767"/>
                <a:ext cx="33393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19150FE9-3FE4-6F4C-A048-9A817F2C2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256" y="2807767"/>
                <a:ext cx="333938" cy="553998"/>
              </a:xfrm>
              <a:prstGeom prst="rect">
                <a:avLst/>
              </a:prstGeom>
              <a:blipFill>
                <a:blip r:embed="rId6"/>
                <a:stretch>
                  <a:fillRect l="-18519" r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906A4F6F-DED2-1245-B200-224B0B756CA2}"/>
              </a:ext>
            </a:extLst>
          </p:cNvPr>
          <p:cNvCxnSpPr>
            <a:cxnSpLocks/>
          </p:cNvCxnSpPr>
          <p:nvPr/>
        </p:nvCxnSpPr>
        <p:spPr>
          <a:xfrm rot="14760000">
            <a:off x="6495533" y="2708142"/>
            <a:ext cx="589121" cy="25952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3E0BF562-110D-5645-910C-599219585C1C}"/>
              </a:ext>
            </a:extLst>
          </p:cNvPr>
          <p:cNvCxnSpPr>
            <a:cxnSpLocks/>
          </p:cNvCxnSpPr>
          <p:nvPr/>
        </p:nvCxnSpPr>
        <p:spPr>
          <a:xfrm flipV="1">
            <a:off x="6785587" y="2814459"/>
            <a:ext cx="581904" cy="33900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F9C2C1F2-0D06-424F-A7FA-C2E427F80F32}"/>
                  </a:ext>
                </a:extLst>
              </p:cNvPr>
              <p:cNvSpPr txBox="1"/>
              <p:nvPr/>
            </p:nvSpPr>
            <p:spPr>
              <a:xfrm>
                <a:off x="6486516" y="1858165"/>
                <a:ext cx="7202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F9C2C1F2-0D06-424F-A7FA-C2E427F80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6516" y="1858165"/>
                <a:ext cx="720261" cy="646331"/>
              </a:xfrm>
              <a:prstGeom prst="rect">
                <a:avLst/>
              </a:prstGeom>
              <a:blipFill>
                <a:blip r:embed="rId7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796B01A5-C446-8C46-B683-49A1064B2D7D}"/>
                  </a:ext>
                </a:extLst>
              </p:cNvPr>
              <p:cNvSpPr txBox="1"/>
              <p:nvPr/>
            </p:nvSpPr>
            <p:spPr>
              <a:xfrm>
                <a:off x="7298217" y="2311366"/>
                <a:ext cx="75802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796B01A5-C446-8C46-B683-49A1064B2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8217" y="2311366"/>
                <a:ext cx="758028" cy="646331"/>
              </a:xfrm>
              <a:prstGeom prst="rect">
                <a:avLst/>
              </a:prstGeom>
              <a:blipFill>
                <a:blip r:embed="rId8"/>
                <a:stretch>
                  <a:fillRect b="-96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09C59C82-C3EF-8C49-A559-F083971787B6}"/>
                  </a:ext>
                </a:extLst>
              </p:cNvPr>
              <p:cNvSpPr txBox="1"/>
              <p:nvPr/>
            </p:nvSpPr>
            <p:spPr>
              <a:xfrm>
                <a:off x="7271738" y="3161664"/>
                <a:ext cx="7235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09C59C82-C3EF-8C49-A559-F083971787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1738" y="3161664"/>
                <a:ext cx="723596" cy="646331"/>
              </a:xfrm>
              <a:prstGeom prst="rect">
                <a:avLst/>
              </a:prstGeom>
              <a:blipFill>
                <a:blip r:embed="rId9"/>
                <a:stretch>
                  <a:fillRect b="-39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F8CF1A45-31C2-854E-8524-6AB6DA6AD4CA}"/>
                  </a:ext>
                </a:extLst>
              </p:cNvPr>
              <p:cNvSpPr txBox="1"/>
              <p:nvPr/>
            </p:nvSpPr>
            <p:spPr>
              <a:xfrm>
                <a:off x="6857766" y="4127494"/>
                <a:ext cx="33489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F8CF1A45-31C2-854E-8524-6AB6DA6AD4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766" y="4127494"/>
                <a:ext cx="334899" cy="553998"/>
              </a:xfrm>
              <a:prstGeom prst="rect">
                <a:avLst/>
              </a:prstGeom>
              <a:blipFill>
                <a:blip r:embed="rId10"/>
                <a:stretch>
                  <a:fillRect l="-18519" r="-1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311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2002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Objectifs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F2D5AD-458F-8642-A23D-FA9D5B3D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1</a:t>
            </a:fld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DAD4280-B1A3-1145-9BFF-A09F4B11F24C}"/>
              </a:ext>
            </a:extLst>
          </p:cNvPr>
          <p:cNvSpPr txBox="1"/>
          <p:nvPr/>
        </p:nvSpPr>
        <p:spPr>
          <a:xfrm>
            <a:off x="2114054" y="2217573"/>
            <a:ext cx="796389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+mj-lt"/>
              </a:rPr>
              <a:t>Décrire le mouvement d’un point associé à un solide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5D2A28B-F0A0-DB4F-B01D-851222ACA495}"/>
              </a:ext>
            </a:extLst>
          </p:cNvPr>
          <p:cNvSpPr txBox="1"/>
          <p:nvPr/>
        </p:nvSpPr>
        <p:spPr>
          <a:xfrm>
            <a:off x="1774746" y="4535822"/>
            <a:ext cx="8642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84958A"/>
                </a:solidFill>
                <a:latin typeface="+mj-lt"/>
              </a:rPr>
              <a:t>Résoudre les équations du mouvement d’un solide (PFD)</a:t>
            </a:r>
          </a:p>
        </p:txBody>
      </p:sp>
      <p:sp>
        <p:nvSpPr>
          <p:cNvPr id="4" name="Flèche vers la droite 3">
            <a:extLst>
              <a:ext uri="{FF2B5EF4-FFF2-40B4-BE49-F238E27FC236}">
                <a16:creationId xmlns:a16="http://schemas.microsoft.com/office/drawing/2014/main" id="{25034290-1FC4-7E45-8760-B047405187D6}"/>
              </a:ext>
            </a:extLst>
          </p:cNvPr>
          <p:cNvSpPr/>
          <p:nvPr/>
        </p:nvSpPr>
        <p:spPr>
          <a:xfrm rot="5400000">
            <a:off x="5705706" y="3596268"/>
            <a:ext cx="780585" cy="446049"/>
          </a:xfrm>
          <a:prstGeom prst="rightArrow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487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5687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Notations et référentiels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F2D5AD-458F-8642-A23D-FA9D5B3D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2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EAA396B-45AD-8D4F-9834-B82D11A948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44829"/>
          <a:stretch/>
        </p:blipFill>
        <p:spPr>
          <a:xfrm>
            <a:off x="7349434" y="3638209"/>
            <a:ext cx="3404704" cy="143781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4206D75-09FB-1E41-AC7C-194CA2424A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883" t="9561" r="995" b="75726"/>
          <a:stretch/>
        </p:blipFill>
        <p:spPr>
          <a:xfrm>
            <a:off x="8458199" y="2398091"/>
            <a:ext cx="3031435" cy="42308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E1E4A1A-F3D2-E44D-9D56-E26FDF7E6526}"/>
              </a:ext>
            </a:extLst>
          </p:cNvPr>
          <p:cNvSpPr/>
          <p:nvPr/>
        </p:nvSpPr>
        <p:spPr>
          <a:xfrm>
            <a:off x="10197548" y="4440583"/>
            <a:ext cx="626165" cy="5168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5FF9002-5046-3645-AA59-245EF3F1DCA4}"/>
              </a:ext>
            </a:extLst>
          </p:cNvPr>
          <p:cNvSpPr txBox="1"/>
          <p:nvPr/>
        </p:nvSpPr>
        <p:spPr>
          <a:xfrm>
            <a:off x="6675254" y="2323957"/>
            <a:ext cx="1776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Référentiel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571C8778-8322-A64E-B1B4-B77A78700086}"/>
              </a:ext>
            </a:extLst>
          </p:cNvPr>
          <p:cNvGrpSpPr/>
          <p:nvPr/>
        </p:nvGrpSpPr>
        <p:grpSpPr>
          <a:xfrm>
            <a:off x="1711569" y="2699331"/>
            <a:ext cx="2870610" cy="2881926"/>
            <a:chOff x="1117963" y="2753036"/>
            <a:chExt cx="2870610" cy="2881926"/>
          </a:xfrm>
        </p:grpSpPr>
        <p:cxnSp>
          <p:nvCxnSpPr>
            <p:cNvPr id="14" name="Connecteur en angle 13">
              <a:extLst>
                <a:ext uri="{FF2B5EF4-FFF2-40B4-BE49-F238E27FC236}">
                  <a16:creationId xmlns:a16="http://schemas.microsoft.com/office/drawing/2014/main" id="{5146CA4A-AC4D-904D-BB30-C2C5AB38CB65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972573" y="2753036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05C7FBA6-86F9-BF4A-8BC9-4000B73975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7963" y="4769036"/>
              <a:ext cx="854610" cy="86592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5A6FA36A-A553-FE4F-9CE5-9B235CDF8C41}"/>
              </a:ext>
            </a:extLst>
          </p:cNvPr>
          <p:cNvSpPr txBox="1"/>
          <p:nvPr/>
        </p:nvSpPr>
        <p:spPr>
          <a:xfrm>
            <a:off x="1722871" y="4289857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BEFAABB0-BB6B-084F-916B-01FE86AA8F44}"/>
                  </a:ext>
                </a:extLst>
              </p:cNvPr>
              <p:cNvSpPr txBox="1"/>
              <p:nvPr/>
            </p:nvSpPr>
            <p:spPr>
              <a:xfrm>
                <a:off x="4582179" y="4327830"/>
                <a:ext cx="756361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BEFAABB0-BB6B-084F-916B-01FE86AA8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179" y="4327830"/>
                <a:ext cx="756361" cy="690061"/>
              </a:xfrm>
              <a:prstGeom prst="rect">
                <a:avLst/>
              </a:prstGeom>
              <a:blipFill>
                <a:blip r:embed="rId3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EAC83C29-BB83-5B49-AEDE-C9003DB899E5}"/>
                  </a:ext>
                </a:extLst>
              </p:cNvPr>
              <p:cNvSpPr txBox="1"/>
              <p:nvPr/>
            </p:nvSpPr>
            <p:spPr>
              <a:xfrm>
                <a:off x="2187998" y="2009269"/>
                <a:ext cx="7202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EAC83C29-BB83-5B49-AEDE-C9003DB899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998" y="2009269"/>
                <a:ext cx="720261" cy="646331"/>
              </a:xfrm>
              <a:prstGeom prst="rect">
                <a:avLst/>
              </a:prstGeom>
              <a:blipFill>
                <a:blip r:embed="rId4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C1FDA754-D751-154E-ABCB-3F91582A66F9}"/>
                  </a:ext>
                </a:extLst>
              </p:cNvPr>
              <p:cNvSpPr txBox="1"/>
              <p:nvPr/>
            </p:nvSpPr>
            <p:spPr>
              <a:xfrm>
                <a:off x="898836" y="5312023"/>
                <a:ext cx="7427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C1FDA754-D751-154E-ABCB-3F91582A6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36" y="5312023"/>
                <a:ext cx="742767" cy="646331"/>
              </a:xfrm>
              <a:prstGeom prst="rect">
                <a:avLst/>
              </a:prstGeom>
              <a:blipFill>
                <a:blip r:embed="rId5"/>
                <a:stretch>
                  <a:fillRect b="-39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ZoneTexte 23">
            <a:extLst>
              <a:ext uri="{FF2B5EF4-FFF2-40B4-BE49-F238E27FC236}">
                <a16:creationId xmlns:a16="http://schemas.microsoft.com/office/drawing/2014/main" id="{62EB2420-F9B3-1B44-AE0D-5B89449EDC5D}"/>
              </a:ext>
            </a:extLst>
          </p:cNvPr>
          <p:cNvSpPr txBox="1"/>
          <p:nvPr/>
        </p:nvSpPr>
        <p:spPr>
          <a:xfrm>
            <a:off x="4196380" y="3357089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3" name="Cube 2">
            <a:extLst>
              <a:ext uri="{FF2B5EF4-FFF2-40B4-BE49-F238E27FC236}">
                <a16:creationId xmlns:a16="http://schemas.microsoft.com/office/drawing/2014/main" id="{80579FC7-1D66-244B-944E-0A90AB730BCA}"/>
              </a:ext>
            </a:extLst>
          </p:cNvPr>
          <p:cNvSpPr/>
          <p:nvPr/>
        </p:nvSpPr>
        <p:spPr>
          <a:xfrm>
            <a:off x="2224455" y="3638209"/>
            <a:ext cx="1914895" cy="1422822"/>
          </a:xfrm>
          <a:prstGeom prst="cube">
            <a:avLst>
              <a:gd name="adj" fmla="val 24146"/>
            </a:avLst>
          </a:prstGeom>
          <a:noFill/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9C10407D-80B1-1145-99BA-68759763D5BB}"/>
              </a:ext>
            </a:extLst>
          </p:cNvPr>
          <p:cNvCxnSpPr>
            <a:cxnSpLocks/>
          </p:cNvCxnSpPr>
          <p:nvPr/>
        </p:nvCxnSpPr>
        <p:spPr>
          <a:xfrm flipV="1">
            <a:off x="2566179" y="3971926"/>
            <a:ext cx="1234296" cy="74816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59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ecteurs 23">
            <a:extLst>
              <a:ext uri="{FF2B5EF4-FFF2-40B4-BE49-F238E27FC236}">
                <a16:creationId xmlns:a16="http://schemas.microsoft.com/office/drawing/2014/main" id="{76D54510-5196-9B47-B06F-EC979198098A}"/>
              </a:ext>
            </a:extLst>
          </p:cNvPr>
          <p:cNvSpPr>
            <a:spLocks noChangeAspect="1"/>
          </p:cNvSpPr>
          <p:nvPr/>
        </p:nvSpPr>
        <p:spPr>
          <a:xfrm>
            <a:off x="192156" y="3429000"/>
            <a:ext cx="4958384" cy="4958384"/>
          </a:xfrm>
          <a:prstGeom prst="pie">
            <a:avLst>
              <a:gd name="adj1" fmla="val 20371729"/>
              <a:gd name="adj2" fmla="val 21588291"/>
            </a:avLst>
          </a:prstGeom>
          <a:noFill/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3</a:t>
            </a:fld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E254370-C8F0-C345-81CA-8CD2C45B9FAA}"/>
              </a:ext>
            </a:extLst>
          </p:cNvPr>
          <p:cNvSpPr txBox="1"/>
          <p:nvPr/>
        </p:nvSpPr>
        <p:spPr>
          <a:xfrm>
            <a:off x="450376" y="723331"/>
            <a:ext cx="5687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Notations et référentiels</a:t>
            </a:r>
          </a:p>
        </p:txBody>
      </p:sp>
      <p:cxnSp>
        <p:nvCxnSpPr>
          <p:cNvPr id="17" name="Connecteur en angle 16">
            <a:extLst>
              <a:ext uri="{FF2B5EF4-FFF2-40B4-BE49-F238E27FC236}">
                <a16:creationId xmlns:a16="http://schemas.microsoft.com/office/drawing/2014/main" id="{256E5771-596C-8C4F-B6AC-1A82A8709E7A}"/>
              </a:ext>
            </a:extLst>
          </p:cNvPr>
          <p:cNvCxnSpPr/>
          <p:nvPr/>
        </p:nvCxnSpPr>
        <p:spPr>
          <a:xfrm>
            <a:off x="2664552" y="2308193"/>
            <a:ext cx="3600000" cy="3600000"/>
          </a:xfrm>
          <a:prstGeom prst="bentConnector3">
            <a:avLst>
              <a:gd name="adj1" fmla="val 0"/>
            </a:avLst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34E163C-F1FE-FC41-8524-C6E7CB66D50E}"/>
                  </a:ext>
                </a:extLst>
              </p:cNvPr>
              <p:cNvSpPr txBox="1"/>
              <p:nvPr/>
            </p:nvSpPr>
            <p:spPr>
              <a:xfrm>
                <a:off x="6453500" y="5585027"/>
                <a:ext cx="7427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34E163C-F1FE-FC41-8524-C6E7CB66D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500" y="5585027"/>
                <a:ext cx="742767" cy="646331"/>
              </a:xfrm>
              <a:prstGeom prst="rect">
                <a:avLst/>
              </a:prstGeom>
              <a:blipFill>
                <a:blip r:embed="rId2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77A1A4B3-0252-0A4C-B9AB-3BE5CA295DED}"/>
                  </a:ext>
                </a:extLst>
              </p:cNvPr>
              <p:cNvSpPr txBox="1"/>
              <p:nvPr/>
            </p:nvSpPr>
            <p:spPr>
              <a:xfrm>
                <a:off x="2293168" y="1632417"/>
                <a:ext cx="756361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77A1A4B3-0252-0A4C-B9AB-3BE5CA295D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3168" y="1632417"/>
                <a:ext cx="756361" cy="690061"/>
              </a:xfrm>
              <a:prstGeom prst="rect">
                <a:avLst/>
              </a:prstGeom>
              <a:blipFill>
                <a:blip r:embed="rId3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Connecteur en angle 20">
            <a:extLst>
              <a:ext uri="{FF2B5EF4-FFF2-40B4-BE49-F238E27FC236}">
                <a16:creationId xmlns:a16="http://schemas.microsoft.com/office/drawing/2014/main" id="{4ED34479-BE91-1A42-B658-D4A9BB9E266B}"/>
              </a:ext>
            </a:extLst>
          </p:cNvPr>
          <p:cNvCxnSpPr>
            <a:cxnSpLocks/>
          </p:cNvCxnSpPr>
          <p:nvPr/>
        </p:nvCxnSpPr>
        <p:spPr>
          <a:xfrm rot="-1200000">
            <a:off x="1920633" y="1801110"/>
            <a:ext cx="3600000" cy="3600000"/>
          </a:xfrm>
          <a:prstGeom prst="bentConnector3">
            <a:avLst>
              <a:gd name="adj1" fmla="val 0"/>
            </a:avLst>
          </a:prstGeom>
          <a:ln w="508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49DF293-290A-3844-A7CC-3A9018602468}"/>
                  </a:ext>
                </a:extLst>
              </p:cNvPr>
              <p:cNvSpPr txBox="1"/>
              <p:nvPr/>
            </p:nvSpPr>
            <p:spPr>
              <a:xfrm>
                <a:off x="5987643" y="4233988"/>
                <a:ext cx="742767" cy="752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fr-FR" sz="36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acc>
                    </m:oMath>
                  </m:oMathPara>
                </a14:m>
                <a:endParaRPr lang="fr-FR" sz="3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49DF293-290A-3844-A7CC-3A9018602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643" y="4233988"/>
                <a:ext cx="742767" cy="752770"/>
              </a:xfrm>
              <a:prstGeom prst="rect">
                <a:avLst/>
              </a:prstGeom>
              <a:blipFill>
                <a:blip r:embed="rId4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354D236E-7517-DE4F-B748-9A41F195EA14}"/>
                  </a:ext>
                </a:extLst>
              </p:cNvPr>
              <p:cNvSpPr txBox="1"/>
              <p:nvPr/>
            </p:nvSpPr>
            <p:spPr>
              <a:xfrm>
                <a:off x="993326" y="1649889"/>
                <a:ext cx="756361" cy="8106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fr-FR" sz="36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acc>
                    </m:oMath>
                  </m:oMathPara>
                </a14:m>
                <a:endParaRPr lang="fr-FR" sz="3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354D236E-7517-DE4F-B748-9A41F195EA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326" y="1649889"/>
                <a:ext cx="756361" cy="810671"/>
              </a:xfrm>
              <a:prstGeom prst="rect">
                <a:avLst/>
              </a:prstGeom>
              <a:blipFill>
                <a:blip r:embed="rId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83475BA8-2BE5-1D4F-9E25-7FA76A1AAE04}"/>
                  </a:ext>
                </a:extLst>
              </p:cNvPr>
              <p:cNvSpPr txBox="1"/>
              <p:nvPr/>
            </p:nvSpPr>
            <p:spPr>
              <a:xfrm>
                <a:off x="5150782" y="5150181"/>
                <a:ext cx="95615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83475BA8-2BE5-1D4F-9E25-7FA76A1AA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0782" y="5150181"/>
                <a:ext cx="956159" cy="553998"/>
              </a:xfrm>
              <a:prstGeom prst="rect">
                <a:avLst/>
              </a:prstGeom>
              <a:blipFill>
                <a:blip r:embed="rId6"/>
                <a:stretch>
                  <a:fillRect l="-10526" r="-15789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Image 27">
            <a:extLst>
              <a:ext uri="{FF2B5EF4-FFF2-40B4-BE49-F238E27FC236}">
                <a16:creationId xmlns:a16="http://schemas.microsoft.com/office/drawing/2014/main" id="{3F801790-E559-1D43-B771-9CF1A150F00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0220" t="9561" r="994" b="75726"/>
          <a:stretch/>
        </p:blipFill>
        <p:spPr>
          <a:xfrm>
            <a:off x="8934866" y="2401898"/>
            <a:ext cx="3010653" cy="423082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2B554717-1EA9-684C-9B91-517E305D36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98601" y="1930590"/>
            <a:ext cx="3125175" cy="47964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587D2DA6-A864-6E41-9E07-6D50A8303BC8}"/>
              </a:ext>
            </a:extLst>
          </p:cNvPr>
          <p:cNvSpPr txBox="1"/>
          <p:nvPr/>
        </p:nvSpPr>
        <p:spPr>
          <a:xfrm>
            <a:off x="2146461" y="5870599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FE881269-92FB-994D-B38E-7FEA85DBA1E4}"/>
              </a:ext>
            </a:extLst>
          </p:cNvPr>
          <p:cNvSpPr>
            <a:spLocks noChangeAspect="1"/>
          </p:cNvSpPr>
          <p:nvPr/>
        </p:nvSpPr>
        <p:spPr>
          <a:xfrm>
            <a:off x="5491546" y="4776207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4AA1696-023B-2943-97D1-48375A353ECE}"/>
              </a:ext>
            </a:extLst>
          </p:cNvPr>
          <p:cNvSpPr txBox="1"/>
          <p:nvPr/>
        </p:nvSpPr>
        <p:spPr>
          <a:xfrm>
            <a:off x="5077449" y="4192276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200838C0-5808-B146-A40B-A79BE277358D}"/>
              </a:ext>
            </a:extLst>
          </p:cNvPr>
          <p:cNvGrpSpPr/>
          <p:nvPr/>
        </p:nvGrpSpPr>
        <p:grpSpPr>
          <a:xfrm>
            <a:off x="6852593" y="3646163"/>
            <a:ext cx="5306937" cy="1466729"/>
            <a:chOff x="7035756" y="4205070"/>
            <a:chExt cx="5306937" cy="1466729"/>
          </a:xfrm>
        </p:grpSpPr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4EF49795-5A0D-1541-8FE1-78AAED1110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0000" r="73065"/>
            <a:stretch/>
          </p:blipFill>
          <p:spPr>
            <a:xfrm>
              <a:off x="10337625" y="4233988"/>
              <a:ext cx="1662219" cy="1437811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AF7575AF-3399-EB47-9132-13D920CD57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0000" r="44829"/>
            <a:stretch/>
          </p:blipFill>
          <p:spPr>
            <a:xfrm>
              <a:off x="7035756" y="4205070"/>
              <a:ext cx="3404704" cy="1437811"/>
            </a:xfrm>
            <a:prstGeom prst="rect">
              <a:avLst/>
            </a:prstGeom>
          </p:spPr>
        </p:pic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41B0DD68-1208-4549-9BBC-14784424A400}"/>
                </a:ext>
              </a:extLst>
            </p:cNvPr>
            <p:cNvSpPr txBox="1"/>
            <p:nvPr/>
          </p:nvSpPr>
          <p:spPr>
            <a:xfrm>
              <a:off x="10132280" y="4495667"/>
              <a:ext cx="4106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≠</a:t>
              </a:r>
            </a:p>
          </p:txBody>
        </p:sp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DEAFD814-E11B-704A-A752-302B1ABA8C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85657" b="7901"/>
            <a:stretch/>
          </p:blipFill>
          <p:spPr>
            <a:xfrm>
              <a:off x="11509445" y="4579212"/>
              <a:ext cx="448237" cy="441747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8DFAB501-4FBA-6240-8E64-DA7026465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92825" t="10139" r="-7168" b="-2238"/>
            <a:stretch/>
          </p:blipFill>
          <p:spPr>
            <a:xfrm>
              <a:off x="11894456" y="4608893"/>
              <a:ext cx="448237" cy="441747"/>
            </a:xfrm>
            <a:prstGeom prst="rect">
              <a:avLst/>
            </a:prstGeom>
          </p:spPr>
        </p:pic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FBB0E227-6676-5C4D-9AF3-275613A13A44}"/>
              </a:ext>
            </a:extLst>
          </p:cNvPr>
          <p:cNvSpPr txBox="1"/>
          <p:nvPr/>
        </p:nvSpPr>
        <p:spPr>
          <a:xfrm>
            <a:off x="5423968" y="1892682"/>
            <a:ext cx="35108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Soit </a:t>
            </a:r>
            <a:r>
              <a:rPr lang="fr-FR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attaché à</a:t>
            </a:r>
          </a:p>
          <a:p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Lui-même mobile dans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1CF7252C-39E4-3042-81B1-B46B87546D75}"/>
                  </a:ext>
                </a:extLst>
              </p:cNvPr>
              <p:cNvSpPr txBox="1"/>
              <p:nvPr/>
            </p:nvSpPr>
            <p:spPr>
              <a:xfrm>
                <a:off x="813585" y="2992269"/>
                <a:ext cx="7369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  <m:r>
                        <a:rPr lang="fr-FR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1CF7252C-39E4-3042-81B1-B46B87546D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585" y="2992269"/>
                <a:ext cx="736955" cy="707886"/>
              </a:xfrm>
              <a:prstGeom prst="rect">
                <a:avLst/>
              </a:prstGeom>
              <a:blipFill>
                <a:blip r:embed="rId9"/>
                <a:stretch>
                  <a:fillRect l="-6780" r="-11864" b="-17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7132D2E7-A39E-2A41-B0F0-FEE02D72A01F}"/>
                  </a:ext>
                </a:extLst>
              </p:cNvPr>
              <p:cNvSpPr txBox="1"/>
              <p:nvPr/>
            </p:nvSpPr>
            <p:spPr>
              <a:xfrm>
                <a:off x="3599034" y="5902300"/>
                <a:ext cx="7369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7132D2E7-A39E-2A41-B0F0-FEE02D72A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034" y="5902300"/>
                <a:ext cx="736955" cy="7078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393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/>
      <p:bldP spid="23" grpId="0"/>
      <p:bldP spid="25" grpId="0"/>
      <p:bldP spid="39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C18AE0-8489-8540-B805-A8167D487D77}"/>
              </a:ext>
            </a:extLst>
          </p:cNvPr>
          <p:cNvSpPr txBox="1"/>
          <p:nvPr/>
        </p:nvSpPr>
        <p:spPr>
          <a:xfrm>
            <a:off x="450376" y="723331"/>
            <a:ext cx="5687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1. Notations et référentiels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F2D5AD-458F-8642-A23D-FA9D5B3D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4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561269-1FFB-1E4C-BEB3-2FC733A58905}"/>
              </a:ext>
            </a:extLst>
          </p:cNvPr>
          <p:cNvSpPr/>
          <p:nvPr/>
        </p:nvSpPr>
        <p:spPr>
          <a:xfrm>
            <a:off x="11695932" y="6383917"/>
            <a:ext cx="324000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4E2DD3D-F005-6040-BB65-AEB988532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708" y="3602895"/>
            <a:ext cx="5896581" cy="135000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B7BDD63-A630-0E40-873D-B88E4E484F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883" t="9561" r="995" b="75726"/>
          <a:stretch/>
        </p:blipFill>
        <p:spPr>
          <a:xfrm>
            <a:off x="8458199" y="2398091"/>
            <a:ext cx="3031435" cy="423081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EE627A62-99AB-9242-A2DA-2B067C46DE5D}"/>
              </a:ext>
            </a:extLst>
          </p:cNvPr>
          <p:cNvSpPr txBox="1"/>
          <p:nvPr/>
        </p:nvSpPr>
        <p:spPr>
          <a:xfrm>
            <a:off x="6675254" y="2323957"/>
            <a:ext cx="1776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Référentiel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3F7BE634-7355-E349-9AB9-57323D0926A6}"/>
              </a:ext>
            </a:extLst>
          </p:cNvPr>
          <p:cNvGrpSpPr/>
          <p:nvPr/>
        </p:nvGrpSpPr>
        <p:grpSpPr>
          <a:xfrm>
            <a:off x="1711569" y="2699331"/>
            <a:ext cx="2870610" cy="2881926"/>
            <a:chOff x="1117963" y="2753036"/>
            <a:chExt cx="2870610" cy="2881926"/>
          </a:xfrm>
        </p:grpSpPr>
        <p:cxnSp>
          <p:nvCxnSpPr>
            <p:cNvPr id="29" name="Connecteur en angle 28">
              <a:extLst>
                <a:ext uri="{FF2B5EF4-FFF2-40B4-BE49-F238E27FC236}">
                  <a16:creationId xmlns:a16="http://schemas.microsoft.com/office/drawing/2014/main" id="{49962B96-443F-794E-90B3-2FAB27A03CEA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972573" y="2753036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>
              <a:extLst>
                <a:ext uri="{FF2B5EF4-FFF2-40B4-BE49-F238E27FC236}">
                  <a16:creationId xmlns:a16="http://schemas.microsoft.com/office/drawing/2014/main" id="{B0501499-2033-8347-AF3D-CB358C7D24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7963" y="4769036"/>
              <a:ext cx="854610" cy="86592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ZoneTexte 30">
            <a:extLst>
              <a:ext uri="{FF2B5EF4-FFF2-40B4-BE49-F238E27FC236}">
                <a16:creationId xmlns:a16="http://schemas.microsoft.com/office/drawing/2014/main" id="{4949A815-7AE5-AC45-B45F-897CE37FC551}"/>
              </a:ext>
            </a:extLst>
          </p:cNvPr>
          <p:cNvSpPr txBox="1"/>
          <p:nvPr/>
        </p:nvSpPr>
        <p:spPr>
          <a:xfrm>
            <a:off x="1722871" y="4289857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0EC21C3-2B74-FB47-8DD8-1AD21E9D730E}"/>
                  </a:ext>
                </a:extLst>
              </p:cNvPr>
              <p:cNvSpPr txBox="1"/>
              <p:nvPr/>
            </p:nvSpPr>
            <p:spPr>
              <a:xfrm>
                <a:off x="4582179" y="4327830"/>
                <a:ext cx="756361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0EC21C3-2B74-FB47-8DD8-1AD21E9D7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179" y="4327830"/>
                <a:ext cx="756361" cy="690061"/>
              </a:xfrm>
              <a:prstGeom prst="rect">
                <a:avLst/>
              </a:prstGeom>
              <a:blipFill>
                <a:blip r:embed="rId4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C0E785EF-D007-3546-B892-273D775EBB76}"/>
                  </a:ext>
                </a:extLst>
              </p:cNvPr>
              <p:cNvSpPr txBox="1"/>
              <p:nvPr/>
            </p:nvSpPr>
            <p:spPr>
              <a:xfrm>
                <a:off x="2187998" y="2009269"/>
                <a:ext cx="7202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C0E785EF-D007-3546-B892-273D775EB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998" y="2009269"/>
                <a:ext cx="720261" cy="646331"/>
              </a:xfrm>
              <a:prstGeom prst="rect">
                <a:avLst/>
              </a:prstGeom>
              <a:blipFill>
                <a:blip r:embed="rId5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17871BD4-08F6-734F-9091-80FD171FFB16}"/>
                  </a:ext>
                </a:extLst>
              </p:cNvPr>
              <p:cNvSpPr txBox="1"/>
              <p:nvPr/>
            </p:nvSpPr>
            <p:spPr>
              <a:xfrm>
                <a:off x="898836" y="5312023"/>
                <a:ext cx="7427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17871BD4-08F6-734F-9091-80FD171FF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36" y="5312023"/>
                <a:ext cx="742767" cy="646331"/>
              </a:xfrm>
              <a:prstGeom prst="rect">
                <a:avLst/>
              </a:prstGeom>
              <a:blipFill>
                <a:blip r:embed="rId6"/>
                <a:stretch>
                  <a:fillRect b="-39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ZoneTexte 34">
            <a:extLst>
              <a:ext uri="{FF2B5EF4-FFF2-40B4-BE49-F238E27FC236}">
                <a16:creationId xmlns:a16="http://schemas.microsoft.com/office/drawing/2014/main" id="{F5080DA5-C345-9948-B6A4-F4F608C58A2F}"/>
              </a:ext>
            </a:extLst>
          </p:cNvPr>
          <p:cNvSpPr txBox="1"/>
          <p:nvPr/>
        </p:nvSpPr>
        <p:spPr>
          <a:xfrm>
            <a:off x="4196380" y="3357089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AD4804B6-86C7-9A4D-BD8D-12E912DFE9E2}"/>
              </a:ext>
            </a:extLst>
          </p:cNvPr>
          <p:cNvSpPr/>
          <p:nvPr/>
        </p:nvSpPr>
        <p:spPr>
          <a:xfrm>
            <a:off x="2224455" y="3638209"/>
            <a:ext cx="1914895" cy="1422822"/>
          </a:xfrm>
          <a:prstGeom prst="cube">
            <a:avLst>
              <a:gd name="adj" fmla="val 24146"/>
            </a:avLst>
          </a:prstGeom>
          <a:noFill/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AEB5EA71-F268-B543-8D12-C4638E9BAED6}"/>
              </a:ext>
            </a:extLst>
          </p:cNvPr>
          <p:cNvCxnSpPr>
            <a:cxnSpLocks/>
          </p:cNvCxnSpPr>
          <p:nvPr/>
        </p:nvCxnSpPr>
        <p:spPr>
          <a:xfrm flipV="1">
            <a:off x="2566179" y="3971926"/>
            <a:ext cx="1234296" cy="74816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969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C963806-A29F-1247-B7FD-E4EF1179B572}"/>
              </a:ext>
            </a:extLst>
          </p:cNvPr>
          <p:cNvCxnSpPr>
            <a:cxnSpLocks/>
          </p:cNvCxnSpPr>
          <p:nvPr/>
        </p:nvCxnSpPr>
        <p:spPr>
          <a:xfrm flipV="1">
            <a:off x="2566179" y="4096948"/>
            <a:ext cx="6041710" cy="962777"/>
          </a:xfrm>
          <a:prstGeom prst="line">
            <a:avLst/>
          </a:prstGeom>
          <a:ln w="254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5</a:t>
            </a:fld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D14BF46-E586-EE47-8484-0C055BF8FD6F}"/>
              </a:ext>
            </a:extLst>
          </p:cNvPr>
          <p:cNvSpPr txBox="1"/>
          <p:nvPr/>
        </p:nvSpPr>
        <p:spPr>
          <a:xfrm>
            <a:off x="450376" y="723331"/>
            <a:ext cx="7852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Changement de base de dérivation</a:t>
            </a:r>
          </a:p>
        </p:txBody>
      </p:sp>
      <p:cxnSp>
        <p:nvCxnSpPr>
          <p:cNvPr id="32" name="Connecteur en angle 31">
            <a:extLst>
              <a:ext uri="{FF2B5EF4-FFF2-40B4-BE49-F238E27FC236}">
                <a16:creationId xmlns:a16="http://schemas.microsoft.com/office/drawing/2014/main" id="{AE75DCA8-A073-FB45-A5DD-8C8816FD4150}"/>
              </a:ext>
            </a:extLst>
          </p:cNvPr>
          <p:cNvCxnSpPr>
            <a:cxnSpLocks noChangeAspect="1"/>
          </p:cNvCxnSpPr>
          <p:nvPr/>
        </p:nvCxnSpPr>
        <p:spPr>
          <a:xfrm>
            <a:off x="2566179" y="3043725"/>
            <a:ext cx="2016000" cy="2016000"/>
          </a:xfrm>
          <a:prstGeom prst="bentConnector3">
            <a:avLst>
              <a:gd name="adj1" fmla="val 0"/>
            </a:avLst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B2170D69-6D79-3545-8743-8F9760A0CC5D}"/>
              </a:ext>
            </a:extLst>
          </p:cNvPr>
          <p:cNvSpPr txBox="1"/>
          <p:nvPr/>
        </p:nvSpPr>
        <p:spPr>
          <a:xfrm>
            <a:off x="1998660" y="4608207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3D6323D6-9591-1B4F-AA1B-56DFE3FE3343}"/>
                  </a:ext>
                </a:extLst>
              </p:cNvPr>
              <p:cNvSpPr txBox="1"/>
              <p:nvPr/>
            </p:nvSpPr>
            <p:spPr>
              <a:xfrm>
                <a:off x="4582179" y="4672224"/>
                <a:ext cx="756361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3D6323D6-9591-1B4F-AA1B-56DFE3FE33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179" y="4672224"/>
                <a:ext cx="756361" cy="690061"/>
              </a:xfrm>
              <a:prstGeom prst="rect">
                <a:avLst/>
              </a:prstGeom>
              <a:blipFill>
                <a:blip r:embed="rId2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C947A648-872D-7841-B415-EA9618F1E3BD}"/>
                  </a:ext>
                </a:extLst>
              </p:cNvPr>
              <p:cNvSpPr txBox="1"/>
              <p:nvPr/>
            </p:nvSpPr>
            <p:spPr>
              <a:xfrm>
                <a:off x="2187998" y="2353663"/>
                <a:ext cx="7202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C947A648-872D-7841-B415-EA9618F1E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998" y="2353663"/>
                <a:ext cx="720261" cy="646331"/>
              </a:xfrm>
              <a:prstGeom prst="rect">
                <a:avLst/>
              </a:prstGeom>
              <a:blipFill>
                <a:blip r:embed="rId3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2603C11F-C51A-C649-BE2D-067E0DDA6B4F}"/>
                  </a:ext>
                </a:extLst>
              </p:cNvPr>
              <p:cNvSpPr txBox="1"/>
              <p:nvPr/>
            </p:nvSpPr>
            <p:spPr>
              <a:xfrm>
                <a:off x="898836" y="5656417"/>
                <a:ext cx="7427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2603C11F-C51A-C649-BE2D-067E0DDA6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36" y="5656417"/>
                <a:ext cx="742767" cy="646331"/>
              </a:xfrm>
              <a:prstGeom prst="rect">
                <a:avLst/>
              </a:prstGeom>
              <a:blipFill>
                <a:blip r:embed="rId4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e 8">
            <a:extLst>
              <a:ext uri="{FF2B5EF4-FFF2-40B4-BE49-F238E27FC236}">
                <a16:creationId xmlns:a16="http://schemas.microsoft.com/office/drawing/2014/main" id="{07B82851-2BC0-1246-AB90-FA6FA45D1938}"/>
              </a:ext>
            </a:extLst>
          </p:cNvPr>
          <p:cNvGrpSpPr/>
          <p:nvPr/>
        </p:nvGrpSpPr>
        <p:grpSpPr>
          <a:xfrm>
            <a:off x="7182590" y="1568736"/>
            <a:ext cx="3988802" cy="4316285"/>
            <a:chOff x="5335130" y="1527415"/>
            <a:chExt cx="3988802" cy="4316285"/>
          </a:xfrm>
        </p:grpSpPr>
        <p:cxnSp>
          <p:nvCxnSpPr>
            <p:cNvPr id="35" name="Connecteur droit avec flèche 34">
              <a:extLst>
                <a:ext uri="{FF2B5EF4-FFF2-40B4-BE49-F238E27FC236}">
                  <a16:creationId xmlns:a16="http://schemas.microsoft.com/office/drawing/2014/main" id="{1AD54742-923C-C245-9383-7F3922D8E426}"/>
                </a:ext>
              </a:extLst>
            </p:cNvPr>
            <p:cNvCxnSpPr/>
            <p:nvPr/>
          </p:nvCxnSpPr>
          <p:spPr>
            <a:xfrm rot="20279994" flipH="1">
              <a:off x="5953878" y="4213438"/>
              <a:ext cx="996389" cy="791505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en angle 33">
              <a:extLst>
                <a:ext uri="{FF2B5EF4-FFF2-40B4-BE49-F238E27FC236}">
                  <a16:creationId xmlns:a16="http://schemas.microsoft.com/office/drawing/2014/main" id="{E3F94FBF-2715-D34B-A550-5A39441914A5}"/>
                </a:ext>
              </a:extLst>
            </p:cNvPr>
            <p:cNvCxnSpPr>
              <a:cxnSpLocks noChangeAspect="1"/>
            </p:cNvCxnSpPr>
            <p:nvPr/>
          </p:nvCxnSpPr>
          <p:spPr>
            <a:xfrm rot="20279994">
              <a:off x="6314734" y="1735422"/>
              <a:ext cx="2016000" cy="2016000"/>
            </a:xfrm>
            <a:prstGeom prst="bentConnector3">
              <a:avLst>
                <a:gd name="adj1" fmla="val 0"/>
              </a:avLst>
            </a:prstGeom>
            <a:ln w="508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707DAA81-8B31-C142-80F7-0E7B80F8598B}"/>
                    </a:ext>
                  </a:extLst>
                </p:cNvPr>
                <p:cNvSpPr txBox="1"/>
                <p:nvPr/>
              </p:nvSpPr>
              <p:spPr>
                <a:xfrm>
                  <a:off x="8567571" y="2796073"/>
                  <a:ext cx="756361" cy="8106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fr-FR" sz="360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  <m:sup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bSup>
                          </m:e>
                        </m:acc>
                      </m:oMath>
                    </m:oMathPara>
                  </a14:m>
                  <a:endParaRPr lang="fr-FR" sz="3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707DAA81-8B31-C142-80F7-0E7B80F859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67571" y="2796073"/>
                  <a:ext cx="756361" cy="810671"/>
                </a:xfrm>
                <a:prstGeom prst="rect">
                  <a:avLst/>
                </a:prstGeom>
                <a:blipFill>
                  <a:blip r:embed="rId5"/>
                  <a:stretch>
                    <a:fillRect b="-923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F7113F1F-1379-5D44-8EE2-B73CA274F922}"/>
                    </a:ext>
                  </a:extLst>
                </p:cNvPr>
                <p:cNvSpPr txBox="1"/>
                <p:nvPr/>
              </p:nvSpPr>
              <p:spPr>
                <a:xfrm>
                  <a:off x="5335130" y="1527415"/>
                  <a:ext cx="720261" cy="7189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fr-FR" sz="360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sub>
                              <m:sup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bSup>
                          </m:e>
                        </m:acc>
                      </m:oMath>
                    </m:oMathPara>
                  </a14:m>
                  <a:endParaRPr lang="fr-FR" sz="3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F7113F1F-1379-5D44-8EE2-B73CA274F9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5130" y="1527415"/>
                  <a:ext cx="720261" cy="718979"/>
                </a:xfrm>
                <a:prstGeom prst="rect">
                  <a:avLst/>
                </a:prstGeom>
                <a:blipFill>
                  <a:blip r:embed="rId6"/>
                  <a:stretch>
                    <a:fillRect b="-526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78A7170E-79BE-9E46-9370-5C92364D1A04}"/>
                    </a:ext>
                  </a:extLst>
                </p:cNvPr>
                <p:cNvSpPr txBox="1"/>
                <p:nvPr/>
              </p:nvSpPr>
              <p:spPr>
                <a:xfrm>
                  <a:off x="5481771" y="5090930"/>
                  <a:ext cx="742767" cy="7527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60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fr-FR" sz="360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fr-FR" sz="3600" b="0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bSup>
                          </m:e>
                        </m:acc>
                      </m:oMath>
                    </m:oMathPara>
                  </a14:m>
                  <a:endParaRPr lang="fr-FR" sz="3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78A7170E-79BE-9E46-9370-5C92364D1A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1771" y="5090930"/>
                  <a:ext cx="742767" cy="752770"/>
                </a:xfrm>
                <a:prstGeom prst="rect">
                  <a:avLst/>
                </a:prstGeom>
                <a:blipFill>
                  <a:blip r:embed="rId7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ZoneTexte 45">
                  <a:extLst>
                    <a:ext uri="{FF2B5EF4-FFF2-40B4-BE49-F238E27FC236}">
                      <a16:creationId xmlns:a16="http://schemas.microsoft.com/office/drawing/2014/main" id="{6985D960-C68B-3B49-8FE1-A960044383BC}"/>
                    </a:ext>
                  </a:extLst>
                </p:cNvPr>
                <p:cNvSpPr txBox="1"/>
                <p:nvPr/>
              </p:nvSpPr>
              <p:spPr>
                <a:xfrm>
                  <a:off x="6693439" y="3933508"/>
                  <a:ext cx="636713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3600" i="1" dirty="0">
                      <a:solidFill>
                        <a:srgbClr val="C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</a:t>
                  </a:r>
                  <a14:m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′</m:t>
                      </m:r>
                    </m:oMath>
                  </a14:m>
                  <a:endParaRPr lang="fr-FR" sz="36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6" name="ZoneTexte 45">
                  <a:extLst>
                    <a:ext uri="{FF2B5EF4-FFF2-40B4-BE49-F238E27FC236}">
                      <a16:creationId xmlns:a16="http://schemas.microsoft.com/office/drawing/2014/main" id="{6985D960-C68B-3B49-8FE1-A960044383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3439" y="3933508"/>
                  <a:ext cx="636713" cy="646331"/>
                </a:xfrm>
                <a:prstGeom prst="rect">
                  <a:avLst/>
                </a:prstGeom>
                <a:blipFill>
                  <a:blip r:embed="rId8"/>
                  <a:stretch>
                    <a:fillRect l="-27451" t="-13462" r="-13725" b="-3461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7" name="Ellipse 46">
            <a:extLst>
              <a:ext uri="{FF2B5EF4-FFF2-40B4-BE49-F238E27FC236}">
                <a16:creationId xmlns:a16="http://schemas.microsoft.com/office/drawing/2014/main" id="{C254DC66-B421-324E-AF81-786F3B3ED245}"/>
              </a:ext>
            </a:extLst>
          </p:cNvPr>
          <p:cNvSpPr>
            <a:spLocks noChangeAspect="1"/>
          </p:cNvSpPr>
          <p:nvPr/>
        </p:nvSpPr>
        <p:spPr>
          <a:xfrm>
            <a:off x="9340079" y="2805303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2EF3393A-D94E-6C4F-B71B-6529D95DAD1F}"/>
              </a:ext>
            </a:extLst>
          </p:cNvPr>
          <p:cNvSpPr txBox="1"/>
          <p:nvPr/>
        </p:nvSpPr>
        <p:spPr>
          <a:xfrm>
            <a:off x="8925982" y="2221372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C35280C1-6C92-B749-9FFA-FDE76E71D7DB}"/>
                  </a:ext>
                </a:extLst>
              </p:cNvPr>
              <p:cNvSpPr txBox="1"/>
              <p:nvPr/>
            </p:nvSpPr>
            <p:spPr>
              <a:xfrm>
                <a:off x="7294750" y="2546487"/>
                <a:ext cx="7369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  <m:r>
                        <a:rPr lang="fr-FR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C35280C1-6C92-B749-9FFA-FDE76E71D7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750" y="2546487"/>
                <a:ext cx="736955" cy="707886"/>
              </a:xfrm>
              <a:prstGeom prst="rect">
                <a:avLst/>
              </a:prstGeom>
              <a:blipFill>
                <a:blip r:embed="rId9"/>
                <a:stretch>
                  <a:fillRect l="-8475" r="-10169" b="-17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1E9935D2-07CF-5F40-B818-9D3D2E668A70}"/>
                  </a:ext>
                </a:extLst>
              </p:cNvPr>
              <p:cNvSpPr txBox="1"/>
              <p:nvPr/>
            </p:nvSpPr>
            <p:spPr>
              <a:xfrm>
                <a:off x="1804510" y="3106391"/>
                <a:ext cx="7369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1E9935D2-07CF-5F40-B818-9D3D2E668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4510" y="3106391"/>
                <a:ext cx="736955" cy="7078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8F91FDD8-FF61-2D45-8BE4-7D2261E61214}"/>
              </a:ext>
            </a:extLst>
          </p:cNvPr>
          <p:cNvCxnSpPr>
            <a:cxnSpLocks/>
          </p:cNvCxnSpPr>
          <p:nvPr/>
        </p:nvCxnSpPr>
        <p:spPr>
          <a:xfrm flipH="1">
            <a:off x="1711569" y="5053998"/>
            <a:ext cx="854610" cy="865926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77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15A40758-3732-614D-AB6E-54C5729F96F2}"/>
              </a:ext>
            </a:extLst>
          </p:cNvPr>
          <p:cNvCxnSpPr>
            <a:cxnSpLocks/>
          </p:cNvCxnSpPr>
          <p:nvPr/>
        </p:nvCxnSpPr>
        <p:spPr>
          <a:xfrm flipH="1" flipV="1">
            <a:off x="5391884" y="3152415"/>
            <a:ext cx="566493" cy="1540849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6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7852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Changement de base de dérivation</a:t>
            </a:r>
          </a:p>
        </p:txBody>
      </p:sp>
      <p:sp>
        <p:nvSpPr>
          <p:cNvPr id="27" name="Secteurs 26">
            <a:extLst>
              <a:ext uri="{FF2B5EF4-FFF2-40B4-BE49-F238E27FC236}">
                <a16:creationId xmlns:a16="http://schemas.microsoft.com/office/drawing/2014/main" id="{51610368-5E50-084E-8DA8-C9C5A2F68789}"/>
              </a:ext>
            </a:extLst>
          </p:cNvPr>
          <p:cNvSpPr>
            <a:spLocks noChangeAspect="1"/>
          </p:cNvSpPr>
          <p:nvPr/>
        </p:nvSpPr>
        <p:spPr>
          <a:xfrm>
            <a:off x="192156" y="3429000"/>
            <a:ext cx="4958384" cy="4958384"/>
          </a:xfrm>
          <a:prstGeom prst="pie">
            <a:avLst>
              <a:gd name="adj1" fmla="val 20371729"/>
              <a:gd name="adj2" fmla="val 21590884"/>
            </a:avLst>
          </a:prstGeom>
          <a:noFill/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28" name="Connecteur en angle 27">
            <a:extLst>
              <a:ext uri="{FF2B5EF4-FFF2-40B4-BE49-F238E27FC236}">
                <a16:creationId xmlns:a16="http://schemas.microsoft.com/office/drawing/2014/main" id="{3B25FD2B-E969-0546-B59E-CB6665C62DFD}"/>
              </a:ext>
            </a:extLst>
          </p:cNvPr>
          <p:cNvCxnSpPr/>
          <p:nvPr/>
        </p:nvCxnSpPr>
        <p:spPr>
          <a:xfrm>
            <a:off x="2664552" y="2308193"/>
            <a:ext cx="3600000" cy="3600000"/>
          </a:xfrm>
          <a:prstGeom prst="bentConnector3">
            <a:avLst>
              <a:gd name="adj1" fmla="val 0"/>
            </a:avLst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E2D83A26-6D79-504C-80AD-90D5E6DEE139}"/>
                  </a:ext>
                </a:extLst>
              </p:cNvPr>
              <p:cNvSpPr txBox="1"/>
              <p:nvPr/>
            </p:nvSpPr>
            <p:spPr>
              <a:xfrm>
                <a:off x="6453500" y="5585027"/>
                <a:ext cx="7427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E2D83A26-6D79-504C-80AD-90D5E6DEE1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500" y="5585027"/>
                <a:ext cx="742767" cy="646331"/>
              </a:xfrm>
              <a:prstGeom prst="rect">
                <a:avLst/>
              </a:prstGeom>
              <a:blipFill>
                <a:blip r:embed="rId2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6E5E5C54-9E85-8547-8D26-C7436A6F37B4}"/>
                  </a:ext>
                </a:extLst>
              </p:cNvPr>
              <p:cNvSpPr txBox="1"/>
              <p:nvPr/>
            </p:nvSpPr>
            <p:spPr>
              <a:xfrm>
                <a:off x="2293168" y="1632417"/>
                <a:ext cx="756361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6E5E5C54-9E85-8547-8D26-C7436A6F3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3168" y="1632417"/>
                <a:ext cx="756361" cy="690061"/>
              </a:xfrm>
              <a:prstGeom prst="rect">
                <a:avLst/>
              </a:prstGeom>
              <a:blipFill>
                <a:blip r:embed="rId3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Connecteur en angle 30">
            <a:extLst>
              <a:ext uri="{FF2B5EF4-FFF2-40B4-BE49-F238E27FC236}">
                <a16:creationId xmlns:a16="http://schemas.microsoft.com/office/drawing/2014/main" id="{9204A3AF-CEF2-CA4A-8F52-93925967D06A}"/>
              </a:ext>
            </a:extLst>
          </p:cNvPr>
          <p:cNvCxnSpPr>
            <a:cxnSpLocks/>
          </p:cNvCxnSpPr>
          <p:nvPr/>
        </p:nvCxnSpPr>
        <p:spPr>
          <a:xfrm rot="-1200000">
            <a:off x="1920633" y="1801110"/>
            <a:ext cx="3600000" cy="3600000"/>
          </a:xfrm>
          <a:prstGeom prst="bentConnector3">
            <a:avLst>
              <a:gd name="adj1" fmla="val 0"/>
            </a:avLst>
          </a:prstGeom>
          <a:ln w="508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AEFFC35F-80E4-964E-B36E-AC4FD155BA80}"/>
                  </a:ext>
                </a:extLst>
              </p:cNvPr>
              <p:cNvSpPr txBox="1"/>
              <p:nvPr/>
            </p:nvSpPr>
            <p:spPr>
              <a:xfrm>
                <a:off x="5987643" y="4233988"/>
                <a:ext cx="742767" cy="752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fr-FR" sz="36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acc>
                    </m:oMath>
                  </m:oMathPara>
                </a14:m>
                <a:endParaRPr lang="fr-FR" sz="3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AEFFC35F-80E4-964E-B36E-AC4FD155BA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643" y="4233988"/>
                <a:ext cx="742767" cy="752770"/>
              </a:xfrm>
              <a:prstGeom prst="rect">
                <a:avLst/>
              </a:prstGeom>
              <a:blipFill>
                <a:blip r:embed="rId4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ACA5CC4A-0C39-4A4A-8B8A-1D31468409A4}"/>
                  </a:ext>
                </a:extLst>
              </p:cNvPr>
              <p:cNvSpPr txBox="1"/>
              <p:nvPr/>
            </p:nvSpPr>
            <p:spPr>
              <a:xfrm>
                <a:off x="993326" y="1649889"/>
                <a:ext cx="756361" cy="8106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fr-FR" sz="36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fr-FR" sz="3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acc>
                    </m:oMath>
                  </m:oMathPara>
                </a14:m>
                <a:endParaRPr lang="fr-FR" sz="3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ACA5CC4A-0C39-4A4A-8B8A-1D3146840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326" y="1649889"/>
                <a:ext cx="756361" cy="810671"/>
              </a:xfrm>
              <a:prstGeom prst="rect">
                <a:avLst/>
              </a:prstGeom>
              <a:blipFill>
                <a:blip r:embed="rId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32990612-A3B1-ED48-930B-FC996BC36C9F}"/>
                  </a:ext>
                </a:extLst>
              </p:cNvPr>
              <p:cNvSpPr txBox="1"/>
              <p:nvPr/>
            </p:nvSpPr>
            <p:spPr>
              <a:xfrm>
                <a:off x="5150782" y="5150181"/>
                <a:ext cx="37741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32990612-A3B1-ED48-930B-FC996BC36C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0782" y="5150181"/>
                <a:ext cx="377411" cy="553998"/>
              </a:xfrm>
              <a:prstGeom prst="rect">
                <a:avLst/>
              </a:prstGeom>
              <a:blipFill>
                <a:blip r:embed="rId6"/>
                <a:stretch>
                  <a:fillRect l="-29032" r="-22581"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ZoneTexte 34">
            <a:extLst>
              <a:ext uri="{FF2B5EF4-FFF2-40B4-BE49-F238E27FC236}">
                <a16:creationId xmlns:a16="http://schemas.microsoft.com/office/drawing/2014/main" id="{D511AEA9-C6FF-304F-9A80-528553A72662}"/>
              </a:ext>
            </a:extLst>
          </p:cNvPr>
          <p:cNvSpPr txBox="1"/>
          <p:nvPr/>
        </p:nvSpPr>
        <p:spPr>
          <a:xfrm>
            <a:off x="2146461" y="5870599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F678BFB-7E9D-8A4B-8DD3-21BCAC89A6DF}"/>
              </a:ext>
            </a:extLst>
          </p:cNvPr>
          <p:cNvSpPr>
            <a:spLocks noChangeAspect="1"/>
          </p:cNvSpPr>
          <p:nvPr/>
        </p:nvSpPr>
        <p:spPr>
          <a:xfrm>
            <a:off x="5491546" y="4776207"/>
            <a:ext cx="144000" cy="14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D67593C-6C1D-6A4D-924E-BF5C5F3F2CDF}"/>
              </a:ext>
            </a:extLst>
          </p:cNvPr>
          <p:cNvSpPr txBox="1"/>
          <p:nvPr/>
        </p:nvSpPr>
        <p:spPr>
          <a:xfrm>
            <a:off x="5077449" y="4192276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5" name="Bouée 4">
            <a:extLst>
              <a:ext uri="{FF2B5EF4-FFF2-40B4-BE49-F238E27FC236}">
                <a16:creationId xmlns:a16="http://schemas.microsoft.com/office/drawing/2014/main" id="{B5324094-E5BC-3741-A387-65CBF28E5FC2}"/>
              </a:ext>
            </a:extLst>
          </p:cNvPr>
          <p:cNvSpPr/>
          <p:nvPr/>
        </p:nvSpPr>
        <p:spPr>
          <a:xfrm>
            <a:off x="1843569" y="5818192"/>
            <a:ext cx="180000" cy="180000"/>
          </a:xfrm>
          <a:prstGeom prst="donut">
            <a:avLst>
              <a:gd name="adj" fmla="val 41691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D88AE43C-7A0B-6B4F-A6B4-94EF91903F6A}"/>
                  </a:ext>
                </a:extLst>
              </p:cNvPr>
              <p:cNvSpPr txBox="1"/>
              <p:nvPr/>
            </p:nvSpPr>
            <p:spPr>
              <a:xfrm>
                <a:off x="1149906" y="5523161"/>
                <a:ext cx="7202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D88AE43C-7A0B-6B4F-A6B4-94EF91903F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906" y="5523161"/>
                <a:ext cx="720262" cy="646331"/>
              </a:xfrm>
              <a:prstGeom prst="rect">
                <a:avLst/>
              </a:prstGeom>
              <a:blipFill>
                <a:blip r:embed="rId7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D96AA1F7-A30E-CC4A-A36F-B17EAB3E9565}"/>
                  </a:ext>
                </a:extLst>
              </p:cNvPr>
              <p:cNvSpPr txBox="1"/>
              <p:nvPr/>
            </p:nvSpPr>
            <p:spPr>
              <a:xfrm>
                <a:off x="5414184" y="2275439"/>
                <a:ext cx="2761628" cy="1866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sz="36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fr-FR" sz="36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fr-FR" sz="36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36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fr-FR" sz="36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fr-FR" sz="36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acc>
                        </m:num>
                        <m:den>
                          <m:r>
                            <a:rPr lang="fr-FR" sz="36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fr-FR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fr-FR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acc>
                      <m:acc>
                        <m:accPr>
                          <m:chr m:val="⃗"/>
                          <m:ctrlPr>
                            <a:rPr lang="fr-FR" sz="36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fr-FR" sz="36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fr-FR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acc>
                    </m:oMath>
                  </m:oMathPara>
                </a14:m>
                <a:endParaRPr lang="fr-FR" sz="3600" i="1" dirty="0">
                  <a:solidFill>
                    <a:srgbClr val="0070C0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fr-FR" sz="3600" b="0" dirty="0">
                    <a:solidFill>
                      <a:srgbClr val="0070C0"/>
                    </a:solidFill>
                    <a:cs typeface="Times New Roman" panose="02020603050405020304" pitchFamily="18" charset="0"/>
                  </a:rPr>
                  <a:t>		</a:t>
                </a:r>
                <a:endParaRPr lang="fr-FR" sz="3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D96AA1F7-A30E-CC4A-A36F-B17EAB3E95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184" y="2275439"/>
                <a:ext cx="2761628" cy="186602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80CD02CF-C6BB-6844-8396-DBF0933575AA}"/>
                  </a:ext>
                </a:extLst>
              </p:cNvPr>
              <p:cNvSpPr txBox="1"/>
              <p:nvPr/>
            </p:nvSpPr>
            <p:spPr>
              <a:xfrm>
                <a:off x="813585" y="2992269"/>
                <a:ext cx="7369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  <m:r>
                        <a:rPr lang="fr-FR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80CD02CF-C6BB-6844-8396-DBF093357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585" y="2992269"/>
                <a:ext cx="736955" cy="707886"/>
              </a:xfrm>
              <a:prstGeom prst="rect">
                <a:avLst/>
              </a:prstGeom>
              <a:blipFill>
                <a:blip r:embed="rId9"/>
                <a:stretch>
                  <a:fillRect l="-6780" r="-11864" b="-17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39EACB9A-85BB-5143-B317-D7DA6E4FC2C4}"/>
                  </a:ext>
                </a:extLst>
              </p:cNvPr>
              <p:cNvSpPr txBox="1"/>
              <p:nvPr/>
            </p:nvSpPr>
            <p:spPr>
              <a:xfrm>
                <a:off x="3599034" y="5902300"/>
                <a:ext cx="7369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39EACB9A-85BB-5143-B317-D7DA6E4FC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034" y="5902300"/>
                <a:ext cx="736955" cy="7078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FAB9940C-2A27-0941-B26F-CB3C3571CA9C}"/>
                  </a:ext>
                </a:extLst>
              </p:cNvPr>
              <p:cNvSpPr txBox="1"/>
              <p:nvPr/>
            </p:nvSpPr>
            <p:spPr>
              <a:xfrm>
                <a:off x="6264552" y="2665866"/>
                <a:ext cx="5503522" cy="752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fr-FR" sz="3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fr-FR" sz="3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acc>
                      <m:acc>
                        <m:accPr>
                          <m:chr m:val="⃗"/>
                          <m:ctrlPr>
                            <a:rPr lang="fr-FR" sz="3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acc>
                      <m:r>
                        <a:rPr lang="fr-FR" sz="36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∧</m:t>
                      </m:r>
                      <m:acc>
                        <m:accPr>
                          <m:chr m:val="⃗"/>
                          <m:ctrlPr>
                            <a:rPr lang="fr-FR" sz="3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acc>
                    </m:oMath>
                  </m:oMathPara>
                </a14:m>
                <a:endParaRPr lang="fr-FR" sz="3600" i="1" dirty="0">
                  <a:solidFill>
                    <a:srgbClr val="0070C0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FAB9940C-2A27-0941-B26F-CB3C3571C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552" y="2665866"/>
                <a:ext cx="5503522" cy="752770"/>
              </a:xfrm>
              <a:prstGeom prst="rect">
                <a:avLst/>
              </a:prstGeom>
              <a:blipFill>
                <a:blip r:embed="rId11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C70E444-F28F-B746-992A-48266843CD1F}"/>
                  </a:ext>
                </a:extLst>
              </p:cNvPr>
              <p:cNvSpPr txBox="1"/>
              <p:nvPr/>
            </p:nvSpPr>
            <p:spPr>
              <a:xfrm>
                <a:off x="6182629" y="3462685"/>
                <a:ext cx="6098240" cy="8151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3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  <m:r>
                                <a:rPr lang="fr-FR" sz="3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′/</m:t>
                              </m:r>
                              <m: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ℛ</m:t>
                              </m:r>
                            </m:sub>
                          </m:sSub>
                        </m:e>
                      </m:acc>
                      <m:r>
                        <a:rPr lang="fr-FR" sz="36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∧</m:t>
                      </m:r>
                      <m:acc>
                        <m:accPr>
                          <m:chr m:val="⃗"/>
                          <m:ctrlPr>
                            <a:rPr lang="fr-FR" sz="3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fr-FR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acc>
                    </m:oMath>
                  </m:oMathPara>
                </a14:m>
                <a:endParaRPr lang="fr-FR" sz="3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C70E444-F28F-B746-992A-48266843C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629" y="3462685"/>
                <a:ext cx="6098240" cy="815160"/>
              </a:xfrm>
              <a:prstGeom prst="rect">
                <a:avLst/>
              </a:prstGeom>
              <a:blipFill>
                <a:blip r:embed="rId12"/>
                <a:stretch>
                  <a:fillRect b="-12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43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2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7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7852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Changement de base de dérivation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476C58B-FE68-F94E-B7FC-B53F9C4BF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055" y="2482083"/>
            <a:ext cx="7115889" cy="2345411"/>
          </a:xfrm>
          <a:prstGeom prst="rect">
            <a:avLst/>
          </a:prstGeom>
          <a:ln w="254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907900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09C5EAE-8123-6647-A465-98E4BCBF394B}"/>
              </a:ext>
            </a:extLst>
          </p:cNvPr>
          <p:cNvSpPr/>
          <p:nvPr/>
        </p:nvSpPr>
        <p:spPr>
          <a:xfrm>
            <a:off x="0" y="0"/>
            <a:ext cx="12192000" cy="423081"/>
          </a:xfrm>
          <a:prstGeom prst="rect">
            <a:avLst/>
          </a:prstGeom>
          <a:solidFill>
            <a:srgbClr val="84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FA721C-D091-EA40-B545-1717FA31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B12F2-6375-C443-8559-97884B674FF5}" type="slidenum">
              <a:rPr lang="fr-FR" smtClean="0"/>
              <a:t>8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8F2CD9-EEBF-154A-9175-3D86043050B9}"/>
              </a:ext>
            </a:extLst>
          </p:cNvPr>
          <p:cNvSpPr txBox="1"/>
          <p:nvPr/>
        </p:nvSpPr>
        <p:spPr>
          <a:xfrm>
            <a:off x="450376" y="723331"/>
            <a:ext cx="7852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latin typeface="+mj-lt"/>
              </a:rPr>
              <a:t>2. Changement de base de dérivation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17D879B5-1C0A-7540-83EB-C65A5539BF4D}"/>
                  </a:ext>
                </a:extLst>
              </p:cNvPr>
              <p:cNvSpPr txBox="1"/>
              <p:nvPr/>
            </p:nvSpPr>
            <p:spPr>
              <a:xfrm>
                <a:off x="300902" y="1865937"/>
                <a:ext cx="11559404" cy="38602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600" dirty="0">
                    <a:latin typeface="+mj-lt"/>
                  </a:rPr>
                  <a:t>Dans l’expression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60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sz="2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600">
                                        <a:latin typeface="Cambria Math" panose="02040503050406030204" pitchFamily="18" charset="0"/>
                                      </a:rPr>
                                      <m:t>𝑂𝑀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fr-FR" sz="2600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fr-FR" sz="2600"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r>
                      <a:rPr lang="fr-FR" sz="26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60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sz="2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600">
                                        <a:latin typeface="Cambria Math" panose="02040503050406030204" pitchFamily="18" charset="0"/>
                                      </a:rPr>
                                      <m:t>𝑂𝑀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fr-FR" sz="2600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fr-FR" sz="2600">
                            <a:latin typeface="Cambria Math" panose="02040503050406030204" pitchFamily="18" charset="0"/>
                          </a:rPr>
                          <m:t>ℛ</m:t>
                        </m:r>
                        <m:r>
                          <a:rPr lang="fr-FR" sz="260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fr-FR" sz="260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60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fr-FR" sz="2600">
                                <a:latin typeface="Cambria Math" panose="02040503050406030204" pitchFamily="18" charset="0"/>
                              </a:rPr>
                              <m:t>ℛ</m:t>
                            </m:r>
                            <m:r>
                              <a:rPr lang="fr-FR" sz="2600">
                                <a:latin typeface="Cambria Math" panose="02040503050406030204" pitchFamily="18" charset="0"/>
                              </a:rPr>
                              <m:t>′/</m:t>
                            </m:r>
                            <m:r>
                              <a:rPr lang="fr-FR" sz="2600">
                                <a:latin typeface="Cambria Math" panose="02040503050406030204" pitchFamily="18" charset="0"/>
                              </a:rPr>
                              <m:t>ℛ</m:t>
                            </m:r>
                          </m:sub>
                        </m:sSub>
                      </m:e>
                    </m:acc>
                    <m:r>
                      <a:rPr lang="fr-FR" sz="2600">
                        <a:latin typeface="Cambria Math" panose="02040503050406030204" pitchFamily="18" charset="0"/>
                      </a:rPr>
                      <m:t>∧</m:t>
                    </m:r>
                    <m:acc>
                      <m:accPr>
                        <m:chr m:val="⃗"/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600">
                            <a:latin typeface="Cambria Math" panose="02040503050406030204" pitchFamily="18" charset="0"/>
                          </a:rPr>
                          <m:t>𝑂𝑀</m:t>
                        </m:r>
                      </m:e>
                    </m:acc>
                  </m:oMath>
                </a14:m>
                <a:r>
                  <a:rPr lang="fr-FR" sz="2600" dirty="0">
                    <a:latin typeface="+mj-lt"/>
                  </a:rPr>
                  <a:t> correspondant à la vitesse d’un point M dans un référentiel mobile </a:t>
                </a:r>
                <a14:m>
                  <m:oMath xmlns:m="http://schemas.openxmlformats.org/officeDocument/2006/math">
                    <m:r>
                      <a:rPr lang="fr-FR" sz="2600">
                        <a:latin typeface="Cambria Math" panose="02040503050406030204" pitchFamily="18" charset="0"/>
                      </a:rPr>
                      <m:t>ℛ</m:t>
                    </m:r>
                    <m:r>
                      <a:rPr lang="fr-FR" sz="2600">
                        <a:latin typeface="Cambria Math" panose="02040503050406030204" pitchFamily="18" charset="0"/>
                      </a:rPr>
                      <m:t>′</m:t>
                    </m:r>
                    <m:r>
                      <a:rPr lang="fr-FR" sz="2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600" dirty="0">
                    <a:latin typeface="+mj-lt"/>
                  </a:rPr>
                  <a:t>en mouvement quelconque dans </a:t>
                </a:r>
                <a14:m>
                  <m:oMath xmlns:m="http://schemas.openxmlformats.org/officeDocument/2006/math">
                    <m:r>
                      <a:rPr lang="fr-FR" sz="2600">
                        <a:latin typeface="Cambria Math" panose="02040503050406030204" pitchFamily="18" charset="0"/>
                      </a:rPr>
                      <m:t>ℛ</m:t>
                    </m:r>
                    <m:r>
                      <a:rPr lang="fr-FR" sz="2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600" dirty="0">
                    <a:latin typeface="+mj-lt"/>
                  </a:rPr>
                  <a:t>:</a:t>
                </a:r>
              </a:p>
              <a:p>
                <a:pPr algn="just"/>
                <a:endParaRPr lang="fr-FR" sz="2600" dirty="0">
                  <a:latin typeface="+mj-lt"/>
                </a:endParaRPr>
              </a:p>
              <a:p>
                <a:pPr marL="514350" indent="-514350" algn="just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600" i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fr-FR" sz="2600" i="0">
                                <a:latin typeface="Cambria Math" panose="02040503050406030204" pitchFamily="18" charset="0"/>
                              </a:rPr>
                              <m:t>ℛ</m:t>
                            </m:r>
                            <m:r>
                              <a:rPr lang="fr-FR" sz="2600" i="0">
                                <a:latin typeface="Cambria Math" panose="02040503050406030204" pitchFamily="18" charset="0"/>
                              </a:rPr>
                              <m:t>′/</m:t>
                            </m:r>
                            <m:r>
                              <a:rPr lang="fr-FR" sz="2600" i="0">
                                <a:latin typeface="Cambria Math" panose="02040503050406030204" pitchFamily="18" charset="0"/>
                              </a:rPr>
                              <m:t>ℛ</m:t>
                            </m:r>
                          </m:sub>
                        </m:sSub>
                      </m:e>
                    </m:acc>
                  </m:oMath>
                </a14:m>
                <a:r>
                  <a:rPr lang="fr-FR" sz="2600" dirty="0">
                    <a:latin typeface="+mj-lt"/>
                  </a:rPr>
                  <a:t> représente la vitesse de rotation du point M dans le référentiel fixe.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600" i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fr-FR" sz="2600" i="0">
                                <a:latin typeface="Cambria Math" panose="02040503050406030204" pitchFamily="18" charset="0"/>
                              </a:rPr>
                              <m:t>ℛ</m:t>
                            </m:r>
                            <m:r>
                              <a:rPr lang="fr-FR" sz="2600" i="0">
                                <a:latin typeface="Cambria Math" panose="02040503050406030204" pitchFamily="18" charset="0"/>
                              </a:rPr>
                              <m:t>′/</m:t>
                            </m:r>
                            <m:r>
                              <a:rPr lang="fr-FR" sz="2600" i="0">
                                <a:latin typeface="Cambria Math" panose="02040503050406030204" pitchFamily="18" charset="0"/>
                              </a:rPr>
                              <m:t>ℛ</m:t>
                            </m:r>
                          </m:sub>
                        </m:sSub>
                      </m:e>
                    </m:acc>
                  </m:oMath>
                </a14:m>
                <a:r>
                  <a:rPr lang="fr-FR" sz="2600" dirty="0">
                    <a:latin typeface="+mj-lt"/>
                  </a:rPr>
                  <a:t> est constante en fonction du temps quel que soit le mouvement de M dans le référentiel mobile.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latin typeface="+mj-lt"/>
                  </a:rPr>
                  <a:t>Tous les points M fixes dans le référentiel mobile ont la même vitesse dans le référentiel fixe.</a:t>
                </a: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17D879B5-1C0A-7540-83EB-C65A5539BF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02" y="1865937"/>
                <a:ext cx="11559404" cy="3860224"/>
              </a:xfrm>
              <a:prstGeom prst="rect">
                <a:avLst/>
              </a:prstGeom>
              <a:blipFill>
                <a:blip r:embed="rId2"/>
                <a:stretch>
                  <a:fillRect l="-877" t="-31148" r="-877" b="-16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CD7D3BE-470F-B44D-84E6-0CEAEEB6FB61}"/>
                  </a:ext>
                </a:extLst>
              </p:cNvPr>
              <p:cNvSpPr txBox="1"/>
              <p:nvPr/>
            </p:nvSpPr>
            <p:spPr>
              <a:xfrm>
                <a:off x="300902" y="1865937"/>
                <a:ext cx="11559404" cy="38602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600" dirty="0">
                    <a:latin typeface="+mj-lt"/>
                  </a:rPr>
                  <a:t>Dans l’expression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60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sz="2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600">
                                        <a:latin typeface="Cambria Math" panose="02040503050406030204" pitchFamily="18" charset="0"/>
                                      </a:rPr>
                                      <m:t>𝑂𝑀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fr-FR" sz="2600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fr-FR" sz="2600">
                            <a:latin typeface="Cambria Math" panose="02040503050406030204" pitchFamily="18" charset="0"/>
                          </a:rPr>
                          <m:t>ℛ</m:t>
                        </m:r>
                      </m:sub>
                    </m:sSub>
                    <m:r>
                      <a:rPr lang="fr-FR" sz="26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60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sz="2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600">
                                        <a:latin typeface="Cambria Math" panose="02040503050406030204" pitchFamily="18" charset="0"/>
                                      </a:rPr>
                                      <m:t>𝑂𝑀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fr-FR" sz="2600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fr-FR" sz="2600">
                            <a:latin typeface="Cambria Math" panose="02040503050406030204" pitchFamily="18" charset="0"/>
                          </a:rPr>
                          <m:t>ℛ</m:t>
                        </m:r>
                        <m:r>
                          <a:rPr lang="fr-FR" sz="260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fr-FR" sz="260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60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fr-FR" sz="2600">
                                <a:latin typeface="Cambria Math" panose="02040503050406030204" pitchFamily="18" charset="0"/>
                              </a:rPr>
                              <m:t>ℛ</m:t>
                            </m:r>
                            <m:r>
                              <a:rPr lang="fr-FR" sz="2600">
                                <a:latin typeface="Cambria Math" panose="02040503050406030204" pitchFamily="18" charset="0"/>
                              </a:rPr>
                              <m:t>′/</m:t>
                            </m:r>
                            <m:r>
                              <a:rPr lang="fr-FR" sz="2600">
                                <a:latin typeface="Cambria Math" panose="02040503050406030204" pitchFamily="18" charset="0"/>
                              </a:rPr>
                              <m:t>ℛ</m:t>
                            </m:r>
                          </m:sub>
                        </m:sSub>
                      </m:e>
                    </m:acc>
                    <m:r>
                      <a:rPr lang="fr-FR" sz="2600">
                        <a:latin typeface="Cambria Math" panose="02040503050406030204" pitchFamily="18" charset="0"/>
                      </a:rPr>
                      <m:t>∧</m:t>
                    </m:r>
                    <m:acc>
                      <m:accPr>
                        <m:chr m:val="⃗"/>
                        <m:ctrlPr>
                          <a:rPr lang="fr-FR" sz="2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600">
                            <a:latin typeface="Cambria Math" panose="02040503050406030204" pitchFamily="18" charset="0"/>
                          </a:rPr>
                          <m:t>𝑂𝑀</m:t>
                        </m:r>
                      </m:e>
                    </m:acc>
                  </m:oMath>
                </a14:m>
                <a:r>
                  <a:rPr lang="fr-FR" sz="2600" dirty="0">
                    <a:latin typeface="+mj-lt"/>
                  </a:rPr>
                  <a:t> correspondant à la vitesse d’un point M dans un référentiel mobile </a:t>
                </a:r>
                <a14:m>
                  <m:oMath xmlns:m="http://schemas.openxmlformats.org/officeDocument/2006/math">
                    <m:r>
                      <a:rPr lang="fr-FR" sz="2600">
                        <a:latin typeface="Cambria Math" panose="02040503050406030204" pitchFamily="18" charset="0"/>
                      </a:rPr>
                      <m:t>ℛ</m:t>
                    </m:r>
                    <m:r>
                      <a:rPr lang="fr-FR" sz="2600">
                        <a:latin typeface="Cambria Math" panose="02040503050406030204" pitchFamily="18" charset="0"/>
                      </a:rPr>
                      <m:t>′</m:t>
                    </m:r>
                    <m:r>
                      <a:rPr lang="fr-FR" sz="2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600" dirty="0">
                    <a:latin typeface="+mj-lt"/>
                  </a:rPr>
                  <a:t>en mouvement quelconque dans </a:t>
                </a:r>
                <a14:m>
                  <m:oMath xmlns:m="http://schemas.openxmlformats.org/officeDocument/2006/math">
                    <m:r>
                      <a:rPr lang="fr-FR" sz="2600">
                        <a:latin typeface="Cambria Math" panose="02040503050406030204" pitchFamily="18" charset="0"/>
                      </a:rPr>
                      <m:t>ℛ</m:t>
                    </m:r>
                    <m:r>
                      <a:rPr lang="fr-FR" sz="2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600" dirty="0">
                    <a:latin typeface="+mj-lt"/>
                  </a:rPr>
                  <a:t>:</a:t>
                </a:r>
              </a:p>
              <a:p>
                <a:pPr algn="just"/>
                <a:endParaRPr lang="fr-FR" sz="2600" dirty="0">
                  <a:latin typeface="+mj-lt"/>
                </a:endParaRPr>
              </a:p>
              <a:p>
                <a:pPr marL="514350" indent="-514350" algn="just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600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fr-FR" sz="2600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ℛ</m:t>
                            </m:r>
                            <m:r>
                              <a:rPr lang="fr-FR" sz="2600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′/</m:t>
                            </m:r>
                            <m:r>
                              <a:rPr lang="fr-FR" sz="2600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ℛ</m:t>
                            </m:r>
                          </m:sub>
                        </m:sSub>
                      </m:e>
                    </m:acc>
                  </m:oMath>
                </a14:m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 représente la vitesse de rotation du point M dans le référentiel fixe.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600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fr-FR" sz="2600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ℛ</m:t>
                            </m:r>
                            <m:r>
                              <a:rPr lang="fr-FR" sz="2600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′/</m:t>
                            </m:r>
                            <m:r>
                              <a:rPr lang="fr-FR" sz="2600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ℛ</m:t>
                            </m:r>
                          </m:sub>
                        </m:sSub>
                      </m:e>
                    </m:acc>
                  </m:oMath>
                </a14:m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 est constante en fonction du temps quel que soit le mouvement de M dans le référentiel mobile.</a:t>
                </a:r>
              </a:p>
              <a:p>
                <a:pPr marL="514350" indent="-514350" algn="just">
                  <a:buFont typeface="Wingdings" pitchFamily="2" charset="2"/>
                  <a:buChar char="q"/>
                </a:pPr>
                <a:r>
                  <a:rPr lang="fr-FR" sz="2600" dirty="0">
                    <a:solidFill>
                      <a:srgbClr val="C00000"/>
                    </a:solidFill>
                    <a:latin typeface="+mj-lt"/>
                  </a:rPr>
                  <a:t>Tous les points M fixes dans le référentiel mobile ont la même vitesse dans le référentiel fixe.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CD7D3BE-470F-B44D-84E6-0CEAEEB6FB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02" y="1865937"/>
                <a:ext cx="11559404" cy="3860224"/>
              </a:xfrm>
              <a:prstGeom prst="rect">
                <a:avLst/>
              </a:prstGeom>
              <a:blipFill>
                <a:blip r:embed="rId3"/>
                <a:stretch>
                  <a:fillRect l="-877" t="-31148" r="-877" b="-16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378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7969</TotalTime>
  <Words>353</Words>
  <Application>Microsoft Macintosh PowerPoint</Application>
  <PresentationFormat>Grand écran</PresentationFormat>
  <Paragraphs>110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Afflard</dc:creator>
  <cp:lastModifiedBy>Microsoft Office User</cp:lastModifiedBy>
  <cp:revision>79</cp:revision>
  <dcterms:created xsi:type="dcterms:W3CDTF">2021-09-25T10:09:30Z</dcterms:created>
  <dcterms:modified xsi:type="dcterms:W3CDTF">2022-02-28T10:53:53Z</dcterms:modified>
</cp:coreProperties>
</file>