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20"/>
  </p:notesMasterIdLst>
  <p:sldIdLst>
    <p:sldId id="256" r:id="rId2"/>
    <p:sldId id="269" r:id="rId3"/>
    <p:sldId id="294" r:id="rId4"/>
    <p:sldId id="295" r:id="rId5"/>
    <p:sldId id="302" r:id="rId6"/>
    <p:sldId id="293" r:id="rId7"/>
    <p:sldId id="285" r:id="rId8"/>
    <p:sldId id="286" r:id="rId9"/>
    <p:sldId id="296" r:id="rId10"/>
    <p:sldId id="287" r:id="rId11"/>
    <p:sldId id="297" r:id="rId12"/>
    <p:sldId id="298" r:id="rId13"/>
    <p:sldId id="288" r:id="rId14"/>
    <p:sldId id="280" r:id="rId15"/>
    <p:sldId id="291" r:id="rId16"/>
    <p:sldId id="292" r:id="rId17"/>
    <p:sldId id="289" r:id="rId18"/>
    <p:sldId id="303"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958A"/>
    <a:srgbClr val="98000E"/>
    <a:srgbClr val="88000C"/>
    <a:srgbClr val="5E0008"/>
    <a:srgbClr val="809674"/>
    <a:srgbClr val="FCE6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22"/>
    <p:restoredTop sz="96341"/>
  </p:normalViewPr>
  <p:slideViewPr>
    <p:cSldViewPr snapToGrid="0" snapToObjects="1">
      <p:cViewPr varScale="1">
        <p:scale>
          <a:sx n="115" d="100"/>
          <a:sy n="115" d="100"/>
        </p:scale>
        <p:origin x="632"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B61E72-CE40-674C-B26E-512BFB935B3A}" type="datetimeFigureOut">
              <a:rPr lang="fr-FR" smtClean="0"/>
              <a:t>25/02/2022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034A92-266C-184E-A38C-2707B24918AC}" type="slidenum">
              <a:rPr lang="fr-FR" smtClean="0"/>
              <a:t>‹N°›</a:t>
            </a:fld>
            <a:endParaRPr lang="fr-FR"/>
          </a:p>
        </p:txBody>
      </p:sp>
    </p:spTree>
    <p:extLst>
      <p:ext uri="{BB962C8B-B14F-4D97-AF65-F5344CB8AC3E}">
        <p14:creationId xmlns:p14="http://schemas.microsoft.com/office/powerpoint/2010/main" val="1748193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Cliquez et modifiez le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25A1CA6D-20C6-BF4C-AF01-097C9A3B7762}" type="datetime1">
              <a:rPr lang="fr-FR" smtClean="0"/>
              <a:t>25/02/2022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11618844" y="6356349"/>
            <a:ext cx="381000" cy="365125"/>
          </a:xfrm>
          <a:ln>
            <a:noFill/>
          </a:ln>
        </p:spPr>
        <p:txBody>
          <a:bodyPr/>
          <a:lstStyle>
            <a:lvl1pPr>
              <a:defRPr sz="1400">
                <a:solidFill>
                  <a:schemeClr val="tx1"/>
                </a:solidFill>
              </a:defRPr>
            </a:lvl1pPr>
          </a:lstStyle>
          <a:p>
            <a:fld id="{2A7B12F2-6375-C443-8559-97884B674FF5}" type="slidenum">
              <a:rPr lang="fr-FR" smtClean="0"/>
              <a:pPr/>
              <a:t>‹N°›</a:t>
            </a:fld>
            <a:endParaRPr lang="fr-FR" dirty="0"/>
          </a:p>
        </p:txBody>
      </p:sp>
      <p:sp>
        <p:nvSpPr>
          <p:cNvPr id="7" name="Rectangle 6">
            <a:extLst>
              <a:ext uri="{FF2B5EF4-FFF2-40B4-BE49-F238E27FC236}">
                <a16:creationId xmlns:a16="http://schemas.microsoft.com/office/drawing/2014/main" id="{1618DEE8-A271-9A47-9A47-EC35FDC66854}"/>
              </a:ext>
            </a:extLst>
          </p:cNvPr>
          <p:cNvSpPr/>
          <p:nvPr userDrawn="1"/>
        </p:nvSpPr>
        <p:spPr>
          <a:xfrm>
            <a:off x="11695932" y="6383917"/>
            <a:ext cx="324000" cy="324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3216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84CE5B58-6CDA-524D-B5A7-1EED58C41197}" type="datetime1">
              <a:rPr lang="fr-FR" smtClean="0"/>
              <a:t>25/02/2022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020127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1BCB5245-B5B4-2646-A3A3-CDF2F2E1BD7F}" type="datetime1">
              <a:rPr lang="fr-FR" smtClean="0"/>
              <a:t>25/02/2022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926047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08C8436D-85F7-3149-916E-09AABA5A2BD8}" type="datetime1">
              <a:rPr lang="fr-FR" smtClean="0"/>
              <a:t>25/02/2022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62576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Cliquez et modifiez le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CB41800B-4F89-484B-B07E-1203FC4EC89B}" type="datetime1">
              <a:rPr lang="fr-FR" smtClean="0"/>
              <a:t>25/02/2022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86045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8EC3280-D056-374F-9530-8AF8910BCF6C}" type="datetime1">
              <a:rPr lang="fr-FR" smtClean="0"/>
              <a:t>25/02/2022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27277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Cliquez et modifiez le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2ECE121F-D18D-7E4D-BF4D-558D0DD21893}" type="datetime1">
              <a:rPr lang="fr-FR" smtClean="0"/>
              <a:t>25/02/2022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527877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D57E46C4-F3DE-984C-BC53-3A257BDB60E0}" type="datetime1">
              <a:rPr lang="fr-FR" smtClean="0"/>
              <a:t>25/02/2022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780969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ED75BC-A73E-0940-874E-3CB33B32F31C}" type="datetime1">
              <a:rPr lang="fr-FR" smtClean="0"/>
              <a:t>25/02/2022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33991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Cliquez et modifiez le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FCA36B00-5CB2-664B-9CFA-8F657C2009E3}" type="datetime1">
              <a:rPr lang="fr-FR" smtClean="0"/>
              <a:t>25/02/2022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661038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Cliquez et modifiez le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E138605A-01CE-B44D-929E-0D0F993880BA}" type="datetime1">
              <a:rPr lang="fr-FR" smtClean="0"/>
              <a:t>25/02/2022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A7B12F2-6375-C443-8559-97884B674FF5}" type="slidenum">
              <a:rPr lang="fr-FR" smtClean="0"/>
              <a:t>‹N°›</a:t>
            </a:fld>
            <a:endParaRPr lang="fr-FR"/>
          </a:p>
        </p:txBody>
      </p:sp>
    </p:spTree>
    <p:extLst>
      <p:ext uri="{BB962C8B-B14F-4D97-AF65-F5344CB8AC3E}">
        <p14:creationId xmlns:p14="http://schemas.microsoft.com/office/powerpoint/2010/main" val="1144524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B0614C-6C5F-F042-9431-9D4C1061635D}" type="datetime1">
              <a:rPr lang="fr-FR" smtClean="0"/>
              <a:t>25/02/2022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B12F2-6375-C443-8559-97884B674FF5}" type="slidenum">
              <a:rPr lang="fr-FR" smtClean="0"/>
              <a:t>‹N°›</a:t>
            </a:fld>
            <a:endParaRPr lang="fr-FR"/>
          </a:p>
        </p:txBody>
      </p:sp>
    </p:spTree>
    <p:extLst>
      <p:ext uri="{BB962C8B-B14F-4D97-AF65-F5344CB8AC3E}">
        <p14:creationId xmlns:p14="http://schemas.microsoft.com/office/powerpoint/2010/main" val="61845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0.png"/><Relationship Id="rId7" Type="http://schemas.openxmlformats.org/officeDocument/2006/relationships/image" Target="../media/image30.png"/><Relationship Id="rId2" Type="http://schemas.openxmlformats.org/officeDocument/2006/relationships/image" Target="../media/image250.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9.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0.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B9865420-51AA-0A4B-948B-B17B3BA34FC6}"/>
              </a:ext>
            </a:extLst>
          </p:cNvPr>
          <p:cNvSpPr txBox="1"/>
          <p:nvPr/>
        </p:nvSpPr>
        <p:spPr>
          <a:xfrm>
            <a:off x="1052123" y="1420929"/>
            <a:ext cx="4491101" cy="2308324"/>
          </a:xfrm>
          <a:prstGeom prst="rect">
            <a:avLst/>
          </a:prstGeom>
          <a:noFill/>
          <a:ln>
            <a:noFill/>
          </a:ln>
        </p:spPr>
        <p:txBody>
          <a:bodyPr wrap="none" rtlCol="0">
            <a:spAutoFit/>
          </a:bodyPr>
          <a:lstStyle/>
          <a:p>
            <a:r>
              <a:rPr lang="fr-FR" sz="7200" dirty="0">
                <a:solidFill>
                  <a:srgbClr val="98000E"/>
                </a:solidFill>
                <a:latin typeface="+mj-lt"/>
              </a:rPr>
              <a:t>M</a:t>
            </a:r>
            <a:r>
              <a:rPr lang="fr-FR" sz="6000" dirty="0">
                <a:solidFill>
                  <a:srgbClr val="98000E"/>
                </a:solidFill>
                <a:latin typeface="+mj-lt"/>
              </a:rPr>
              <a:t>ÉCANIQUE</a:t>
            </a:r>
          </a:p>
          <a:p>
            <a:r>
              <a:rPr lang="fr-FR" sz="7200" dirty="0">
                <a:solidFill>
                  <a:srgbClr val="98000E"/>
                </a:solidFill>
                <a:latin typeface="+mj-lt"/>
              </a:rPr>
              <a:t>R</a:t>
            </a:r>
            <a:r>
              <a:rPr lang="fr-FR" sz="6000" dirty="0">
                <a:solidFill>
                  <a:srgbClr val="98000E"/>
                </a:solidFill>
                <a:latin typeface="+mj-lt"/>
              </a:rPr>
              <a:t>ATIONNELLE</a:t>
            </a:r>
            <a:endParaRPr lang="fr-FR" sz="7200" dirty="0">
              <a:solidFill>
                <a:srgbClr val="98000E"/>
              </a:solidFill>
              <a:latin typeface="+mj-lt"/>
            </a:endParaRPr>
          </a:p>
        </p:txBody>
      </p:sp>
      <p:cxnSp>
        <p:nvCxnSpPr>
          <p:cNvPr id="9" name="Connecteur droit 8">
            <a:extLst>
              <a:ext uri="{FF2B5EF4-FFF2-40B4-BE49-F238E27FC236}">
                <a16:creationId xmlns:a16="http://schemas.microsoft.com/office/drawing/2014/main" id="{8BAC68DB-891D-634F-BCF8-1632206B08F6}"/>
              </a:ext>
            </a:extLst>
          </p:cNvPr>
          <p:cNvCxnSpPr>
            <a:cxnSpLocks/>
          </p:cNvCxnSpPr>
          <p:nvPr/>
        </p:nvCxnSpPr>
        <p:spPr>
          <a:xfrm>
            <a:off x="1034122" y="3729253"/>
            <a:ext cx="10123756" cy="0"/>
          </a:xfrm>
          <a:prstGeom prst="line">
            <a:avLst/>
          </a:prstGeom>
          <a:ln w="63500">
            <a:solidFill>
              <a:srgbClr val="98000E"/>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0C679636-DE05-414B-B912-23E8E64529D5}"/>
              </a:ext>
            </a:extLst>
          </p:cNvPr>
          <p:cNvSpPr txBox="1"/>
          <p:nvPr/>
        </p:nvSpPr>
        <p:spPr>
          <a:xfrm>
            <a:off x="1118383" y="3878526"/>
            <a:ext cx="5322996" cy="523220"/>
          </a:xfrm>
          <a:prstGeom prst="rect">
            <a:avLst/>
          </a:prstGeom>
          <a:noFill/>
        </p:spPr>
        <p:txBody>
          <a:bodyPr wrap="none" rtlCol="0">
            <a:spAutoFit/>
          </a:bodyPr>
          <a:lstStyle/>
          <a:p>
            <a:r>
              <a:rPr lang="fr-FR" sz="2800" dirty="0">
                <a:solidFill>
                  <a:srgbClr val="84958A"/>
                </a:solidFill>
                <a:latin typeface="+mj-lt"/>
              </a:rPr>
              <a:t>C</a:t>
            </a:r>
            <a:r>
              <a:rPr lang="fr-FR" sz="2400" dirty="0">
                <a:solidFill>
                  <a:srgbClr val="84958A"/>
                </a:solidFill>
                <a:latin typeface="+mj-lt"/>
              </a:rPr>
              <a:t>HAPITRE</a:t>
            </a:r>
            <a:r>
              <a:rPr lang="fr-FR" sz="2800" dirty="0">
                <a:solidFill>
                  <a:srgbClr val="84958A"/>
                </a:solidFill>
                <a:latin typeface="+mj-lt"/>
              </a:rPr>
              <a:t> 3 – G</a:t>
            </a:r>
            <a:r>
              <a:rPr lang="fr-FR" sz="2400" dirty="0">
                <a:solidFill>
                  <a:srgbClr val="84958A"/>
                </a:solidFill>
                <a:latin typeface="+mj-lt"/>
              </a:rPr>
              <a:t>ÉOMÉTRIE DES MASSES </a:t>
            </a:r>
            <a:r>
              <a:rPr lang="fr-FR" sz="2800" dirty="0">
                <a:solidFill>
                  <a:srgbClr val="84958A"/>
                </a:solidFill>
                <a:latin typeface="+mj-lt"/>
              </a:rPr>
              <a:t>I</a:t>
            </a:r>
          </a:p>
        </p:txBody>
      </p:sp>
      <p:sp>
        <p:nvSpPr>
          <p:cNvPr id="11" name="ZoneTexte 10">
            <a:extLst>
              <a:ext uri="{FF2B5EF4-FFF2-40B4-BE49-F238E27FC236}">
                <a16:creationId xmlns:a16="http://schemas.microsoft.com/office/drawing/2014/main" id="{7812935F-23B1-8249-A12D-E72E5BC9BACD}"/>
              </a:ext>
            </a:extLst>
          </p:cNvPr>
          <p:cNvSpPr txBox="1"/>
          <p:nvPr/>
        </p:nvSpPr>
        <p:spPr>
          <a:xfrm>
            <a:off x="1143008" y="5547195"/>
            <a:ext cx="1797673" cy="400110"/>
          </a:xfrm>
          <a:prstGeom prst="rect">
            <a:avLst/>
          </a:prstGeom>
          <a:noFill/>
        </p:spPr>
        <p:txBody>
          <a:bodyPr wrap="none" rtlCol="0">
            <a:spAutoFit/>
          </a:bodyPr>
          <a:lstStyle/>
          <a:p>
            <a:pPr algn="ctr"/>
            <a:r>
              <a:rPr lang="fr-FR" sz="2000" dirty="0">
                <a:latin typeface="+mj-lt"/>
              </a:rPr>
              <a:t>A</a:t>
            </a:r>
            <a:r>
              <a:rPr lang="fr-FR" sz="1600" dirty="0">
                <a:latin typeface="+mj-lt"/>
              </a:rPr>
              <a:t>NTOINE</a:t>
            </a:r>
            <a:r>
              <a:rPr lang="fr-FR" sz="2000" dirty="0">
                <a:latin typeface="+mj-lt"/>
              </a:rPr>
              <a:t> A</a:t>
            </a:r>
            <a:r>
              <a:rPr lang="fr-FR" sz="1600" dirty="0">
                <a:latin typeface="+mj-lt"/>
              </a:rPr>
              <a:t>FFLARD</a:t>
            </a:r>
            <a:endParaRPr lang="fr-FR" sz="2000" dirty="0">
              <a:latin typeface="+mj-lt"/>
            </a:endParaRPr>
          </a:p>
        </p:txBody>
      </p:sp>
      <p:pic>
        <p:nvPicPr>
          <p:cNvPr id="1028" name="Picture 4" descr="l&amp;#39;Annuaire – Institut de Mécanique des Fluides de Toulouse">
            <a:extLst>
              <a:ext uri="{FF2B5EF4-FFF2-40B4-BE49-F238E27FC236}">
                <a16:creationId xmlns:a16="http://schemas.microsoft.com/office/drawing/2014/main" id="{B227670F-432C-7242-80C2-84F318F730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466" y="5388216"/>
            <a:ext cx="1322472" cy="718061"/>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D90487A1-037D-5844-A99F-9FF90520E698}"/>
              </a:ext>
            </a:extLst>
          </p:cNvPr>
          <p:cNvSpPr txBox="1"/>
          <p:nvPr/>
        </p:nvSpPr>
        <p:spPr>
          <a:xfrm>
            <a:off x="7812613" y="5562584"/>
            <a:ext cx="2279791" cy="400110"/>
          </a:xfrm>
          <a:prstGeom prst="rect">
            <a:avLst/>
          </a:prstGeom>
          <a:noFill/>
        </p:spPr>
        <p:txBody>
          <a:bodyPr wrap="none" rtlCol="0">
            <a:spAutoFit/>
          </a:bodyPr>
          <a:lstStyle/>
          <a:p>
            <a:r>
              <a:rPr lang="fr-FR" sz="2000" dirty="0">
                <a:latin typeface="+mj-lt"/>
              </a:rPr>
              <a:t>A</a:t>
            </a:r>
            <a:r>
              <a:rPr lang="fr-FR" sz="1600" dirty="0">
                <a:latin typeface="+mj-lt"/>
              </a:rPr>
              <a:t>PPRENTIS</a:t>
            </a:r>
            <a:r>
              <a:rPr lang="fr-FR" sz="2000" dirty="0">
                <a:latin typeface="+mj-lt"/>
              </a:rPr>
              <a:t> 2</a:t>
            </a:r>
            <a:r>
              <a:rPr lang="fr-FR" sz="2000" baseline="30000" dirty="0">
                <a:latin typeface="+mj-lt"/>
              </a:rPr>
              <a:t>ème</a:t>
            </a:r>
            <a:r>
              <a:rPr lang="fr-FR" sz="2000" dirty="0">
                <a:latin typeface="+mj-lt"/>
              </a:rPr>
              <a:t> A</a:t>
            </a:r>
            <a:r>
              <a:rPr lang="fr-FR" sz="1600" dirty="0">
                <a:latin typeface="+mj-lt"/>
              </a:rPr>
              <a:t>NNÉE</a:t>
            </a:r>
            <a:endParaRPr lang="fr-FR" sz="2000" dirty="0">
              <a:latin typeface="+mj-lt"/>
            </a:endParaRPr>
          </a:p>
        </p:txBody>
      </p:sp>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30" name="Picture 6" descr="INP-ENSEEIHT - Home | Facebook">
            <a:extLst>
              <a:ext uri="{FF2B5EF4-FFF2-40B4-BE49-F238E27FC236}">
                <a16:creationId xmlns:a16="http://schemas.microsoft.com/office/drawing/2014/main" id="{F3728650-D4E9-974D-A4DB-AD65790AD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6262" y="5388216"/>
            <a:ext cx="718068" cy="71806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ommissariat à l&amp;#39;énergie atomique et aux énergies alternatives — Wikipédia">
            <a:extLst>
              <a:ext uri="{FF2B5EF4-FFF2-40B4-BE49-F238E27FC236}">
                <a16:creationId xmlns:a16="http://schemas.microsoft.com/office/drawing/2014/main" id="{A969DDDA-D3D4-E040-8805-01E9F956B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2105" y="5388216"/>
            <a:ext cx="879289" cy="71805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EDBEBDB4-3685-6243-9925-C8B2F3FE881B}"/>
              </a:ext>
            </a:extLst>
          </p:cNvPr>
          <p:cNvSpPr/>
          <p:nvPr/>
        </p:nvSpPr>
        <p:spPr>
          <a:xfrm>
            <a:off x="11568545" y="6276109"/>
            <a:ext cx="526473" cy="581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24115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17960" y="6356349"/>
            <a:ext cx="381000" cy="365125"/>
          </a:xfrm>
        </p:spPr>
        <p:txBody>
          <a:bodyPr/>
          <a:lstStyle/>
          <a:p>
            <a:fld id="{2A7B12F2-6375-C443-8559-97884B674FF5}" type="slidenum">
              <a:rPr lang="fr-FR" smtClean="0"/>
              <a:t>9</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7" name="ZoneTexte 6">
            <a:extLst>
              <a:ext uri="{FF2B5EF4-FFF2-40B4-BE49-F238E27FC236}">
                <a16:creationId xmlns:a16="http://schemas.microsoft.com/office/drawing/2014/main" id="{864C2ABF-1BFB-0B46-B711-6E14FEB2AE43}"/>
              </a:ext>
            </a:extLst>
          </p:cNvPr>
          <p:cNvSpPr txBox="1"/>
          <p:nvPr/>
        </p:nvSpPr>
        <p:spPr>
          <a:xfrm>
            <a:off x="914401" y="1528373"/>
            <a:ext cx="4298356"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Référentiel du centre de masse</a:t>
            </a:r>
          </a:p>
        </p:txBody>
      </p:sp>
      <p:grpSp>
        <p:nvGrpSpPr>
          <p:cNvPr id="14" name="Groupe 13">
            <a:extLst>
              <a:ext uri="{FF2B5EF4-FFF2-40B4-BE49-F238E27FC236}">
                <a16:creationId xmlns:a16="http://schemas.microsoft.com/office/drawing/2014/main" id="{05364DE4-FB71-4A48-801F-EEBB58400A97}"/>
              </a:ext>
            </a:extLst>
          </p:cNvPr>
          <p:cNvGrpSpPr/>
          <p:nvPr/>
        </p:nvGrpSpPr>
        <p:grpSpPr>
          <a:xfrm rot="1333815">
            <a:off x="904621" y="3883241"/>
            <a:ext cx="2501418" cy="2892770"/>
            <a:chOff x="7059079" y="1776743"/>
            <a:chExt cx="3119115" cy="3511199"/>
          </a:xfrm>
        </p:grpSpPr>
        <p:grpSp>
          <p:nvGrpSpPr>
            <p:cNvPr id="17" name="Groupe 16">
              <a:extLst>
                <a:ext uri="{FF2B5EF4-FFF2-40B4-BE49-F238E27FC236}">
                  <a16:creationId xmlns:a16="http://schemas.microsoft.com/office/drawing/2014/main" id="{2FD9829D-608F-4341-A308-EC5EC9823BAB}"/>
                </a:ext>
              </a:extLst>
            </p:cNvPr>
            <p:cNvGrpSpPr/>
            <p:nvPr/>
          </p:nvGrpSpPr>
          <p:grpSpPr>
            <a:xfrm>
              <a:off x="8120185" y="1776743"/>
              <a:ext cx="2058009" cy="3511199"/>
              <a:chOff x="6272725" y="1735422"/>
              <a:chExt cx="2058009" cy="3511199"/>
            </a:xfrm>
          </p:grpSpPr>
          <p:cxnSp>
            <p:nvCxnSpPr>
              <p:cNvPr id="23" name="Connecteur droit avec flèche 22">
                <a:extLst>
                  <a:ext uri="{FF2B5EF4-FFF2-40B4-BE49-F238E27FC236}">
                    <a16:creationId xmlns:a16="http://schemas.microsoft.com/office/drawing/2014/main" id="{498F01D0-8810-B145-8F3D-203921A8C990}"/>
                  </a:ext>
                </a:extLst>
              </p:cNvPr>
              <p:cNvCxnSpPr>
                <a:cxnSpLocks/>
              </p:cNvCxnSpPr>
              <p:nvPr/>
            </p:nvCxnSpPr>
            <p:spPr>
              <a:xfrm flipH="1">
                <a:off x="6272725" y="4055628"/>
                <a:ext cx="493013" cy="119099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en angle 23">
                <a:extLst>
                  <a:ext uri="{FF2B5EF4-FFF2-40B4-BE49-F238E27FC236}">
                    <a16:creationId xmlns:a16="http://schemas.microsoft.com/office/drawing/2014/main" id="{15A80E82-C78E-5A4B-AA0E-35DB17B9DFAC}"/>
                  </a:ext>
                </a:extLst>
              </p:cNvPr>
              <p:cNvCxnSpPr>
                <a:cxnSpLocks noChangeAspect="1"/>
              </p:cNvCxnSpPr>
              <p:nvPr/>
            </p:nvCxnSpPr>
            <p:spPr>
              <a:xfrm rot="20279994">
                <a:off x="6314734" y="1735422"/>
                <a:ext cx="2016000" cy="2016000"/>
              </a:xfrm>
              <a:prstGeom prst="bentConnector3">
                <a:avLst>
                  <a:gd name="adj1" fmla="val 0"/>
                </a:avLst>
              </a:prstGeom>
              <a:ln w="508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8" name="ZoneTexte 17">
                  <a:extLst>
                    <a:ext uri="{FF2B5EF4-FFF2-40B4-BE49-F238E27FC236}">
                      <a16:creationId xmlns:a16="http://schemas.microsoft.com/office/drawing/2014/main" id="{62A5D4EF-7135-D04B-BB4B-04C63CFE042E}"/>
                    </a:ext>
                  </a:extLst>
                </p:cNvPr>
                <p:cNvSpPr txBox="1"/>
                <p:nvPr/>
              </p:nvSpPr>
              <p:spPr>
                <a:xfrm rot="20212893">
                  <a:off x="7059079" y="2677614"/>
                  <a:ext cx="736955" cy="70788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4000"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ℛ</m:t>
                        </m:r>
                        <m:r>
                          <a:rPr lang="fr-FR" sz="4000" b="0" i="1" baseline="-2500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𝐺</m:t>
                        </m:r>
                      </m:oMath>
                    </m:oMathPara>
                  </a14:m>
                  <a:endParaRPr lang="fr-FR" dirty="0">
                    <a:solidFill>
                      <a:srgbClr val="C00000"/>
                    </a:solidFill>
                  </a:endParaRPr>
                </a:p>
              </p:txBody>
            </p:sp>
          </mc:Choice>
          <mc:Fallback xmlns="">
            <p:sp>
              <p:nvSpPr>
                <p:cNvPr id="18" name="ZoneTexte 17">
                  <a:extLst>
                    <a:ext uri="{FF2B5EF4-FFF2-40B4-BE49-F238E27FC236}">
                      <a16:creationId xmlns:a16="http://schemas.microsoft.com/office/drawing/2014/main" id="{62A5D4EF-7135-D04B-BB4B-04C63CFE042E}"/>
                    </a:ext>
                  </a:extLst>
                </p:cNvPr>
                <p:cNvSpPr txBox="1">
                  <a:spLocks noRot="1" noChangeAspect="1" noMove="1" noResize="1" noEditPoints="1" noAdjustHandles="1" noChangeArrowheads="1" noChangeShapeType="1" noTextEdit="1"/>
                </p:cNvSpPr>
                <p:nvPr/>
              </p:nvSpPr>
              <p:spPr>
                <a:xfrm rot="20212893">
                  <a:off x="7059079" y="2677614"/>
                  <a:ext cx="736955" cy="707886"/>
                </a:xfrm>
                <a:prstGeom prst="rect">
                  <a:avLst/>
                </a:prstGeom>
                <a:blipFill>
                  <a:blip r:embed="rId2"/>
                  <a:stretch>
                    <a:fillRect l="-12245" r="-32653" b="-27083"/>
                  </a:stretch>
                </a:blipFill>
              </p:spPr>
              <p:txBody>
                <a:bodyPr/>
                <a:lstStyle/>
                <a:p>
                  <a:r>
                    <a:rPr lang="fr-FR">
                      <a:noFill/>
                    </a:rPr>
                    <a:t> </a:t>
                  </a:r>
                </a:p>
              </p:txBody>
            </p:sp>
          </mc:Fallback>
        </mc:AlternateContent>
        <p:sp>
          <p:nvSpPr>
            <p:cNvPr id="19" name="Cube 18">
              <a:extLst>
                <a:ext uri="{FF2B5EF4-FFF2-40B4-BE49-F238E27FC236}">
                  <a16:creationId xmlns:a16="http://schemas.microsoft.com/office/drawing/2014/main" id="{48A806F3-FD57-A144-A3CC-01F6BBDA935D}"/>
                </a:ext>
              </a:extLst>
            </p:cNvPr>
            <p:cNvSpPr>
              <a:spLocks noChangeAspect="1"/>
            </p:cNvSpPr>
            <p:nvPr/>
          </p:nvSpPr>
          <p:spPr>
            <a:xfrm rot="20225093">
              <a:off x="7871284" y="3296742"/>
              <a:ext cx="1476000" cy="1476000"/>
            </a:xfrm>
            <a:prstGeom prst="cube">
              <a:avLst>
                <a:gd name="adj" fmla="val 32225"/>
              </a:avLst>
            </a:prstGeom>
            <a:solidFill>
              <a:srgbClr val="84958A">
                <a:alpha val="9145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20" name="Connecteur droit 19">
              <a:extLst>
                <a:ext uri="{FF2B5EF4-FFF2-40B4-BE49-F238E27FC236}">
                  <a16:creationId xmlns:a16="http://schemas.microsoft.com/office/drawing/2014/main" id="{E2D384C2-F294-7544-8014-7D37E9691419}"/>
                </a:ext>
              </a:extLst>
            </p:cNvPr>
            <p:cNvCxnSpPr>
              <a:cxnSpLocks/>
            </p:cNvCxnSpPr>
            <p:nvPr/>
          </p:nvCxnSpPr>
          <p:spPr>
            <a:xfrm rot="21526185" flipH="1" flipV="1">
              <a:off x="8177874" y="3001134"/>
              <a:ext cx="233343" cy="59135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64EBDA04-41A8-084C-94A7-8BCAD0D908A3}"/>
                </a:ext>
              </a:extLst>
            </p:cNvPr>
            <p:cNvCxnSpPr>
              <a:cxnSpLocks/>
            </p:cNvCxnSpPr>
            <p:nvPr/>
          </p:nvCxnSpPr>
          <p:spPr>
            <a:xfrm rot="286185" flipV="1">
              <a:off x="9115677" y="3658437"/>
              <a:ext cx="530448" cy="26209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C26EA1C0-D1D2-0244-8DA5-06FCBFD4111E}"/>
                </a:ext>
              </a:extLst>
            </p:cNvPr>
            <p:cNvCxnSpPr>
              <a:cxnSpLocks/>
            </p:cNvCxnSpPr>
            <p:nvPr/>
          </p:nvCxnSpPr>
          <p:spPr>
            <a:xfrm flipV="1">
              <a:off x="8218632" y="4361737"/>
              <a:ext cx="289689" cy="689407"/>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5" name="Groupe 24">
            <a:extLst>
              <a:ext uri="{FF2B5EF4-FFF2-40B4-BE49-F238E27FC236}">
                <a16:creationId xmlns:a16="http://schemas.microsoft.com/office/drawing/2014/main" id="{49AC65E9-A02C-9941-AA25-5DF5C0B16E23}"/>
              </a:ext>
            </a:extLst>
          </p:cNvPr>
          <p:cNvGrpSpPr/>
          <p:nvPr/>
        </p:nvGrpSpPr>
        <p:grpSpPr>
          <a:xfrm rot="1333815">
            <a:off x="4785387" y="2005309"/>
            <a:ext cx="2501418" cy="2892770"/>
            <a:chOff x="7059079" y="1776743"/>
            <a:chExt cx="3119115" cy="3511199"/>
          </a:xfrm>
        </p:grpSpPr>
        <p:grpSp>
          <p:nvGrpSpPr>
            <p:cNvPr id="26" name="Groupe 25">
              <a:extLst>
                <a:ext uri="{FF2B5EF4-FFF2-40B4-BE49-F238E27FC236}">
                  <a16:creationId xmlns:a16="http://schemas.microsoft.com/office/drawing/2014/main" id="{8596377C-64CE-714C-BB64-4F7833FFDD21}"/>
                </a:ext>
              </a:extLst>
            </p:cNvPr>
            <p:cNvGrpSpPr/>
            <p:nvPr/>
          </p:nvGrpSpPr>
          <p:grpSpPr>
            <a:xfrm>
              <a:off x="8120185" y="1776743"/>
              <a:ext cx="2058009" cy="3511199"/>
              <a:chOff x="6272725" y="1735422"/>
              <a:chExt cx="2058009" cy="3511199"/>
            </a:xfrm>
          </p:grpSpPr>
          <p:cxnSp>
            <p:nvCxnSpPr>
              <p:cNvPr id="32" name="Connecteur droit avec flèche 31">
                <a:extLst>
                  <a:ext uri="{FF2B5EF4-FFF2-40B4-BE49-F238E27FC236}">
                    <a16:creationId xmlns:a16="http://schemas.microsoft.com/office/drawing/2014/main" id="{C2BBC028-3933-C64B-8014-088762641899}"/>
                  </a:ext>
                </a:extLst>
              </p:cNvPr>
              <p:cNvCxnSpPr>
                <a:cxnSpLocks/>
              </p:cNvCxnSpPr>
              <p:nvPr/>
            </p:nvCxnSpPr>
            <p:spPr>
              <a:xfrm flipH="1">
                <a:off x="6272725" y="4055628"/>
                <a:ext cx="493013" cy="119099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en angle 32">
                <a:extLst>
                  <a:ext uri="{FF2B5EF4-FFF2-40B4-BE49-F238E27FC236}">
                    <a16:creationId xmlns:a16="http://schemas.microsoft.com/office/drawing/2014/main" id="{6FD8150D-93EF-6344-94A6-774837F1ABDD}"/>
                  </a:ext>
                </a:extLst>
              </p:cNvPr>
              <p:cNvCxnSpPr>
                <a:cxnSpLocks noChangeAspect="1"/>
              </p:cNvCxnSpPr>
              <p:nvPr/>
            </p:nvCxnSpPr>
            <p:spPr>
              <a:xfrm rot="20279994">
                <a:off x="6314734" y="1735422"/>
                <a:ext cx="2016000" cy="2016000"/>
              </a:xfrm>
              <a:prstGeom prst="bentConnector3">
                <a:avLst>
                  <a:gd name="adj1" fmla="val 0"/>
                </a:avLst>
              </a:prstGeom>
              <a:ln w="508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7" name="ZoneTexte 26">
                  <a:extLst>
                    <a:ext uri="{FF2B5EF4-FFF2-40B4-BE49-F238E27FC236}">
                      <a16:creationId xmlns:a16="http://schemas.microsoft.com/office/drawing/2014/main" id="{D574C8D7-85DB-D74D-AC73-EB95264EE164}"/>
                    </a:ext>
                  </a:extLst>
                </p:cNvPr>
                <p:cNvSpPr txBox="1"/>
                <p:nvPr/>
              </p:nvSpPr>
              <p:spPr>
                <a:xfrm rot="20212893">
                  <a:off x="7059079" y="2677614"/>
                  <a:ext cx="736955" cy="70788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4000"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ℛ</m:t>
                        </m:r>
                        <m:r>
                          <a:rPr lang="fr-FR" sz="4000" b="0" i="1" baseline="-2500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𝐺</m:t>
                        </m:r>
                      </m:oMath>
                    </m:oMathPara>
                  </a14:m>
                  <a:endParaRPr lang="fr-FR" dirty="0">
                    <a:solidFill>
                      <a:srgbClr val="C00000"/>
                    </a:solidFill>
                  </a:endParaRPr>
                </a:p>
              </p:txBody>
            </p:sp>
          </mc:Choice>
          <mc:Fallback xmlns="">
            <p:sp>
              <p:nvSpPr>
                <p:cNvPr id="27" name="ZoneTexte 26">
                  <a:extLst>
                    <a:ext uri="{FF2B5EF4-FFF2-40B4-BE49-F238E27FC236}">
                      <a16:creationId xmlns:a16="http://schemas.microsoft.com/office/drawing/2014/main" id="{D574C8D7-85DB-D74D-AC73-EB95264EE164}"/>
                    </a:ext>
                  </a:extLst>
                </p:cNvPr>
                <p:cNvSpPr txBox="1">
                  <a:spLocks noRot="1" noChangeAspect="1" noMove="1" noResize="1" noEditPoints="1" noAdjustHandles="1" noChangeArrowheads="1" noChangeShapeType="1" noTextEdit="1"/>
                </p:cNvSpPr>
                <p:nvPr/>
              </p:nvSpPr>
              <p:spPr>
                <a:xfrm rot="20212893">
                  <a:off x="7059079" y="2677614"/>
                  <a:ext cx="736955" cy="707886"/>
                </a:xfrm>
                <a:prstGeom prst="rect">
                  <a:avLst/>
                </a:prstGeom>
                <a:blipFill>
                  <a:blip r:embed="rId3"/>
                  <a:stretch>
                    <a:fillRect l="-14583" r="-33333" b="-29167"/>
                  </a:stretch>
                </a:blipFill>
              </p:spPr>
              <p:txBody>
                <a:bodyPr/>
                <a:lstStyle/>
                <a:p>
                  <a:r>
                    <a:rPr lang="fr-FR">
                      <a:noFill/>
                    </a:rPr>
                    <a:t> </a:t>
                  </a:r>
                </a:p>
              </p:txBody>
            </p:sp>
          </mc:Fallback>
        </mc:AlternateContent>
        <p:sp>
          <p:nvSpPr>
            <p:cNvPr id="28" name="Cube 27">
              <a:extLst>
                <a:ext uri="{FF2B5EF4-FFF2-40B4-BE49-F238E27FC236}">
                  <a16:creationId xmlns:a16="http://schemas.microsoft.com/office/drawing/2014/main" id="{DF55D8CC-F110-344D-B030-683E2F8004ED}"/>
                </a:ext>
              </a:extLst>
            </p:cNvPr>
            <p:cNvSpPr>
              <a:spLocks noChangeAspect="1"/>
            </p:cNvSpPr>
            <p:nvPr/>
          </p:nvSpPr>
          <p:spPr>
            <a:xfrm rot="19572907">
              <a:off x="7871284" y="3296742"/>
              <a:ext cx="1476000" cy="1475999"/>
            </a:xfrm>
            <a:prstGeom prst="cube">
              <a:avLst>
                <a:gd name="adj" fmla="val 32225"/>
              </a:avLst>
            </a:prstGeom>
            <a:solidFill>
              <a:srgbClr val="84958A">
                <a:alpha val="9145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29" name="Connecteur droit 28">
              <a:extLst>
                <a:ext uri="{FF2B5EF4-FFF2-40B4-BE49-F238E27FC236}">
                  <a16:creationId xmlns:a16="http://schemas.microsoft.com/office/drawing/2014/main" id="{DB0DC863-7128-D54C-8992-8249E07623EB}"/>
                </a:ext>
              </a:extLst>
            </p:cNvPr>
            <p:cNvCxnSpPr>
              <a:cxnSpLocks/>
            </p:cNvCxnSpPr>
            <p:nvPr/>
          </p:nvCxnSpPr>
          <p:spPr>
            <a:xfrm rot="21526185" flipH="1" flipV="1">
              <a:off x="8177874" y="3001134"/>
              <a:ext cx="233343" cy="59135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4430C59F-EB1C-F642-A7CB-6434B6CB5D7A}"/>
                </a:ext>
              </a:extLst>
            </p:cNvPr>
            <p:cNvCxnSpPr>
              <a:cxnSpLocks/>
            </p:cNvCxnSpPr>
            <p:nvPr/>
          </p:nvCxnSpPr>
          <p:spPr>
            <a:xfrm rot="286185" flipV="1">
              <a:off x="9115677" y="3658437"/>
              <a:ext cx="530448" cy="26209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16A346CB-C468-714F-BB66-6B300405160D}"/>
                </a:ext>
              </a:extLst>
            </p:cNvPr>
            <p:cNvCxnSpPr>
              <a:cxnSpLocks/>
            </p:cNvCxnSpPr>
            <p:nvPr/>
          </p:nvCxnSpPr>
          <p:spPr>
            <a:xfrm flipV="1">
              <a:off x="8218632" y="4361737"/>
              <a:ext cx="289689" cy="689407"/>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e 33">
            <a:extLst>
              <a:ext uri="{FF2B5EF4-FFF2-40B4-BE49-F238E27FC236}">
                <a16:creationId xmlns:a16="http://schemas.microsoft.com/office/drawing/2014/main" id="{E04EA64A-AC9C-324D-B86B-29A0CEFA24D5}"/>
              </a:ext>
            </a:extLst>
          </p:cNvPr>
          <p:cNvGrpSpPr/>
          <p:nvPr/>
        </p:nvGrpSpPr>
        <p:grpSpPr>
          <a:xfrm rot="1333815">
            <a:off x="8955198" y="1722079"/>
            <a:ext cx="2501418" cy="2892770"/>
            <a:chOff x="7059079" y="1776743"/>
            <a:chExt cx="3119115" cy="3511199"/>
          </a:xfrm>
        </p:grpSpPr>
        <p:grpSp>
          <p:nvGrpSpPr>
            <p:cNvPr id="35" name="Groupe 34">
              <a:extLst>
                <a:ext uri="{FF2B5EF4-FFF2-40B4-BE49-F238E27FC236}">
                  <a16:creationId xmlns:a16="http://schemas.microsoft.com/office/drawing/2014/main" id="{EB20E096-3132-DE40-BB7C-7C42BA417980}"/>
                </a:ext>
              </a:extLst>
            </p:cNvPr>
            <p:cNvGrpSpPr/>
            <p:nvPr/>
          </p:nvGrpSpPr>
          <p:grpSpPr>
            <a:xfrm>
              <a:off x="8120185" y="1776743"/>
              <a:ext cx="2058009" cy="3511199"/>
              <a:chOff x="6272725" y="1735422"/>
              <a:chExt cx="2058009" cy="3511199"/>
            </a:xfrm>
          </p:grpSpPr>
          <p:cxnSp>
            <p:nvCxnSpPr>
              <p:cNvPr id="41" name="Connecteur droit avec flèche 40">
                <a:extLst>
                  <a:ext uri="{FF2B5EF4-FFF2-40B4-BE49-F238E27FC236}">
                    <a16:creationId xmlns:a16="http://schemas.microsoft.com/office/drawing/2014/main" id="{4A2271CF-C2C9-D44A-8B26-025CE03FA6CD}"/>
                  </a:ext>
                </a:extLst>
              </p:cNvPr>
              <p:cNvCxnSpPr>
                <a:cxnSpLocks/>
              </p:cNvCxnSpPr>
              <p:nvPr/>
            </p:nvCxnSpPr>
            <p:spPr>
              <a:xfrm flipH="1">
                <a:off x="6272725" y="4055628"/>
                <a:ext cx="493013" cy="119099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eur en angle 41">
                <a:extLst>
                  <a:ext uri="{FF2B5EF4-FFF2-40B4-BE49-F238E27FC236}">
                    <a16:creationId xmlns:a16="http://schemas.microsoft.com/office/drawing/2014/main" id="{AD3D7677-2D05-F94B-ACCB-55BE3B46870E}"/>
                  </a:ext>
                </a:extLst>
              </p:cNvPr>
              <p:cNvCxnSpPr>
                <a:cxnSpLocks noChangeAspect="1"/>
              </p:cNvCxnSpPr>
              <p:nvPr/>
            </p:nvCxnSpPr>
            <p:spPr>
              <a:xfrm rot="20279994">
                <a:off x="6314734" y="1735422"/>
                <a:ext cx="2016000" cy="2016000"/>
              </a:xfrm>
              <a:prstGeom prst="bentConnector3">
                <a:avLst>
                  <a:gd name="adj1" fmla="val 0"/>
                </a:avLst>
              </a:prstGeom>
              <a:ln w="508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6" name="ZoneTexte 35">
                  <a:extLst>
                    <a:ext uri="{FF2B5EF4-FFF2-40B4-BE49-F238E27FC236}">
                      <a16:creationId xmlns:a16="http://schemas.microsoft.com/office/drawing/2014/main" id="{A771F0CA-F722-6D48-A0A0-956CD65E191C}"/>
                    </a:ext>
                  </a:extLst>
                </p:cNvPr>
                <p:cNvSpPr txBox="1"/>
                <p:nvPr/>
              </p:nvSpPr>
              <p:spPr>
                <a:xfrm rot="20212893">
                  <a:off x="7059079" y="2677614"/>
                  <a:ext cx="736955" cy="70788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4000"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ℛ</m:t>
                        </m:r>
                        <m:r>
                          <a:rPr lang="fr-FR" sz="4000" b="0" i="1" baseline="-2500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𝐺</m:t>
                        </m:r>
                      </m:oMath>
                    </m:oMathPara>
                  </a14:m>
                  <a:endParaRPr lang="fr-FR" dirty="0">
                    <a:solidFill>
                      <a:srgbClr val="C00000"/>
                    </a:solidFill>
                  </a:endParaRPr>
                </a:p>
              </p:txBody>
            </p:sp>
          </mc:Choice>
          <mc:Fallback xmlns="">
            <p:sp>
              <p:nvSpPr>
                <p:cNvPr id="36" name="ZoneTexte 35">
                  <a:extLst>
                    <a:ext uri="{FF2B5EF4-FFF2-40B4-BE49-F238E27FC236}">
                      <a16:creationId xmlns:a16="http://schemas.microsoft.com/office/drawing/2014/main" id="{A771F0CA-F722-6D48-A0A0-956CD65E191C}"/>
                    </a:ext>
                  </a:extLst>
                </p:cNvPr>
                <p:cNvSpPr txBox="1">
                  <a:spLocks noRot="1" noChangeAspect="1" noMove="1" noResize="1" noEditPoints="1" noAdjustHandles="1" noChangeArrowheads="1" noChangeShapeType="1" noTextEdit="1"/>
                </p:cNvSpPr>
                <p:nvPr/>
              </p:nvSpPr>
              <p:spPr>
                <a:xfrm rot="20212893">
                  <a:off x="7059079" y="2677614"/>
                  <a:ext cx="736955" cy="707886"/>
                </a:xfrm>
                <a:prstGeom prst="rect">
                  <a:avLst/>
                </a:prstGeom>
                <a:blipFill>
                  <a:blip r:embed="rId4"/>
                  <a:stretch>
                    <a:fillRect l="-12500" r="-35417" b="-29167"/>
                  </a:stretch>
                </a:blipFill>
              </p:spPr>
              <p:txBody>
                <a:bodyPr/>
                <a:lstStyle/>
                <a:p>
                  <a:r>
                    <a:rPr lang="fr-FR">
                      <a:noFill/>
                    </a:rPr>
                    <a:t> </a:t>
                  </a:r>
                </a:p>
              </p:txBody>
            </p:sp>
          </mc:Fallback>
        </mc:AlternateContent>
        <p:sp>
          <p:nvSpPr>
            <p:cNvPr id="37" name="Cube 36">
              <a:extLst>
                <a:ext uri="{FF2B5EF4-FFF2-40B4-BE49-F238E27FC236}">
                  <a16:creationId xmlns:a16="http://schemas.microsoft.com/office/drawing/2014/main" id="{8C5DA992-F845-A548-892C-E22F038A80A1}"/>
                </a:ext>
              </a:extLst>
            </p:cNvPr>
            <p:cNvSpPr>
              <a:spLocks noChangeAspect="1"/>
            </p:cNvSpPr>
            <p:nvPr/>
          </p:nvSpPr>
          <p:spPr>
            <a:xfrm rot="18328252">
              <a:off x="7890907" y="3276584"/>
              <a:ext cx="1436755" cy="1516316"/>
            </a:xfrm>
            <a:prstGeom prst="cube">
              <a:avLst>
                <a:gd name="adj" fmla="val 32225"/>
              </a:avLst>
            </a:prstGeom>
            <a:solidFill>
              <a:srgbClr val="84958A">
                <a:alpha val="9145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38" name="Connecteur droit 37">
              <a:extLst>
                <a:ext uri="{FF2B5EF4-FFF2-40B4-BE49-F238E27FC236}">
                  <a16:creationId xmlns:a16="http://schemas.microsoft.com/office/drawing/2014/main" id="{08A43F8A-87A2-284B-AC6C-333FD95543E6}"/>
                </a:ext>
              </a:extLst>
            </p:cNvPr>
            <p:cNvCxnSpPr>
              <a:cxnSpLocks/>
            </p:cNvCxnSpPr>
            <p:nvPr/>
          </p:nvCxnSpPr>
          <p:spPr>
            <a:xfrm rot="21526185" flipH="1" flipV="1">
              <a:off x="8177874" y="3001134"/>
              <a:ext cx="233343" cy="59135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D6794816-2CCA-CB4D-8D26-E8D0072052B9}"/>
                </a:ext>
              </a:extLst>
            </p:cNvPr>
            <p:cNvCxnSpPr>
              <a:cxnSpLocks/>
            </p:cNvCxnSpPr>
            <p:nvPr/>
          </p:nvCxnSpPr>
          <p:spPr>
            <a:xfrm rot="286185" flipV="1">
              <a:off x="9115677" y="3658437"/>
              <a:ext cx="530448" cy="262095"/>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D82593D2-8D2B-734A-9614-7D8DEED5AF65}"/>
                </a:ext>
              </a:extLst>
            </p:cNvPr>
            <p:cNvCxnSpPr>
              <a:cxnSpLocks/>
            </p:cNvCxnSpPr>
            <p:nvPr/>
          </p:nvCxnSpPr>
          <p:spPr>
            <a:xfrm flipV="1">
              <a:off x="8218632" y="4361737"/>
              <a:ext cx="289689" cy="689407"/>
            </a:xfrm>
            <a:prstGeom prst="line">
              <a:avLst/>
            </a:prstGeom>
            <a:ln w="508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Forme libre 1">
            <a:extLst>
              <a:ext uri="{FF2B5EF4-FFF2-40B4-BE49-F238E27FC236}">
                <a16:creationId xmlns:a16="http://schemas.microsoft.com/office/drawing/2014/main" id="{AC8E4DB7-E7F4-2547-A905-35A460CCD613}"/>
              </a:ext>
            </a:extLst>
          </p:cNvPr>
          <p:cNvSpPr/>
          <p:nvPr/>
        </p:nvSpPr>
        <p:spPr>
          <a:xfrm>
            <a:off x="1162755" y="2809107"/>
            <a:ext cx="9606845" cy="3140137"/>
          </a:xfrm>
          <a:custGeom>
            <a:avLst/>
            <a:gdLst>
              <a:gd name="connsiteX0" fmla="*/ 0 w 9606845"/>
              <a:gd name="connsiteY0" fmla="*/ 3140137 h 3140137"/>
              <a:gd name="connsiteX1" fmla="*/ 2043289 w 9606845"/>
              <a:gd name="connsiteY1" fmla="*/ 2541826 h 3140137"/>
              <a:gd name="connsiteX2" fmla="*/ 2889956 w 9606845"/>
              <a:gd name="connsiteY2" fmla="*/ 1458093 h 3140137"/>
              <a:gd name="connsiteX3" fmla="*/ 5181600 w 9606845"/>
              <a:gd name="connsiteY3" fmla="*/ 938804 h 3140137"/>
              <a:gd name="connsiteX4" fmla="*/ 6762045 w 9606845"/>
              <a:gd name="connsiteY4" fmla="*/ 1826 h 3140137"/>
              <a:gd name="connsiteX5" fmla="*/ 9606845 w 9606845"/>
              <a:gd name="connsiteY5" fmla="*/ 1198448 h 314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06845" h="3140137">
                <a:moveTo>
                  <a:pt x="0" y="3140137"/>
                </a:moveTo>
                <a:cubicBezTo>
                  <a:pt x="780815" y="2981152"/>
                  <a:pt x="1561630" y="2822167"/>
                  <a:pt x="2043289" y="2541826"/>
                </a:cubicBezTo>
                <a:cubicBezTo>
                  <a:pt x="2524948" y="2261485"/>
                  <a:pt x="2366904" y="1725263"/>
                  <a:pt x="2889956" y="1458093"/>
                </a:cubicBezTo>
                <a:cubicBezTo>
                  <a:pt x="3413008" y="1190923"/>
                  <a:pt x="4536252" y="1181515"/>
                  <a:pt x="5181600" y="938804"/>
                </a:cubicBezTo>
                <a:cubicBezTo>
                  <a:pt x="5826948" y="696093"/>
                  <a:pt x="6024504" y="-41448"/>
                  <a:pt x="6762045" y="1826"/>
                </a:cubicBezTo>
                <a:cubicBezTo>
                  <a:pt x="7499586" y="45100"/>
                  <a:pt x="8553215" y="621774"/>
                  <a:pt x="9606845" y="1198448"/>
                </a:cubicBezTo>
              </a:path>
            </a:pathLst>
          </a:custGeom>
          <a:noFill/>
          <a:ln w="2540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ysClr val="windowText" lastClr="000000"/>
              </a:solidFill>
            </a:endParaRPr>
          </a:p>
        </p:txBody>
      </p:sp>
    </p:spTree>
    <p:extLst>
      <p:ext uri="{BB962C8B-B14F-4D97-AF65-F5344CB8AC3E}">
        <p14:creationId xmlns:p14="http://schemas.microsoft.com/office/powerpoint/2010/main" val="3275970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62386" y="6356349"/>
            <a:ext cx="381000" cy="365125"/>
          </a:xfrm>
        </p:spPr>
        <p:txBody>
          <a:bodyPr/>
          <a:lstStyle/>
          <a:p>
            <a:fld id="{2A7B12F2-6375-C443-8559-97884B674FF5}" type="slidenum">
              <a:rPr lang="fr-FR" smtClean="0"/>
              <a:t>10</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mc:AlternateContent xmlns:mc="http://schemas.openxmlformats.org/markup-compatibility/2006" xmlns:a14="http://schemas.microsoft.com/office/drawing/2010/main">
        <mc:Choice Requires="a14">
          <p:sp>
            <p:nvSpPr>
              <p:cNvPr id="13" name="ZoneTexte 12">
                <a:extLst>
                  <a:ext uri="{FF2B5EF4-FFF2-40B4-BE49-F238E27FC236}">
                    <a16:creationId xmlns:a16="http://schemas.microsoft.com/office/drawing/2014/main" id="{46964196-66A1-D34A-A6C3-837024E8322F}"/>
                  </a:ext>
                </a:extLst>
              </p:cNvPr>
              <p:cNvSpPr txBox="1"/>
              <p:nvPr/>
            </p:nvSpPr>
            <p:spPr>
              <a:xfrm>
                <a:off x="300902" y="1865937"/>
                <a:ext cx="11559404" cy="2230162"/>
              </a:xfrm>
              <a:prstGeom prst="rect">
                <a:avLst/>
              </a:prstGeom>
              <a:noFill/>
            </p:spPr>
            <p:txBody>
              <a:bodyPr wrap="square" rtlCol="0">
                <a:spAutoFit/>
              </a:bodyPr>
              <a:lstStyle/>
              <a:p>
                <a:pPr algn="just"/>
                <a:r>
                  <a:rPr lang="fr-FR" sz="2600" dirty="0">
                    <a:latin typeface="+mj-lt"/>
                  </a:rPr>
                  <a:t>Le référentiel barycentrique associé à un solide :</a:t>
                </a:r>
              </a:p>
              <a:p>
                <a:pPr algn="just"/>
                <a:endParaRPr lang="fr-FR" sz="2600" dirty="0">
                  <a:latin typeface="+mj-lt"/>
                </a:endParaRPr>
              </a:p>
              <a:p>
                <a:pPr marL="514350" indent="-514350" algn="just">
                  <a:buFont typeface="Wingdings" pitchFamily="2" charset="2"/>
                  <a:buChar char="q"/>
                </a:pPr>
                <a:r>
                  <a:rPr lang="fr-FR" sz="2600" dirty="0">
                    <a:latin typeface="+mj-lt"/>
                  </a:rPr>
                  <a:t>Est toujours un référentiel mobile.</a:t>
                </a:r>
              </a:p>
              <a:p>
                <a:pPr marL="514350" indent="-514350" algn="just">
                  <a:buFont typeface="Wingdings" pitchFamily="2" charset="2"/>
                  <a:buChar char="q"/>
                </a:pPr>
                <a:r>
                  <a:rPr lang="fr-FR" sz="2600" dirty="0">
                    <a:latin typeface="+mj-lt"/>
                  </a:rPr>
                  <a:t>Est tel que la vitesse du centre d’inertie est toujours nulle.</a:t>
                </a:r>
              </a:p>
              <a:p>
                <a:pPr marL="514350" indent="-514350" algn="just">
                  <a:buFont typeface="Wingdings" pitchFamily="2" charset="2"/>
                  <a:buChar char="q"/>
                </a:pPr>
                <a:r>
                  <a:rPr lang="fr-FR" sz="2600" dirty="0">
                    <a:latin typeface="+mj-lt"/>
                  </a:rPr>
                  <a:t>Est tel que </a:t>
                </a:r>
                <a14:m>
                  <m:oMath xmlns:m="http://schemas.openxmlformats.org/officeDocument/2006/math">
                    <m:sSub>
                      <m:sSubPr>
                        <m:ctrlPr>
                          <a:rPr lang="fr-FR" sz="2800" i="1" dirty="0">
                            <a:latin typeface="Cambria Math" panose="02040503050406030204" pitchFamily="18" charset="0"/>
                            <a:cs typeface="Times New Roman" panose="02020603050405020304" pitchFamily="18" charset="0"/>
                          </a:rPr>
                        </m:ctrlPr>
                      </m:sSubPr>
                      <m:e>
                        <m:acc>
                          <m:accPr>
                            <m:chr m:val="⃗"/>
                            <m:ctrlPr>
                              <a:rPr lang="fr-FR" sz="2800" i="1" dirty="0">
                                <a:latin typeface="Cambria Math" panose="02040503050406030204" pitchFamily="18" charset="0"/>
                                <a:cs typeface="Times New Roman" panose="02020603050405020304" pitchFamily="18" charset="0"/>
                              </a:rPr>
                            </m:ctrlPr>
                          </m:accPr>
                          <m:e>
                            <m:r>
                              <m:rPr>
                                <m:sty m:val="p"/>
                              </m:rPr>
                              <a:rPr lang="fr-FR" sz="2800" dirty="0">
                                <a:latin typeface="Cambria Math" panose="02040503050406030204" pitchFamily="18" charset="0"/>
                                <a:cs typeface="Times New Roman" panose="02020603050405020304" pitchFamily="18" charset="0"/>
                              </a:rPr>
                              <m:t>Ω</m:t>
                            </m:r>
                          </m:e>
                        </m:acc>
                      </m:e>
                      <m:sub>
                        <m:r>
                          <a:rPr lang="fr-FR" sz="2800" i="1" dirty="0">
                            <a:latin typeface="Cambria Math" panose="02040503050406030204" pitchFamily="18" charset="0"/>
                            <a:cs typeface="Times New Roman" panose="02020603050405020304" pitchFamily="18" charset="0"/>
                          </a:rPr>
                          <m:t>(</m:t>
                        </m:r>
                        <m:r>
                          <m:rPr>
                            <m:sty m:val="p"/>
                          </m:rPr>
                          <a:rPr lang="fr-FR" sz="2800" dirty="0">
                            <a:latin typeface="Cambria Math" panose="02040503050406030204" pitchFamily="18" charset="0"/>
                            <a:cs typeface="Times New Roman" panose="02020603050405020304" pitchFamily="18" charset="0"/>
                          </a:rPr>
                          <m:t>S</m:t>
                        </m:r>
                        <m:r>
                          <a:rPr lang="fr-FR" sz="2800" i="1" dirty="0">
                            <a:latin typeface="Cambria Math" panose="02040503050406030204" pitchFamily="18" charset="0"/>
                            <a:cs typeface="Times New Roman" panose="02020603050405020304" pitchFamily="18" charset="0"/>
                          </a:rPr>
                          <m:t>)/</m:t>
                        </m:r>
                        <m:sSub>
                          <m:sSubPr>
                            <m:ctrlPr>
                              <a:rPr lang="fr-FR" sz="2800" b="0" i="1" dirty="0" smtClean="0">
                                <a:latin typeface="Cambria Math" panose="02040503050406030204" pitchFamily="18" charset="0"/>
                                <a:ea typeface="Cambria Math" panose="02040503050406030204" pitchFamily="18" charset="0"/>
                                <a:cs typeface="Times New Roman" panose="02020603050405020304" pitchFamily="18" charset="0"/>
                              </a:rPr>
                            </m:ctrlPr>
                          </m:sSubPr>
                          <m:e>
                            <m:r>
                              <a:rPr lang="fr-FR" sz="2800" i="1">
                                <a:latin typeface="Cambria Math" panose="02040503050406030204" pitchFamily="18" charset="0"/>
                                <a:ea typeface="Cambria Math" panose="02040503050406030204" pitchFamily="18" charset="0"/>
                                <a:cs typeface="Times New Roman" panose="02020603050405020304" pitchFamily="18" charset="0"/>
                              </a:rPr>
                              <m:t>ℛ</m:t>
                            </m:r>
                          </m:e>
                          <m:sub>
                            <m:r>
                              <a:rPr lang="fr-FR" sz="2800" b="0" i="1" smtClean="0">
                                <a:latin typeface="Cambria Math" panose="02040503050406030204" pitchFamily="18" charset="0"/>
                                <a:ea typeface="Cambria Math" panose="02040503050406030204" pitchFamily="18" charset="0"/>
                                <a:cs typeface="Times New Roman" panose="02020603050405020304" pitchFamily="18" charset="0"/>
                              </a:rPr>
                              <m:t>𝐺</m:t>
                            </m:r>
                          </m:sub>
                        </m:sSub>
                      </m:sub>
                    </m:sSub>
                  </m:oMath>
                </a14:m>
                <a:r>
                  <a:rPr lang="fr-FR" sz="2600" dirty="0">
                    <a:latin typeface="+mj-lt"/>
                  </a:rPr>
                  <a:t> est toujours nul.</a:t>
                </a:r>
              </a:p>
            </p:txBody>
          </p:sp>
        </mc:Choice>
        <mc:Fallback xmlns="">
          <p:sp>
            <p:nvSpPr>
              <p:cNvPr id="13" name="ZoneTexte 12">
                <a:extLst>
                  <a:ext uri="{FF2B5EF4-FFF2-40B4-BE49-F238E27FC236}">
                    <a16:creationId xmlns:a16="http://schemas.microsoft.com/office/drawing/2014/main" id="{46964196-66A1-D34A-A6C3-837024E8322F}"/>
                  </a:ext>
                </a:extLst>
              </p:cNvPr>
              <p:cNvSpPr txBox="1">
                <a:spLocks noRot="1" noChangeAspect="1" noMove="1" noResize="1" noEditPoints="1" noAdjustHandles="1" noChangeArrowheads="1" noChangeShapeType="1" noTextEdit="1"/>
              </p:cNvSpPr>
              <p:nvPr/>
            </p:nvSpPr>
            <p:spPr>
              <a:xfrm>
                <a:off x="300902" y="1865937"/>
                <a:ext cx="11559404" cy="2230162"/>
              </a:xfrm>
              <a:prstGeom prst="rect">
                <a:avLst/>
              </a:prstGeom>
              <a:blipFill>
                <a:blip r:embed="rId2"/>
                <a:stretch>
                  <a:fillRect l="-877" t="-2260" b="-3955"/>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704FD356-DCAC-354A-8161-0FA77B51A3EE}"/>
                  </a:ext>
                </a:extLst>
              </p:cNvPr>
              <p:cNvSpPr txBox="1"/>
              <p:nvPr/>
            </p:nvSpPr>
            <p:spPr>
              <a:xfrm>
                <a:off x="300902" y="1865937"/>
                <a:ext cx="11559404" cy="2230162"/>
              </a:xfrm>
              <a:prstGeom prst="rect">
                <a:avLst/>
              </a:prstGeom>
              <a:noFill/>
            </p:spPr>
            <p:txBody>
              <a:bodyPr wrap="square" rtlCol="0">
                <a:spAutoFit/>
              </a:bodyPr>
              <a:lstStyle/>
              <a:p>
                <a:pPr algn="just"/>
                <a:r>
                  <a:rPr lang="fr-FR" sz="2600" dirty="0">
                    <a:latin typeface="+mj-lt"/>
                  </a:rPr>
                  <a:t>Le référentiel barycentrique associé à un solide :</a:t>
                </a:r>
              </a:p>
              <a:p>
                <a:pPr algn="just"/>
                <a:endParaRPr lang="fr-FR" sz="2600" dirty="0">
                  <a:latin typeface="+mj-lt"/>
                </a:endParaRPr>
              </a:p>
              <a:p>
                <a:pPr marL="514350" indent="-514350" algn="just">
                  <a:buFont typeface="Wingdings" pitchFamily="2" charset="2"/>
                  <a:buChar char="q"/>
                </a:pPr>
                <a:r>
                  <a:rPr lang="fr-FR" sz="2600" dirty="0">
                    <a:solidFill>
                      <a:srgbClr val="C00000"/>
                    </a:solidFill>
                    <a:latin typeface="+mj-lt"/>
                  </a:rPr>
                  <a:t>Est toujours un référentiel mobile.</a:t>
                </a:r>
              </a:p>
              <a:p>
                <a:pPr marL="514350" indent="-514350" algn="just">
                  <a:buFont typeface="Wingdings" pitchFamily="2" charset="2"/>
                  <a:buChar char="q"/>
                </a:pPr>
                <a:r>
                  <a:rPr lang="fr-FR" sz="2600" dirty="0">
                    <a:solidFill>
                      <a:schemeClr val="accent6">
                        <a:lumMod val="75000"/>
                      </a:schemeClr>
                    </a:solidFill>
                    <a:latin typeface="+mj-lt"/>
                  </a:rPr>
                  <a:t>Est tel que la vitesse du centre d’inertie est toujours nulle.</a:t>
                </a:r>
              </a:p>
              <a:p>
                <a:pPr marL="514350" indent="-514350" algn="just">
                  <a:buFont typeface="Wingdings" pitchFamily="2" charset="2"/>
                  <a:buChar char="q"/>
                </a:pPr>
                <a:r>
                  <a:rPr lang="fr-FR" sz="2600" dirty="0">
                    <a:solidFill>
                      <a:srgbClr val="C00000"/>
                    </a:solidFill>
                    <a:latin typeface="+mj-lt"/>
                  </a:rPr>
                  <a:t>Est tel que </a:t>
                </a:r>
                <a14:m>
                  <m:oMath xmlns:m="http://schemas.openxmlformats.org/officeDocument/2006/math">
                    <m:sSub>
                      <m:sSubPr>
                        <m:ctrlPr>
                          <a:rPr lang="fr-FR" sz="2800" i="1" dirty="0">
                            <a:solidFill>
                              <a:srgbClr val="C00000"/>
                            </a:solidFill>
                            <a:latin typeface="Cambria Math" panose="02040503050406030204" pitchFamily="18" charset="0"/>
                            <a:cs typeface="Times New Roman" panose="02020603050405020304" pitchFamily="18" charset="0"/>
                          </a:rPr>
                        </m:ctrlPr>
                      </m:sSubPr>
                      <m:e>
                        <m:acc>
                          <m:accPr>
                            <m:chr m:val="⃗"/>
                            <m:ctrlPr>
                              <a:rPr lang="fr-FR" sz="2800" i="1" dirty="0">
                                <a:solidFill>
                                  <a:srgbClr val="C00000"/>
                                </a:solidFill>
                                <a:latin typeface="Cambria Math" panose="02040503050406030204" pitchFamily="18" charset="0"/>
                                <a:cs typeface="Times New Roman" panose="02020603050405020304" pitchFamily="18" charset="0"/>
                              </a:rPr>
                            </m:ctrlPr>
                          </m:accPr>
                          <m:e>
                            <m:r>
                              <m:rPr>
                                <m:sty m:val="p"/>
                              </m:rPr>
                              <a:rPr lang="fr-FR" sz="2800" dirty="0">
                                <a:solidFill>
                                  <a:srgbClr val="C00000"/>
                                </a:solidFill>
                                <a:latin typeface="Cambria Math" panose="02040503050406030204" pitchFamily="18" charset="0"/>
                                <a:cs typeface="Times New Roman" panose="02020603050405020304" pitchFamily="18" charset="0"/>
                              </a:rPr>
                              <m:t>Ω</m:t>
                            </m:r>
                          </m:e>
                        </m:acc>
                      </m:e>
                      <m:sub>
                        <m:r>
                          <a:rPr lang="fr-FR" sz="2800" i="1" dirty="0">
                            <a:solidFill>
                              <a:srgbClr val="C00000"/>
                            </a:solidFill>
                            <a:latin typeface="Cambria Math" panose="02040503050406030204" pitchFamily="18" charset="0"/>
                            <a:cs typeface="Times New Roman" panose="02020603050405020304" pitchFamily="18" charset="0"/>
                          </a:rPr>
                          <m:t>(</m:t>
                        </m:r>
                        <m:r>
                          <m:rPr>
                            <m:sty m:val="p"/>
                          </m:rPr>
                          <a:rPr lang="fr-FR" sz="2800" dirty="0">
                            <a:solidFill>
                              <a:srgbClr val="C00000"/>
                            </a:solidFill>
                            <a:latin typeface="Cambria Math" panose="02040503050406030204" pitchFamily="18" charset="0"/>
                            <a:cs typeface="Times New Roman" panose="02020603050405020304" pitchFamily="18" charset="0"/>
                          </a:rPr>
                          <m:t>S</m:t>
                        </m:r>
                        <m:r>
                          <a:rPr lang="fr-FR" sz="2800" i="1" dirty="0">
                            <a:solidFill>
                              <a:srgbClr val="C00000"/>
                            </a:solidFill>
                            <a:latin typeface="Cambria Math" panose="02040503050406030204" pitchFamily="18" charset="0"/>
                            <a:cs typeface="Times New Roman" panose="02020603050405020304" pitchFamily="18" charset="0"/>
                          </a:rPr>
                          <m:t>)/</m:t>
                        </m:r>
                        <m:sSub>
                          <m:sSubPr>
                            <m:ctrlPr>
                              <a:rPr lang="fr-FR" sz="2800" b="0" i="1" dirty="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fr-FR" sz="2800"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ℛ</m:t>
                            </m:r>
                          </m:e>
                          <m:sub>
                            <m:r>
                              <a:rPr lang="fr-FR" sz="2800"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𝐺</m:t>
                            </m:r>
                          </m:sub>
                        </m:sSub>
                      </m:sub>
                    </m:sSub>
                  </m:oMath>
                </a14:m>
                <a:r>
                  <a:rPr lang="fr-FR" sz="2600" dirty="0">
                    <a:solidFill>
                      <a:srgbClr val="C00000"/>
                    </a:solidFill>
                    <a:latin typeface="+mj-lt"/>
                  </a:rPr>
                  <a:t> est toujours nul.</a:t>
                </a:r>
              </a:p>
            </p:txBody>
          </p:sp>
        </mc:Choice>
        <mc:Fallback xmlns="">
          <p:sp>
            <p:nvSpPr>
              <p:cNvPr id="8" name="ZoneTexte 7">
                <a:extLst>
                  <a:ext uri="{FF2B5EF4-FFF2-40B4-BE49-F238E27FC236}">
                    <a16:creationId xmlns:a16="http://schemas.microsoft.com/office/drawing/2014/main" id="{704FD356-DCAC-354A-8161-0FA77B51A3EE}"/>
                  </a:ext>
                </a:extLst>
              </p:cNvPr>
              <p:cNvSpPr txBox="1">
                <a:spLocks noRot="1" noChangeAspect="1" noMove="1" noResize="1" noEditPoints="1" noAdjustHandles="1" noChangeArrowheads="1" noChangeShapeType="1" noTextEdit="1"/>
              </p:cNvSpPr>
              <p:nvPr/>
            </p:nvSpPr>
            <p:spPr>
              <a:xfrm>
                <a:off x="300902" y="1865937"/>
                <a:ext cx="11559404" cy="2230162"/>
              </a:xfrm>
              <a:prstGeom prst="rect">
                <a:avLst/>
              </a:prstGeom>
              <a:blipFill>
                <a:blip r:embed="rId3"/>
                <a:stretch>
                  <a:fillRect l="-877" t="-2260" b="-3955"/>
                </a:stretch>
              </a:blipFill>
            </p:spPr>
            <p:txBody>
              <a:bodyPr/>
              <a:lstStyle/>
              <a:p>
                <a:r>
                  <a:rPr lang="fr-FR">
                    <a:noFill/>
                  </a:rPr>
                  <a:t> </a:t>
                </a:r>
              </a:p>
            </p:txBody>
          </p:sp>
        </mc:Fallback>
      </mc:AlternateContent>
    </p:spTree>
    <p:extLst>
      <p:ext uri="{BB962C8B-B14F-4D97-AF65-F5344CB8AC3E}">
        <p14:creationId xmlns:p14="http://schemas.microsoft.com/office/powerpoint/2010/main" val="141502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62386" y="6356349"/>
            <a:ext cx="381000" cy="365125"/>
          </a:xfrm>
        </p:spPr>
        <p:txBody>
          <a:bodyPr/>
          <a:lstStyle/>
          <a:p>
            <a:fld id="{2A7B12F2-6375-C443-8559-97884B674FF5}" type="slidenum">
              <a:rPr lang="fr-FR" smtClean="0"/>
              <a:t>11</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13" name="ZoneTexte 12">
            <a:extLst>
              <a:ext uri="{FF2B5EF4-FFF2-40B4-BE49-F238E27FC236}">
                <a16:creationId xmlns:a16="http://schemas.microsoft.com/office/drawing/2014/main" id="{46964196-66A1-D34A-A6C3-837024E8322F}"/>
              </a:ext>
            </a:extLst>
          </p:cNvPr>
          <p:cNvSpPr txBox="1"/>
          <p:nvPr/>
        </p:nvSpPr>
        <p:spPr>
          <a:xfrm>
            <a:off x="300902" y="1865937"/>
            <a:ext cx="11559404" cy="2492990"/>
          </a:xfrm>
          <a:prstGeom prst="rect">
            <a:avLst/>
          </a:prstGeom>
          <a:noFill/>
        </p:spPr>
        <p:txBody>
          <a:bodyPr wrap="square" rtlCol="0">
            <a:spAutoFit/>
          </a:bodyPr>
          <a:lstStyle/>
          <a:p>
            <a:pPr algn="just"/>
            <a:r>
              <a:rPr lang="fr-FR" sz="2600" dirty="0">
                <a:latin typeface="+mj-lt"/>
              </a:rPr>
              <a:t>La quantité de mouvement d’un solide :</a:t>
            </a:r>
          </a:p>
          <a:p>
            <a:pPr algn="just"/>
            <a:endParaRPr lang="fr-FR" sz="2600" dirty="0">
              <a:latin typeface="+mj-lt"/>
            </a:endParaRPr>
          </a:p>
          <a:p>
            <a:pPr marL="514350" indent="-514350" algn="just">
              <a:buFont typeface="Wingdings" pitchFamily="2" charset="2"/>
              <a:buChar char="q"/>
            </a:pPr>
            <a:r>
              <a:rPr lang="fr-FR" sz="2600" dirty="0">
                <a:latin typeface="+mj-lt"/>
              </a:rPr>
              <a:t>Est nulle dans son référentiel barycentrique.</a:t>
            </a:r>
          </a:p>
          <a:p>
            <a:pPr marL="514350" indent="-514350" algn="just">
              <a:buFont typeface="Wingdings" pitchFamily="2" charset="2"/>
              <a:buChar char="q"/>
            </a:pPr>
            <a:r>
              <a:rPr lang="fr-FR" sz="2600" dirty="0">
                <a:latin typeface="+mj-lt"/>
              </a:rPr>
              <a:t>Est nulle dans tout référentiel si et seulement si le solide est immobile.</a:t>
            </a:r>
          </a:p>
          <a:p>
            <a:pPr marL="514350" indent="-514350" algn="just">
              <a:buFont typeface="Wingdings" pitchFamily="2" charset="2"/>
              <a:buChar char="q"/>
            </a:pPr>
            <a:r>
              <a:rPr lang="fr-FR" sz="2600" dirty="0">
                <a:latin typeface="+mj-lt"/>
              </a:rPr>
              <a:t>Dépend du référentiel dans lequel on observe le mouvement.</a:t>
            </a:r>
          </a:p>
          <a:p>
            <a:pPr marL="514350" indent="-514350" algn="just">
              <a:buFont typeface="Wingdings" pitchFamily="2" charset="2"/>
              <a:buChar char="q"/>
            </a:pPr>
            <a:r>
              <a:rPr lang="fr-FR" sz="2600" dirty="0">
                <a:latin typeface="+mj-lt"/>
              </a:rPr>
              <a:t>Est nulle si la vitesse du centre de gravité est nulle.</a:t>
            </a:r>
          </a:p>
        </p:txBody>
      </p:sp>
      <p:sp>
        <p:nvSpPr>
          <p:cNvPr id="8" name="ZoneTexte 7">
            <a:extLst>
              <a:ext uri="{FF2B5EF4-FFF2-40B4-BE49-F238E27FC236}">
                <a16:creationId xmlns:a16="http://schemas.microsoft.com/office/drawing/2014/main" id="{2A83DDC7-4AF8-6A43-8D43-C77C141EBE20}"/>
              </a:ext>
            </a:extLst>
          </p:cNvPr>
          <p:cNvSpPr txBox="1"/>
          <p:nvPr/>
        </p:nvSpPr>
        <p:spPr>
          <a:xfrm>
            <a:off x="300902" y="1865937"/>
            <a:ext cx="11559404" cy="2492990"/>
          </a:xfrm>
          <a:prstGeom prst="rect">
            <a:avLst/>
          </a:prstGeom>
          <a:noFill/>
        </p:spPr>
        <p:txBody>
          <a:bodyPr wrap="square" rtlCol="0">
            <a:spAutoFit/>
          </a:bodyPr>
          <a:lstStyle/>
          <a:p>
            <a:pPr algn="just"/>
            <a:r>
              <a:rPr lang="fr-FR" sz="2600" dirty="0">
                <a:latin typeface="+mj-lt"/>
              </a:rPr>
              <a:t>La quantité de mouvement d’un solide :</a:t>
            </a:r>
          </a:p>
          <a:p>
            <a:pPr algn="just"/>
            <a:endParaRPr lang="fr-FR" sz="2600" dirty="0">
              <a:latin typeface="+mj-lt"/>
            </a:endParaRPr>
          </a:p>
          <a:p>
            <a:pPr marL="514350" indent="-514350" algn="just">
              <a:buFont typeface="Wingdings" pitchFamily="2" charset="2"/>
              <a:buChar char="q"/>
            </a:pPr>
            <a:r>
              <a:rPr lang="fr-FR" sz="2600" dirty="0">
                <a:solidFill>
                  <a:schemeClr val="accent6">
                    <a:lumMod val="75000"/>
                  </a:schemeClr>
                </a:solidFill>
                <a:latin typeface="+mj-lt"/>
              </a:rPr>
              <a:t>Est nulle dans son référentiel barycentrique.</a:t>
            </a:r>
          </a:p>
          <a:p>
            <a:pPr marL="514350" indent="-514350" algn="just">
              <a:buFont typeface="Wingdings" pitchFamily="2" charset="2"/>
              <a:buChar char="q"/>
            </a:pPr>
            <a:r>
              <a:rPr lang="fr-FR" sz="2600" dirty="0">
                <a:solidFill>
                  <a:srgbClr val="C00000"/>
                </a:solidFill>
                <a:latin typeface="+mj-lt"/>
              </a:rPr>
              <a:t>Est nulle dans tout référentiel si et seulement si le solide est immobile.</a:t>
            </a:r>
          </a:p>
          <a:p>
            <a:pPr marL="514350" indent="-514350" algn="just">
              <a:buFont typeface="Wingdings" pitchFamily="2" charset="2"/>
              <a:buChar char="q"/>
            </a:pPr>
            <a:r>
              <a:rPr lang="fr-FR" sz="2600" dirty="0">
                <a:solidFill>
                  <a:schemeClr val="accent6">
                    <a:lumMod val="75000"/>
                  </a:schemeClr>
                </a:solidFill>
                <a:latin typeface="+mj-lt"/>
              </a:rPr>
              <a:t>Dépend du référentiel dans lequel on observe le mouvement.</a:t>
            </a:r>
          </a:p>
          <a:p>
            <a:pPr marL="514350" indent="-514350" algn="just">
              <a:buFont typeface="Wingdings" pitchFamily="2" charset="2"/>
              <a:buChar char="q"/>
            </a:pPr>
            <a:r>
              <a:rPr lang="fr-FR" sz="2600" dirty="0">
                <a:solidFill>
                  <a:schemeClr val="accent6">
                    <a:lumMod val="75000"/>
                  </a:schemeClr>
                </a:solidFill>
                <a:latin typeface="+mj-lt"/>
              </a:rPr>
              <a:t>Est nulle si la vitesse du centre de gravité est nulle.</a:t>
            </a:r>
          </a:p>
        </p:txBody>
      </p:sp>
    </p:spTree>
    <p:extLst>
      <p:ext uri="{BB962C8B-B14F-4D97-AF65-F5344CB8AC3E}">
        <p14:creationId xmlns:p14="http://schemas.microsoft.com/office/powerpoint/2010/main" val="224703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59484" y="6356349"/>
            <a:ext cx="381000" cy="365125"/>
          </a:xfrm>
        </p:spPr>
        <p:txBody>
          <a:bodyPr/>
          <a:lstStyle/>
          <a:p>
            <a:fld id="{2A7B12F2-6375-C443-8559-97884B674FF5}" type="slidenum">
              <a:rPr lang="fr-FR" smtClean="0"/>
              <a:t>12</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7" name="ZoneTexte 6">
            <a:extLst>
              <a:ext uri="{FF2B5EF4-FFF2-40B4-BE49-F238E27FC236}">
                <a16:creationId xmlns:a16="http://schemas.microsoft.com/office/drawing/2014/main" id="{864C2ABF-1BFB-0B46-B711-6E14FEB2AE43}"/>
              </a:ext>
            </a:extLst>
          </p:cNvPr>
          <p:cNvSpPr txBox="1"/>
          <p:nvPr/>
        </p:nvSpPr>
        <p:spPr>
          <a:xfrm>
            <a:off x="914401" y="1528373"/>
            <a:ext cx="5325112"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Intérêt de la notion de centre de masse</a:t>
            </a:r>
          </a:p>
        </p:txBody>
      </p:sp>
      <p:sp>
        <p:nvSpPr>
          <p:cNvPr id="14" name="ZoneTexte 13">
            <a:extLst>
              <a:ext uri="{FF2B5EF4-FFF2-40B4-BE49-F238E27FC236}">
                <a16:creationId xmlns:a16="http://schemas.microsoft.com/office/drawing/2014/main" id="{03A4B3E8-FE98-DC42-A262-5414EAA12A33}"/>
              </a:ext>
            </a:extLst>
          </p:cNvPr>
          <p:cNvSpPr txBox="1"/>
          <p:nvPr/>
        </p:nvSpPr>
        <p:spPr>
          <a:xfrm>
            <a:off x="625912" y="2498287"/>
            <a:ext cx="3372205" cy="461665"/>
          </a:xfrm>
          <a:prstGeom prst="rect">
            <a:avLst/>
          </a:prstGeom>
          <a:noFill/>
        </p:spPr>
        <p:txBody>
          <a:bodyPr wrap="none" rtlCol="0">
            <a:spAutoFit/>
          </a:bodyPr>
          <a:lstStyle/>
          <a:p>
            <a:r>
              <a:rPr lang="fr-FR" sz="2400" dirty="0">
                <a:latin typeface="+mj-lt"/>
              </a:rPr>
              <a:t>Quantité de mouvement :</a:t>
            </a:r>
          </a:p>
        </p:txBody>
      </p:sp>
      <p:sp>
        <p:nvSpPr>
          <p:cNvPr id="18" name="ZoneTexte 17">
            <a:extLst>
              <a:ext uri="{FF2B5EF4-FFF2-40B4-BE49-F238E27FC236}">
                <a16:creationId xmlns:a16="http://schemas.microsoft.com/office/drawing/2014/main" id="{76622FA1-00AC-A945-9AB8-30143A54D345}"/>
              </a:ext>
            </a:extLst>
          </p:cNvPr>
          <p:cNvSpPr txBox="1"/>
          <p:nvPr/>
        </p:nvSpPr>
        <p:spPr>
          <a:xfrm>
            <a:off x="625912" y="3879422"/>
            <a:ext cx="2629438" cy="461665"/>
          </a:xfrm>
          <a:prstGeom prst="rect">
            <a:avLst/>
          </a:prstGeom>
          <a:noFill/>
        </p:spPr>
        <p:txBody>
          <a:bodyPr wrap="none" rtlCol="0">
            <a:spAutoFit/>
          </a:bodyPr>
          <a:lstStyle/>
          <a:p>
            <a:r>
              <a:rPr lang="fr-FR" sz="2400" dirty="0">
                <a:latin typeface="+mj-lt"/>
              </a:rPr>
              <a:t>Moment cinétique :</a:t>
            </a:r>
          </a:p>
        </p:txBody>
      </p:sp>
      <p:pic>
        <p:nvPicPr>
          <p:cNvPr id="3" name="Image 2">
            <a:extLst>
              <a:ext uri="{FF2B5EF4-FFF2-40B4-BE49-F238E27FC236}">
                <a16:creationId xmlns:a16="http://schemas.microsoft.com/office/drawing/2014/main" id="{3FBA4509-28A8-724D-B1EE-CCA7E6027CF2}"/>
              </a:ext>
            </a:extLst>
          </p:cNvPr>
          <p:cNvPicPr>
            <a:picLocks noChangeAspect="1"/>
          </p:cNvPicPr>
          <p:nvPr/>
        </p:nvPicPr>
        <p:blipFill>
          <a:blip r:embed="rId2"/>
          <a:stretch>
            <a:fillRect/>
          </a:stretch>
        </p:blipFill>
        <p:spPr>
          <a:xfrm>
            <a:off x="4335393" y="2326753"/>
            <a:ext cx="2994094" cy="833308"/>
          </a:xfrm>
          <a:prstGeom prst="rect">
            <a:avLst/>
          </a:prstGeom>
        </p:spPr>
      </p:pic>
      <p:pic>
        <p:nvPicPr>
          <p:cNvPr id="12" name="Image 11">
            <a:extLst>
              <a:ext uri="{FF2B5EF4-FFF2-40B4-BE49-F238E27FC236}">
                <a16:creationId xmlns:a16="http://schemas.microsoft.com/office/drawing/2014/main" id="{8E7A266B-1542-B843-BB3F-6778F828BFBA}"/>
              </a:ext>
            </a:extLst>
          </p:cNvPr>
          <p:cNvPicPr>
            <a:picLocks noChangeAspect="1"/>
          </p:cNvPicPr>
          <p:nvPr/>
        </p:nvPicPr>
        <p:blipFill>
          <a:blip r:embed="rId3"/>
          <a:stretch>
            <a:fillRect/>
          </a:stretch>
        </p:blipFill>
        <p:spPr>
          <a:xfrm>
            <a:off x="3448167" y="4758430"/>
            <a:ext cx="8188104" cy="1487800"/>
          </a:xfrm>
          <a:prstGeom prst="rect">
            <a:avLst/>
          </a:prstGeom>
        </p:spPr>
      </p:pic>
      <p:sp>
        <p:nvSpPr>
          <p:cNvPr id="19" name="ZoneTexte 18">
            <a:extLst>
              <a:ext uri="{FF2B5EF4-FFF2-40B4-BE49-F238E27FC236}">
                <a16:creationId xmlns:a16="http://schemas.microsoft.com/office/drawing/2014/main" id="{0126A750-B909-134E-9D97-8B89E46C04A6}"/>
              </a:ext>
            </a:extLst>
          </p:cNvPr>
          <p:cNvSpPr txBox="1"/>
          <p:nvPr/>
        </p:nvSpPr>
        <p:spPr>
          <a:xfrm>
            <a:off x="625912" y="5260557"/>
            <a:ext cx="2483693" cy="461665"/>
          </a:xfrm>
          <a:prstGeom prst="rect">
            <a:avLst/>
          </a:prstGeom>
          <a:noFill/>
        </p:spPr>
        <p:txBody>
          <a:bodyPr wrap="none" rtlCol="0">
            <a:spAutoFit/>
          </a:bodyPr>
          <a:lstStyle/>
          <a:p>
            <a:r>
              <a:rPr lang="fr-FR" sz="2400" dirty="0">
                <a:latin typeface="+mj-lt"/>
              </a:rPr>
              <a:t>Énergie cinétique :</a:t>
            </a:r>
          </a:p>
        </p:txBody>
      </p:sp>
      <p:pic>
        <p:nvPicPr>
          <p:cNvPr id="20" name="Image 19">
            <a:extLst>
              <a:ext uri="{FF2B5EF4-FFF2-40B4-BE49-F238E27FC236}">
                <a16:creationId xmlns:a16="http://schemas.microsoft.com/office/drawing/2014/main" id="{2E1D12F1-9377-C34E-80C7-188E84E62B2B}"/>
              </a:ext>
            </a:extLst>
          </p:cNvPr>
          <p:cNvPicPr>
            <a:picLocks noChangeAspect="1"/>
          </p:cNvPicPr>
          <p:nvPr/>
        </p:nvPicPr>
        <p:blipFill>
          <a:blip r:embed="rId4"/>
          <a:stretch>
            <a:fillRect/>
          </a:stretch>
        </p:blipFill>
        <p:spPr>
          <a:xfrm>
            <a:off x="3448167" y="3651954"/>
            <a:ext cx="8551677" cy="948288"/>
          </a:xfrm>
          <a:prstGeom prst="rect">
            <a:avLst/>
          </a:prstGeom>
        </p:spPr>
      </p:pic>
    </p:spTree>
    <p:extLst>
      <p:ext uri="{BB962C8B-B14F-4D97-AF65-F5344CB8AC3E}">
        <p14:creationId xmlns:p14="http://schemas.microsoft.com/office/powerpoint/2010/main" val="111040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62386" y="6356349"/>
            <a:ext cx="381000" cy="365125"/>
          </a:xfrm>
        </p:spPr>
        <p:txBody>
          <a:bodyPr/>
          <a:lstStyle/>
          <a:p>
            <a:fld id="{2A7B12F2-6375-C443-8559-97884B674FF5}" type="slidenum">
              <a:rPr lang="fr-FR" smtClean="0"/>
              <a:t>13</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54727" cy="707886"/>
          </a:xfrm>
          <a:prstGeom prst="rect">
            <a:avLst/>
          </a:prstGeom>
          <a:noFill/>
        </p:spPr>
        <p:txBody>
          <a:bodyPr wrap="none" rtlCol="0">
            <a:spAutoFit/>
          </a:bodyPr>
          <a:lstStyle/>
          <a:p>
            <a:r>
              <a:rPr lang="fr-FR" sz="4000" dirty="0">
                <a:latin typeface="+mj-lt"/>
              </a:rPr>
              <a:t>2. Tenseur d’inertie</a:t>
            </a:r>
          </a:p>
        </p:txBody>
      </p:sp>
      <mc:AlternateContent xmlns:mc="http://schemas.openxmlformats.org/markup-compatibility/2006" xmlns:a14="http://schemas.microsoft.com/office/drawing/2010/main">
        <mc:Choice Requires="a14">
          <p:sp>
            <p:nvSpPr>
              <p:cNvPr id="55" name="ZoneTexte 54">
                <a:extLst>
                  <a:ext uri="{FF2B5EF4-FFF2-40B4-BE49-F238E27FC236}">
                    <a16:creationId xmlns:a16="http://schemas.microsoft.com/office/drawing/2014/main" id="{8EDCA206-1FD4-B945-B478-7E7606E5CEB1}"/>
                  </a:ext>
                </a:extLst>
              </p:cNvPr>
              <p:cNvSpPr txBox="1"/>
              <p:nvPr/>
            </p:nvSpPr>
            <p:spPr>
              <a:xfrm>
                <a:off x="270299" y="2209400"/>
                <a:ext cx="2730748" cy="139461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fr-FR" sz="3200" b="0" i="1" dirty="0" smtClean="0">
                              <a:latin typeface="Cambria Math" panose="02040503050406030204" pitchFamily="18" charset="0"/>
                              <a:cs typeface="Times New Roman" panose="02020603050405020304" pitchFamily="18" charset="0"/>
                            </a:rPr>
                          </m:ctrlPr>
                        </m:sSubPr>
                        <m:e>
                          <m:acc>
                            <m:accPr>
                              <m:chr m:val="⃗"/>
                              <m:ctrlPr>
                                <a:rPr lang="fr-FR" sz="3200" b="0" i="1" dirty="0" smtClean="0">
                                  <a:latin typeface="Cambria Math" panose="02040503050406030204" pitchFamily="18" charset="0"/>
                                  <a:cs typeface="Times New Roman" panose="02020603050405020304" pitchFamily="18" charset="0"/>
                                </a:rPr>
                              </m:ctrlPr>
                            </m:accPr>
                            <m:e>
                              <m:r>
                                <m:rPr>
                                  <m:sty m:val="p"/>
                                </m:rPr>
                                <a:rPr lang="fr-FR" sz="3200" b="0" i="0" dirty="0" smtClean="0">
                                  <a:latin typeface="Cambria Math" panose="02040503050406030204" pitchFamily="18" charset="0"/>
                                  <a:cs typeface="Times New Roman" panose="02020603050405020304" pitchFamily="18" charset="0"/>
                                </a:rPr>
                                <m:t>Ω</m:t>
                              </m:r>
                            </m:e>
                          </m:acc>
                        </m:e>
                        <m:sub>
                          <m:r>
                            <a:rPr lang="fr-FR" sz="3200" i="1" dirty="0">
                              <a:latin typeface="Cambria Math" panose="02040503050406030204" pitchFamily="18" charset="0"/>
                              <a:cs typeface="Times New Roman" panose="02020603050405020304" pitchFamily="18" charset="0"/>
                            </a:rPr>
                            <m:t>(</m:t>
                          </m:r>
                          <m:r>
                            <m:rPr>
                              <m:sty m:val="p"/>
                            </m:rPr>
                            <a:rPr lang="fr-FR" sz="3200" i="0" dirty="0">
                              <a:latin typeface="Cambria Math" panose="02040503050406030204" pitchFamily="18" charset="0"/>
                              <a:cs typeface="Times New Roman" panose="02020603050405020304" pitchFamily="18" charset="0"/>
                            </a:rPr>
                            <m:t>S</m:t>
                          </m:r>
                          <m:r>
                            <a:rPr lang="fr-FR" sz="3200" i="1" dirty="0">
                              <a:latin typeface="Cambria Math" panose="02040503050406030204" pitchFamily="18" charset="0"/>
                              <a:cs typeface="Times New Roman" panose="020206030504050203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r>
                        <a:rPr lang="fr-FR" sz="3200" b="0" i="0" dirty="0" smtClean="0">
                          <a:latin typeface="Cambria Math" panose="02040503050406030204" pitchFamily="18" charset="0"/>
                          <a:cs typeface="Times New Roman" panose="02020603050405020304" pitchFamily="18" charset="0"/>
                        </a:rPr>
                        <m:t>=</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m:rPr>
                                  <m:brk m:alnAt="7"/>
                                </m:rPr>
                                <a:rPr lang="fr-FR" sz="3200" b="0" i="1" dirty="0" smtClean="0">
                                  <a:latin typeface="Cambria Math" panose="02040503050406030204" pitchFamily="18" charset="0"/>
                                  <a:cs typeface="Times New Roman" panose="02020603050405020304" pitchFamily="18" charset="0"/>
                                </a:rPr>
                                <m:t>0</m:t>
                              </m:r>
                            </m:e>
                            <m:e>
                              <m:r>
                                <a:rPr lang="fr-FR" sz="3200" b="0" i="1" smtClean="0">
                                  <a:latin typeface="Cambria Math" panose="02040503050406030204" pitchFamily="18" charset="0"/>
                                </a:rPr>
                                <m:t>0</m:t>
                              </m:r>
                            </m:e>
                            <m:e>
                              <m:r>
                                <a:rPr lang="fr-FR" sz="3200" b="0" i="1" smtClean="0">
                                  <a:latin typeface="Cambria Math" panose="02040503050406030204" pitchFamily="18" charset="0"/>
                                </a:rPr>
                                <m:t>𝜔</m:t>
                              </m:r>
                            </m:e>
                          </m:eqArr>
                          <m:r>
                            <a:rPr lang="fr-FR" sz="3200" b="0" i="1" smtClean="0">
                              <a:latin typeface="Cambria Math" panose="02040503050406030204" pitchFamily="18" charset="0"/>
                            </a:rPr>
                            <m:t> </m:t>
                          </m:r>
                        </m:e>
                      </m:d>
                    </m:oMath>
                  </m:oMathPara>
                </a14:m>
                <a:endParaRPr lang="fr-FR" sz="3200" dirty="0">
                  <a:latin typeface="Times New Roman" panose="02020603050405020304" pitchFamily="18" charset="0"/>
                  <a:cs typeface="Times New Roman" panose="02020603050405020304" pitchFamily="18" charset="0"/>
                </a:endParaRPr>
              </a:p>
            </p:txBody>
          </p:sp>
        </mc:Choice>
        <mc:Fallback xmlns="">
          <p:sp>
            <p:nvSpPr>
              <p:cNvPr id="55" name="ZoneTexte 54">
                <a:extLst>
                  <a:ext uri="{FF2B5EF4-FFF2-40B4-BE49-F238E27FC236}">
                    <a16:creationId xmlns:a16="http://schemas.microsoft.com/office/drawing/2014/main" id="{8EDCA206-1FD4-B945-B478-7E7606E5CEB1}"/>
                  </a:ext>
                </a:extLst>
              </p:cNvPr>
              <p:cNvSpPr txBox="1">
                <a:spLocks noRot="1" noChangeAspect="1" noMove="1" noResize="1" noEditPoints="1" noAdjustHandles="1" noChangeArrowheads="1" noChangeShapeType="1" noTextEdit="1"/>
              </p:cNvSpPr>
              <p:nvPr/>
            </p:nvSpPr>
            <p:spPr>
              <a:xfrm>
                <a:off x="270299" y="2209400"/>
                <a:ext cx="2730748" cy="1394613"/>
              </a:xfrm>
              <a:prstGeom prst="rect">
                <a:avLst/>
              </a:prstGeom>
              <a:blipFill>
                <a:blip r:embed="rId2"/>
                <a:stretch>
                  <a:fillRect b="-2703"/>
                </a:stretch>
              </a:blipFill>
            </p:spPr>
            <p:txBody>
              <a:bodyPr/>
              <a:lstStyle/>
              <a:p>
                <a:r>
                  <a:rPr lang="fr-FR">
                    <a:noFill/>
                  </a:rPr>
                  <a:t> </a:t>
                </a:r>
              </a:p>
            </p:txBody>
          </p:sp>
        </mc:Fallback>
      </mc:AlternateContent>
      <p:grpSp>
        <p:nvGrpSpPr>
          <p:cNvPr id="65" name="Groupe 64">
            <a:extLst>
              <a:ext uri="{FF2B5EF4-FFF2-40B4-BE49-F238E27FC236}">
                <a16:creationId xmlns:a16="http://schemas.microsoft.com/office/drawing/2014/main" id="{5EC4ACB0-3BCF-EA46-8F08-2DA9BE36988E}"/>
              </a:ext>
            </a:extLst>
          </p:cNvPr>
          <p:cNvGrpSpPr/>
          <p:nvPr/>
        </p:nvGrpSpPr>
        <p:grpSpPr>
          <a:xfrm>
            <a:off x="4998910" y="757528"/>
            <a:ext cx="8624299" cy="5414414"/>
            <a:chOff x="357299" y="1352786"/>
            <a:chExt cx="9137546" cy="5643653"/>
          </a:xfrm>
        </p:grpSpPr>
        <p:grpSp>
          <p:nvGrpSpPr>
            <p:cNvPr id="45" name="Groupe 44">
              <a:extLst>
                <a:ext uri="{FF2B5EF4-FFF2-40B4-BE49-F238E27FC236}">
                  <a16:creationId xmlns:a16="http://schemas.microsoft.com/office/drawing/2014/main" id="{53CCCF96-6A1F-6645-AE7D-04A7D780359F}"/>
                </a:ext>
              </a:extLst>
            </p:cNvPr>
            <p:cNvGrpSpPr/>
            <p:nvPr/>
          </p:nvGrpSpPr>
          <p:grpSpPr>
            <a:xfrm>
              <a:off x="3991144" y="3777904"/>
              <a:ext cx="2870610" cy="2881926"/>
              <a:chOff x="1117963" y="2753036"/>
              <a:chExt cx="2870610" cy="2881926"/>
            </a:xfrm>
          </p:grpSpPr>
          <p:cxnSp>
            <p:nvCxnSpPr>
              <p:cNvPr id="46" name="Connecteur en angle 45">
                <a:extLst>
                  <a:ext uri="{FF2B5EF4-FFF2-40B4-BE49-F238E27FC236}">
                    <a16:creationId xmlns:a16="http://schemas.microsoft.com/office/drawing/2014/main" id="{18245FA6-9A86-7B43-BD5B-0447D14A4E8D}"/>
                  </a:ext>
                </a:extLst>
              </p:cNvPr>
              <p:cNvCxnSpPr>
                <a:cxnSpLocks noChangeAspect="1"/>
              </p:cNvCxnSpPr>
              <p:nvPr/>
            </p:nvCxnSpPr>
            <p:spPr>
              <a:xfrm>
                <a:off x="1972573" y="2753036"/>
                <a:ext cx="2016000" cy="2016000"/>
              </a:xfrm>
              <a:prstGeom prst="bentConnector3">
                <a:avLst>
                  <a:gd name="adj1" fmla="val 0"/>
                </a:avLst>
              </a:prstGeom>
              <a:ln w="508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71F27DFB-DE33-8447-B4FC-D23E97184E5B}"/>
                  </a:ext>
                </a:extLst>
              </p:cNvPr>
              <p:cNvCxnSpPr>
                <a:cxnSpLocks/>
              </p:cNvCxnSpPr>
              <p:nvPr/>
            </p:nvCxnSpPr>
            <p:spPr>
              <a:xfrm flipH="1">
                <a:off x="1117963" y="4769036"/>
                <a:ext cx="854610" cy="865926"/>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Ellipse 41">
              <a:extLst>
                <a:ext uri="{FF2B5EF4-FFF2-40B4-BE49-F238E27FC236}">
                  <a16:creationId xmlns:a16="http://schemas.microsoft.com/office/drawing/2014/main" id="{AB2324F7-7770-974B-98D6-165304B68AF6}"/>
                </a:ext>
              </a:extLst>
            </p:cNvPr>
            <p:cNvSpPr/>
            <p:nvPr/>
          </p:nvSpPr>
          <p:spPr>
            <a:xfrm rot="19404153">
              <a:off x="2623674" y="2899072"/>
              <a:ext cx="4419600" cy="2133600"/>
            </a:xfrm>
            <a:prstGeom prst="ellipse">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Ellipse 42">
              <a:extLst>
                <a:ext uri="{FF2B5EF4-FFF2-40B4-BE49-F238E27FC236}">
                  <a16:creationId xmlns:a16="http://schemas.microsoft.com/office/drawing/2014/main" id="{C2A9177D-DA9A-5142-9E63-E97CC302CD3C}"/>
                </a:ext>
              </a:extLst>
            </p:cNvPr>
            <p:cNvSpPr/>
            <p:nvPr/>
          </p:nvSpPr>
          <p:spPr>
            <a:xfrm rot="19733620">
              <a:off x="357299" y="2816395"/>
              <a:ext cx="9137546" cy="2182875"/>
            </a:xfrm>
            <a:prstGeom prst="ellipse">
              <a:avLst/>
            </a:prstGeom>
            <a:gradFill flip="none" rotWithShape="1">
              <a:gsLst>
                <a:gs pos="0">
                  <a:schemeClr val="bg1"/>
                </a:gs>
                <a:gs pos="21000">
                  <a:srgbClr val="FFFFFF">
                    <a:alpha val="59000"/>
                  </a:srgbClr>
                </a:gs>
                <a:gs pos="38986">
                  <a:srgbClr val="FFFFFF">
                    <a:alpha val="31000"/>
                  </a:srgb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Ellipse 43">
              <a:extLst>
                <a:ext uri="{FF2B5EF4-FFF2-40B4-BE49-F238E27FC236}">
                  <a16:creationId xmlns:a16="http://schemas.microsoft.com/office/drawing/2014/main" id="{E462B228-E3BB-5B44-9CF8-BA2728C3BCFC}"/>
                </a:ext>
              </a:extLst>
            </p:cNvPr>
            <p:cNvSpPr/>
            <p:nvPr/>
          </p:nvSpPr>
          <p:spPr>
            <a:xfrm rot="19912189">
              <a:off x="4664140" y="3431605"/>
              <a:ext cx="338667" cy="177800"/>
            </a:xfrm>
            <a:prstGeom prst="ellipse">
              <a:avLst/>
            </a:prstGeom>
            <a:gradFill flip="none" rotWithShape="0">
              <a:gsLst>
                <a:gs pos="0">
                  <a:schemeClr val="accent3">
                    <a:lumMod val="0"/>
                    <a:lumOff val="100000"/>
                  </a:schemeClr>
                </a:gs>
                <a:gs pos="100000">
                  <a:srgbClr val="84958A">
                    <a:lumMod val="33194"/>
                  </a:srgbClr>
                </a:gs>
              </a:gsLst>
              <a:path path="circle">
                <a:fillToRect l="50000" t="-80000" r="50000" b="180000"/>
              </a:path>
              <a:tileRect/>
            </a:gradFill>
            <a:ln w="25400">
              <a:solidFill>
                <a:srgbClr val="8495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9" name="Connecteur droit avec flèche 48">
              <a:extLst>
                <a:ext uri="{FF2B5EF4-FFF2-40B4-BE49-F238E27FC236}">
                  <a16:creationId xmlns:a16="http://schemas.microsoft.com/office/drawing/2014/main" id="{7497A4E2-68C1-4945-94F4-B15316BC6D58}"/>
                </a:ext>
              </a:extLst>
            </p:cNvPr>
            <p:cNvCxnSpPr>
              <a:cxnSpLocks/>
            </p:cNvCxnSpPr>
            <p:nvPr/>
          </p:nvCxnSpPr>
          <p:spPr>
            <a:xfrm flipH="1" flipV="1">
              <a:off x="4844074" y="2052800"/>
              <a:ext cx="1680" cy="154800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ZoneTexte 49">
                  <a:extLst>
                    <a:ext uri="{FF2B5EF4-FFF2-40B4-BE49-F238E27FC236}">
                      <a16:creationId xmlns:a16="http://schemas.microsoft.com/office/drawing/2014/main" id="{BDAFC388-E2FE-5F4A-BAF1-3359EB6ED79A}"/>
                    </a:ext>
                  </a:extLst>
                </p:cNvPr>
                <p:cNvSpPr txBox="1"/>
                <p:nvPr/>
              </p:nvSpPr>
              <p:spPr>
                <a:xfrm>
                  <a:off x="6931720" y="5429990"/>
                  <a:ext cx="801373" cy="7192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𝑦</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50" name="ZoneTexte 49">
                  <a:extLst>
                    <a:ext uri="{FF2B5EF4-FFF2-40B4-BE49-F238E27FC236}">
                      <a16:creationId xmlns:a16="http://schemas.microsoft.com/office/drawing/2014/main" id="{BDAFC388-E2FE-5F4A-BAF1-3359EB6ED79A}"/>
                    </a:ext>
                  </a:extLst>
                </p:cNvPr>
                <p:cNvSpPr txBox="1">
                  <a:spLocks noRot="1" noChangeAspect="1" noMove="1" noResize="1" noEditPoints="1" noAdjustHandles="1" noChangeArrowheads="1" noChangeShapeType="1" noTextEdit="1"/>
                </p:cNvSpPr>
                <p:nvPr/>
              </p:nvSpPr>
              <p:spPr>
                <a:xfrm>
                  <a:off x="6931720" y="5429990"/>
                  <a:ext cx="801373" cy="719277"/>
                </a:xfrm>
                <a:prstGeom prst="rect">
                  <a:avLst/>
                </a:prstGeom>
                <a:blipFill>
                  <a:blip r:embed="rId3"/>
                  <a:stretch>
                    <a:fillRect b="-9091"/>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1" name="ZoneTexte 50">
                  <a:extLst>
                    <a:ext uri="{FF2B5EF4-FFF2-40B4-BE49-F238E27FC236}">
                      <a16:creationId xmlns:a16="http://schemas.microsoft.com/office/drawing/2014/main" id="{B95D25AC-E7E0-FF4C-AEA4-DE5542B033A9}"/>
                    </a:ext>
                  </a:extLst>
                </p:cNvPr>
                <p:cNvSpPr txBox="1"/>
                <p:nvPr/>
              </p:nvSpPr>
              <p:spPr>
                <a:xfrm>
                  <a:off x="4543094" y="1352786"/>
                  <a:ext cx="763126" cy="6736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𝑧</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51" name="ZoneTexte 50">
                  <a:extLst>
                    <a:ext uri="{FF2B5EF4-FFF2-40B4-BE49-F238E27FC236}">
                      <a16:creationId xmlns:a16="http://schemas.microsoft.com/office/drawing/2014/main" id="{B95D25AC-E7E0-FF4C-AEA4-DE5542B033A9}"/>
                    </a:ext>
                  </a:extLst>
                </p:cNvPr>
                <p:cNvSpPr txBox="1">
                  <a:spLocks noRot="1" noChangeAspect="1" noMove="1" noResize="1" noEditPoints="1" noAdjustHandles="1" noChangeArrowheads="1" noChangeShapeType="1" noTextEdit="1"/>
                </p:cNvSpPr>
                <p:nvPr/>
              </p:nvSpPr>
              <p:spPr>
                <a:xfrm>
                  <a:off x="4543094" y="1352786"/>
                  <a:ext cx="763126" cy="673696"/>
                </a:xfrm>
                <a:prstGeom prst="rect">
                  <a:avLst/>
                </a:prstGeom>
                <a:blipFill>
                  <a:blip r:embed="rId4"/>
                  <a:stretch>
                    <a:fillRect b="-3846"/>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381DC69B-AE1C-3146-9E69-7888A187B720}"/>
                    </a:ext>
                  </a:extLst>
                </p:cNvPr>
                <p:cNvSpPr txBox="1"/>
                <p:nvPr/>
              </p:nvSpPr>
              <p:spPr>
                <a:xfrm>
                  <a:off x="3141697" y="6322743"/>
                  <a:ext cx="786970" cy="6736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𝑥</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52" name="ZoneTexte 51">
                  <a:extLst>
                    <a:ext uri="{FF2B5EF4-FFF2-40B4-BE49-F238E27FC236}">
                      <a16:creationId xmlns:a16="http://schemas.microsoft.com/office/drawing/2014/main" id="{381DC69B-AE1C-3146-9E69-7888A187B720}"/>
                    </a:ext>
                  </a:extLst>
                </p:cNvPr>
                <p:cNvSpPr txBox="1">
                  <a:spLocks noRot="1" noChangeAspect="1" noMove="1" noResize="1" noEditPoints="1" noAdjustHandles="1" noChangeArrowheads="1" noChangeShapeType="1" noTextEdit="1"/>
                </p:cNvSpPr>
                <p:nvPr/>
              </p:nvSpPr>
              <p:spPr>
                <a:xfrm>
                  <a:off x="3141697" y="6322743"/>
                  <a:ext cx="786970" cy="673696"/>
                </a:xfrm>
                <a:prstGeom prst="rect">
                  <a:avLst/>
                </a:prstGeom>
                <a:blipFill>
                  <a:blip r:embed="rId5"/>
                  <a:stretch>
                    <a:fillRect b="-3846"/>
                  </a:stretch>
                </a:blipFill>
              </p:spPr>
              <p:txBody>
                <a:bodyPr/>
                <a:lstStyle/>
                <a:p>
                  <a:r>
                    <a:rPr lang="fr-FR">
                      <a:noFill/>
                    </a:rPr>
                    <a:t> </a:t>
                  </a:r>
                </a:p>
              </p:txBody>
            </p:sp>
          </mc:Fallback>
        </mc:AlternateContent>
        <p:sp>
          <p:nvSpPr>
            <p:cNvPr id="54" name="Arc 53">
              <a:extLst>
                <a:ext uri="{FF2B5EF4-FFF2-40B4-BE49-F238E27FC236}">
                  <a16:creationId xmlns:a16="http://schemas.microsoft.com/office/drawing/2014/main" id="{CFC3FD4A-1DA1-0B47-8099-8E22B69D9295}"/>
                </a:ext>
              </a:extLst>
            </p:cNvPr>
            <p:cNvSpPr/>
            <p:nvPr/>
          </p:nvSpPr>
          <p:spPr>
            <a:xfrm rot="19866834">
              <a:off x="4664910" y="3432142"/>
              <a:ext cx="338400" cy="175800"/>
            </a:xfrm>
            <a:prstGeom prst="arc">
              <a:avLst>
                <a:gd name="adj1" fmla="val 395575"/>
                <a:gd name="adj2" fmla="val 9623839"/>
              </a:avLst>
            </a:prstGeom>
            <a:ln w="25400">
              <a:solidFill>
                <a:srgbClr val="8495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56" name="Ellipse 55">
              <a:extLst>
                <a:ext uri="{FF2B5EF4-FFF2-40B4-BE49-F238E27FC236}">
                  <a16:creationId xmlns:a16="http://schemas.microsoft.com/office/drawing/2014/main" id="{F7F5B3BF-E49A-B940-92CD-3AB8F8ED6722}"/>
                </a:ext>
              </a:extLst>
            </p:cNvPr>
            <p:cNvSpPr>
              <a:spLocks noChangeAspect="1"/>
            </p:cNvSpPr>
            <p:nvPr/>
          </p:nvSpPr>
          <p:spPr>
            <a:xfrm>
              <a:off x="6232052" y="3284170"/>
              <a:ext cx="144000" cy="144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mc:AlternateContent xmlns:mc="http://schemas.openxmlformats.org/markup-compatibility/2006" xmlns:a14="http://schemas.microsoft.com/office/drawing/2010/main">
          <mc:Choice Requires="a14">
            <p:sp>
              <p:nvSpPr>
                <p:cNvPr id="62" name="ZoneTexte 61">
                  <a:extLst>
                    <a:ext uri="{FF2B5EF4-FFF2-40B4-BE49-F238E27FC236}">
                      <a16:creationId xmlns:a16="http://schemas.microsoft.com/office/drawing/2014/main" id="{DAB3545D-0C0A-0145-B2C6-3E917E0E2706}"/>
                    </a:ext>
                  </a:extLst>
                </p:cNvPr>
                <p:cNvSpPr txBox="1"/>
                <p:nvPr/>
              </p:nvSpPr>
              <p:spPr>
                <a:xfrm>
                  <a:off x="5727494" y="2655749"/>
                  <a:ext cx="66556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fr-FR" sz="3600" b="0" i="0" smtClean="0">
                            <a:latin typeface="Cambria Math" panose="02040503050406030204" pitchFamily="18" charset="0"/>
                          </a:rPr>
                          <m:t>M</m:t>
                        </m:r>
                      </m:oMath>
                    </m:oMathPara>
                  </a14:m>
                  <a:endParaRPr lang="fr-FR" sz="3600" dirty="0"/>
                </a:p>
              </p:txBody>
            </p:sp>
          </mc:Choice>
          <mc:Fallback xmlns="">
            <p:sp>
              <p:nvSpPr>
                <p:cNvPr id="62" name="ZoneTexte 61">
                  <a:extLst>
                    <a:ext uri="{FF2B5EF4-FFF2-40B4-BE49-F238E27FC236}">
                      <a16:creationId xmlns:a16="http://schemas.microsoft.com/office/drawing/2014/main" id="{DAB3545D-0C0A-0145-B2C6-3E917E0E2706}"/>
                    </a:ext>
                  </a:extLst>
                </p:cNvPr>
                <p:cNvSpPr txBox="1">
                  <a:spLocks noRot="1" noChangeAspect="1" noMove="1" noResize="1" noEditPoints="1" noAdjustHandles="1" noChangeArrowheads="1" noChangeShapeType="1" noTextEdit="1"/>
                </p:cNvSpPr>
                <p:nvPr/>
              </p:nvSpPr>
              <p:spPr>
                <a:xfrm>
                  <a:off x="5727494" y="2655749"/>
                  <a:ext cx="665567" cy="646331"/>
                </a:xfrm>
                <a:prstGeom prst="rect">
                  <a:avLst/>
                </a:prstGeom>
                <a:blipFill>
                  <a:blip r:embed="rId6"/>
                  <a:stretch>
                    <a:fillRect l="-3922" r="-3922" b="-2000"/>
                  </a:stretch>
                </a:blipFill>
              </p:spPr>
              <p:txBody>
                <a:bodyPr/>
                <a:lstStyle/>
                <a:p>
                  <a:r>
                    <a:rPr lang="fr-FR">
                      <a:noFill/>
                    </a:rPr>
                    <a:t> </a:t>
                  </a:r>
                </a:p>
              </p:txBody>
            </p:sp>
          </mc:Fallback>
        </mc:AlternateContent>
      </p:grpSp>
      <mc:AlternateContent xmlns:mc="http://schemas.openxmlformats.org/markup-compatibility/2006" xmlns:a14="http://schemas.microsoft.com/office/drawing/2010/main">
        <mc:Choice Requires="a14">
          <p:sp>
            <p:nvSpPr>
              <p:cNvPr id="63" name="ZoneTexte 62">
                <a:extLst>
                  <a:ext uri="{FF2B5EF4-FFF2-40B4-BE49-F238E27FC236}">
                    <a16:creationId xmlns:a16="http://schemas.microsoft.com/office/drawing/2014/main" id="{E6BBBCFA-6DF4-0D45-8217-5C15F49ACC69}"/>
                  </a:ext>
                </a:extLst>
              </p:cNvPr>
              <p:cNvSpPr txBox="1"/>
              <p:nvPr/>
            </p:nvSpPr>
            <p:spPr>
              <a:xfrm>
                <a:off x="3772187" y="2255374"/>
                <a:ext cx="2154884" cy="13096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200" b="0" i="1" dirty="0" smtClean="0">
                              <a:latin typeface="Cambria Math" panose="02040503050406030204" pitchFamily="18" charset="0"/>
                              <a:cs typeface="Times New Roman" panose="02020603050405020304" pitchFamily="18" charset="0"/>
                            </a:rPr>
                          </m:ctrlPr>
                        </m:accPr>
                        <m:e>
                          <m:r>
                            <m:rPr>
                              <m:sty m:val="p"/>
                            </m:rPr>
                            <a:rPr lang="fr-FR" sz="3200" b="0" i="0" dirty="0" smtClean="0">
                              <a:latin typeface="Cambria Math" panose="02040503050406030204" pitchFamily="18" charset="0"/>
                              <a:cs typeface="Times New Roman" panose="02020603050405020304" pitchFamily="18" charset="0"/>
                            </a:rPr>
                            <m:t>OM</m:t>
                          </m:r>
                        </m:e>
                      </m:acc>
                      <m:r>
                        <a:rPr lang="fr-FR" sz="3200" b="0" i="0" dirty="0" smtClean="0">
                          <a:latin typeface="Cambria Math" panose="02040503050406030204" pitchFamily="18" charset="0"/>
                          <a:cs typeface="Times New Roman" panose="02020603050405020304" pitchFamily="18" charset="0"/>
                        </a:rPr>
                        <m:t>=</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m:rPr>
                                  <m:brk m:alnAt="7"/>
                                </m:rPr>
                                <a:rPr lang="fr-FR" sz="3200" b="0" i="1" dirty="0" smtClean="0">
                                  <a:latin typeface="Cambria Math" panose="02040503050406030204" pitchFamily="18" charset="0"/>
                                  <a:cs typeface="Times New Roman" panose="02020603050405020304" pitchFamily="18" charset="0"/>
                                </a:rPr>
                                <m:t>𝑥</m:t>
                              </m:r>
                            </m:e>
                            <m:e>
                              <m:r>
                                <a:rPr lang="fr-FR" sz="3200" b="0" i="1" smtClean="0">
                                  <a:latin typeface="Cambria Math" panose="02040503050406030204" pitchFamily="18" charset="0"/>
                                </a:rPr>
                                <m:t>𝑦</m:t>
                              </m:r>
                            </m:e>
                            <m:e>
                              <m:r>
                                <a:rPr lang="fr-FR" sz="3200" b="0" i="1" smtClean="0">
                                  <a:latin typeface="Cambria Math" panose="02040503050406030204" pitchFamily="18" charset="0"/>
                                </a:rPr>
                                <m:t>𝑧</m:t>
                              </m:r>
                            </m:e>
                          </m:eqArr>
                          <m:r>
                            <a:rPr lang="fr-FR" sz="3200" b="0" i="1" smtClean="0">
                              <a:latin typeface="Cambria Math" panose="02040503050406030204" pitchFamily="18" charset="0"/>
                            </a:rPr>
                            <m:t> </m:t>
                          </m:r>
                        </m:e>
                      </m:d>
                    </m:oMath>
                  </m:oMathPara>
                </a14:m>
                <a:endParaRPr lang="fr-FR" sz="3200" dirty="0">
                  <a:latin typeface="Times New Roman" panose="02020603050405020304" pitchFamily="18" charset="0"/>
                  <a:cs typeface="Times New Roman" panose="02020603050405020304" pitchFamily="18" charset="0"/>
                </a:endParaRPr>
              </a:p>
            </p:txBody>
          </p:sp>
        </mc:Choice>
        <mc:Fallback xmlns="">
          <p:sp>
            <p:nvSpPr>
              <p:cNvPr id="63" name="ZoneTexte 62">
                <a:extLst>
                  <a:ext uri="{FF2B5EF4-FFF2-40B4-BE49-F238E27FC236}">
                    <a16:creationId xmlns:a16="http://schemas.microsoft.com/office/drawing/2014/main" id="{E6BBBCFA-6DF4-0D45-8217-5C15F49ACC69}"/>
                  </a:ext>
                </a:extLst>
              </p:cNvPr>
              <p:cNvSpPr txBox="1">
                <a:spLocks noRot="1" noChangeAspect="1" noMove="1" noResize="1" noEditPoints="1" noAdjustHandles="1" noChangeArrowheads="1" noChangeShapeType="1" noTextEdit="1"/>
              </p:cNvSpPr>
              <p:nvPr/>
            </p:nvSpPr>
            <p:spPr>
              <a:xfrm>
                <a:off x="3772187" y="2255374"/>
                <a:ext cx="2154884" cy="1309654"/>
              </a:xfrm>
              <a:prstGeom prst="rect">
                <a:avLst/>
              </a:prstGeom>
              <a:blipFill>
                <a:blip r:embed="rId7"/>
                <a:stretch>
                  <a:fillRect b="-2885"/>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4" name="ZoneTexte 63">
                <a:extLst>
                  <a:ext uri="{FF2B5EF4-FFF2-40B4-BE49-F238E27FC236}">
                    <a16:creationId xmlns:a16="http://schemas.microsoft.com/office/drawing/2014/main" id="{EC5C1CCC-72B9-3E41-82CF-B4DB946811EB}"/>
                  </a:ext>
                </a:extLst>
              </p:cNvPr>
              <p:cNvSpPr txBox="1"/>
              <p:nvPr/>
            </p:nvSpPr>
            <p:spPr>
              <a:xfrm>
                <a:off x="270299" y="4669121"/>
                <a:ext cx="1715726" cy="5847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200" b="0" i="1" dirty="0" smtClean="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𝑣</m:t>
                          </m:r>
                        </m:e>
                      </m:acc>
                      <m:d>
                        <m:dPr>
                          <m:ctrlPr>
                            <a:rPr lang="fr-FR" sz="3200" b="0" i="1" dirty="0" smtClean="0">
                              <a:latin typeface="Cambria Math" panose="02040503050406030204" pitchFamily="18" charset="0"/>
                              <a:cs typeface="Times New Roman" panose="02020603050405020304" pitchFamily="18" charset="0"/>
                            </a:rPr>
                          </m:ctrlPr>
                        </m:dPr>
                        <m:e>
                          <m:r>
                            <m:rPr>
                              <m:sty m:val="p"/>
                            </m:rPr>
                            <a:rPr lang="fr-FR" sz="3200" b="0" i="0" dirty="0" smtClean="0">
                              <a:latin typeface="Cambria Math" panose="02040503050406030204" pitchFamily="18" charset="0"/>
                              <a:cs typeface="Times New Roman" panose="02020603050405020304" pitchFamily="18" charset="0"/>
                            </a:rPr>
                            <m:t>M</m:t>
                          </m:r>
                          <m:r>
                            <a:rPr lang="fr-FR" sz="3200" b="0" i="0" dirty="0" smtClean="0">
                              <a:latin typeface="Cambria Math" panose="02040503050406030204" pitchFamily="18" charset="0"/>
                              <a:cs typeface="Times New Roman" panose="020206030504050203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e>
                      </m:d>
                    </m:oMath>
                  </m:oMathPara>
                </a14:m>
                <a:endParaRPr lang="fr-FR" sz="3200" dirty="0">
                  <a:latin typeface="Times New Roman" panose="02020603050405020304" pitchFamily="18" charset="0"/>
                  <a:cs typeface="Times New Roman" panose="02020603050405020304" pitchFamily="18" charset="0"/>
                </a:endParaRPr>
              </a:p>
            </p:txBody>
          </p:sp>
        </mc:Choice>
        <mc:Fallback xmlns="">
          <p:sp>
            <p:nvSpPr>
              <p:cNvPr id="64" name="ZoneTexte 63">
                <a:extLst>
                  <a:ext uri="{FF2B5EF4-FFF2-40B4-BE49-F238E27FC236}">
                    <a16:creationId xmlns:a16="http://schemas.microsoft.com/office/drawing/2014/main" id="{EC5C1CCC-72B9-3E41-82CF-B4DB946811EB}"/>
                  </a:ext>
                </a:extLst>
              </p:cNvPr>
              <p:cNvSpPr txBox="1">
                <a:spLocks noRot="1" noChangeAspect="1" noMove="1" noResize="1" noEditPoints="1" noAdjustHandles="1" noChangeArrowheads="1" noChangeShapeType="1" noTextEdit="1"/>
              </p:cNvSpPr>
              <p:nvPr/>
            </p:nvSpPr>
            <p:spPr>
              <a:xfrm>
                <a:off x="270299" y="4669121"/>
                <a:ext cx="1715726" cy="584775"/>
              </a:xfrm>
              <a:prstGeom prst="rect">
                <a:avLst/>
              </a:prstGeom>
              <a:blipFill>
                <a:blip r:embed="rId8"/>
                <a:stretch>
                  <a:fillRect t="-21277" b="-21277"/>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8" name="ZoneTexte 67">
                <a:extLst>
                  <a:ext uri="{FF2B5EF4-FFF2-40B4-BE49-F238E27FC236}">
                    <a16:creationId xmlns:a16="http://schemas.microsoft.com/office/drawing/2014/main" id="{A7DA178A-598A-FE45-8EB5-B5F5CAEEBBA6}"/>
                  </a:ext>
                </a:extLst>
              </p:cNvPr>
              <p:cNvSpPr txBox="1"/>
              <p:nvPr/>
            </p:nvSpPr>
            <p:spPr>
              <a:xfrm>
                <a:off x="1564734" y="4609841"/>
                <a:ext cx="3231268" cy="7033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3200" b="0" i="0" dirty="0" smtClean="0">
                          <a:latin typeface="Cambria Math" panose="02040503050406030204" pitchFamily="18" charset="0"/>
                          <a:cs typeface="Times New Roman" panose="02020603050405020304" pitchFamily="18" charset="0"/>
                        </a:rPr>
                        <m:t>=</m:t>
                      </m:r>
                      <m:sSub>
                        <m:sSubPr>
                          <m:ctrlPr>
                            <a:rPr lang="fr-FR" sz="3200" i="1" dirty="0">
                              <a:latin typeface="Cambria Math" panose="02040503050406030204" pitchFamily="18" charset="0"/>
                              <a:cs typeface="Times New Roman" panose="02020603050405020304" pitchFamily="18" charset="0"/>
                            </a:rPr>
                          </m:ctrlPr>
                        </m:sSubPr>
                        <m:e>
                          <m:acc>
                            <m:accPr>
                              <m:chr m:val="⃗"/>
                              <m:ctrlPr>
                                <a:rPr lang="fr-FR" sz="3200" i="1" dirty="0">
                                  <a:latin typeface="Cambria Math" panose="02040503050406030204" pitchFamily="18" charset="0"/>
                                  <a:cs typeface="Times New Roman" panose="02020603050405020304" pitchFamily="18" charset="0"/>
                                </a:rPr>
                              </m:ctrlPr>
                            </m:accPr>
                            <m:e>
                              <m:r>
                                <m:rPr>
                                  <m:sty m:val="p"/>
                                </m:rPr>
                                <a:rPr lang="fr-FR" sz="3200" dirty="0">
                                  <a:latin typeface="Cambria Math" panose="02040503050406030204" pitchFamily="18" charset="0"/>
                                  <a:cs typeface="Times New Roman" panose="02020603050405020304" pitchFamily="18" charset="0"/>
                                </a:rPr>
                                <m:t>Ω</m:t>
                              </m:r>
                            </m:e>
                          </m:acc>
                        </m:e>
                        <m:sub>
                          <m:r>
                            <a:rPr lang="fr-FR" sz="3200" b="0" i="1" dirty="0" smtClean="0">
                              <a:latin typeface="Cambria Math" panose="02040503050406030204" pitchFamily="18" charset="0"/>
                              <a:cs typeface="Times New Roman" panose="02020603050405020304" pitchFamily="18" charset="0"/>
                            </a:rPr>
                            <m:t>(</m:t>
                          </m:r>
                          <m:r>
                            <m:rPr>
                              <m:sty m:val="p"/>
                            </m:rPr>
                            <a:rPr lang="fr-FR" sz="3200" b="0" i="0" dirty="0" smtClean="0">
                              <a:latin typeface="Cambria Math" panose="02040503050406030204" pitchFamily="18" charset="0"/>
                              <a:cs typeface="Times New Roman" panose="02020603050405020304" pitchFamily="18" charset="0"/>
                            </a:rPr>
                            <m:t>S</m:t>
                          </m:r>
                          <m:r>
                            <a:rPr lang="fr-FR" sz="3200" b="0" i="1" dirty="0" smtClean="0">
                              <a:latin typeface="Cambria Math" panose="02040503050406030204" pitchFamily="18" charset="0"/>
                              <a:cs typeface="Times New Roman" panose="020206030504050203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r>
                        <a:rPr lang="fr-FR" sz="3200" i="1"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200" i="1" dirty="0">
                              <a:latin typeface="Cambria Math" panose="02040503050406030204" pitchFamily="18" charset="0"/>
                              <a:cs typeface="Times New Roman" panose="02020603050405020304" pitchFamily="18" charset="0"/>
                            </a:rPr>
                          </m:ctrlPr>
                        </m:accPr>
                        <m:e>
                          <m:r>
                            <m:rPr>
                              <m:sty m:val="p"/>
                            </m:rPr>
                            <a:rPr lang="fr-FR" sz="3200" dirty="0">
                              <a:latin typeface="Cambria Math" panose="02040503050406030204" pitchFamily="18" charset="0"/>
                              <a:cs typeface="Times New Roman" panose="02020603050405020304" pitchFamily="18" charset="0"/>
                            </a:rPr>
                            <m:t>OM</m:t>
                          </m:r>
                        </m:e>
                      </m:acc>
                    </m:oMath>
                  </m:oMathPara>
                </a14:m>
                <a:endParaRPr lang="fr-FR" sz="1600" dirty="0"/>
              </a:p>
            </p:txBody>
          </p:sp>
        </mc:Choice>
        <mc:Fallback xmlns="">
          <p:sp>
            <p:nvSpPr>
              <p:cNvPr id="68" name="ZoneTexte 67">
                <a:extLst>
                  <a:ext uri="{FF2B5EF4-FFF2-40B4-BE49-F238E27FC236}">
                    <a16:creationId xmlns:a16="http://schemas.microsoft.com/office/drawing/2014/main" id="{A7DA178A-598A-FE45-8EB5-B5F5CAEEBBA6}"/>
                  </a:ext>
                </a:extLst>
              </p:cNvPr>
              <p:cNvSpPr txBox="1">
                <a:spLocks noRot="1" noChangeAspect="1" noMove="1" noResize="1" noEditPoints="1" noAdjustHandles="1" noChangeArrowheads="1" noChangeShapeType="1" noTextEdit="1"/>
              </p:cNvSpPr>
              <p:nvPr/>
            </p:nvSpPr>
            <p:spPr>
              <a:xfrm>
                <a:off x="1564734" y="4609841"/>
                <a:ext cx="3231268" cy="703334"/>
              </a:xfrm>
              <a:prstGeom prst="rect">
                <a:avLst/>
              </a:prstGeom>
              <a:blipFill>
                <a:blip r:embed="rId9"/>
                <a:stretch>
                  <a:fillRect b="-14035"/>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9" name="ZoneTexte 68">
                <a:extLst>
                  <a:ext uri="{FF2B5EF4-FFF2-40B4-BE49-F238E27FC236}">
                    <a16:creationId xmlns:a16="http://schemas.microsoft.com/office/drawing/2014/main" id="{18771351-5BE3-444E-A16E-D9898705B9C7}"/>
                  </a:ext>
                </a:extLst>
              </p:cNvPr>
              <p:cNvSpPr txBox="1"/>
              <p:nvPr/>
            </p:nvSpPr>
            <p:spPr>
              <a:xfrm>
                <a:off x="4393648" y="4321283"/>
                <a:ext cx="2040525" cy="13128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3200" b="0" i="1" dirty="0" smtClean="0">
                          <a:latin typeface="Cambria Math" panose="02040503050406030204" pitchFamily="18" charset="0"/>
                          <a:cs typeface="Times New Roman" panose="02020603050405020304" pitchFamily="18" charset="0"/>
                        </a:rPr>
                        <m:t>=</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m:rPr>
                                  <m:brk m:alnAt="7"/>
                                </m:rPr>
                                <a:rPr lang="fr-FR" sz="3200" b="0" i="1" dirty="0" smtClean="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𝜔</m:t>
                              </m:r>
                              <m:r>
                                <a:rPr lang="fr-FR" sz="3200" b="0" i="1" dirty="0" smtClean="0">
                                  <a:latin typeface="Cambria Math" panose="02040503050406030204" pitchFamily="18" charset="0"/>
                                  <a:cs typeface="Times New Roman" panose="02020603050405020304" pitchFamily="18" charset="0"/>
                                </a:rPr>
                                <m:t>𝑦</m:t>
                              </m:r>
                            </m:e>
                            <m:e>
                              <m:r>
                                <a:rPr lang="fr-FR" sz="3200" b="0" i="1" smtClean="0">
                                  <a:latin typeface="Cambria Math" panose="02040503050406030204" pitchFamily="18" charset="0"/>
                                </a:rPr>
                                <m:t>𝜔</m:t>
                              </m:r>
                              <m:r>
                                <a:rPr lang="fr-FR" sz="3200" b="0" i="1" smtClean="0">
                                  <a:latin typeface="Cambria Math" panose="02040503050406030204" pitchFamily="18" charset="0"/>
                                </a:rPr>
                                <m:t>𝑥</m:t>
                              </m:r>
                            </m:e>
                            <m:e>
                              <m:r>
                                <a:rPr lang="fr-FR" sz="3200" b="0" i="1" smtClean="0">
                                  <a:latin typeface="Cambria Math" panose="02040503050406030204" pitchFamily="18" charset="0"/>
                                </a:rPr>
                                <m:t>0</m:t>
                              </m:r>
                            </m:e>
                          </m:eqArr>
                          <m:r>
                            <a:rPr lang="fr-FR" sz="3200" b="0" i="1" smtClean="0">
                              <a:latin typeface="Cambria Math" panose="02040503050406030204" pitchFamily="18" charset="0"/>
                            </a:rPr>
                            <m:t> </m:t>
                          </m:r>
                        </m:e>
                      </m:d>
                    </m:oMath>
                  </m:oMathPara>
                </a14:m>
                <a:endParaRPr lang="fr-FR" sz="1600" dirty="0"/>
              </a:p>
            </p:txBody>
          </p:sp>
        </mc:Choice>
        <mc:Fallback xmlns="">
          <p:sp>
            <p:nvSpPr>
              <p:cNvPr id="69" name="ZoneTexte 68">
                <a:extLst>
                  <a:ext uri="{FF2B5EF4-FFF2-40B4-BE49-F238E27FC236}">
                    <a16:creationId xmlns:a16="http://schemas.microsoft.com/office/drawing/2014/main" id="{18771351-5BE3-444E-A16E-D9898705B9C7}"/>
                  </a:ext>
                </a:extLst>
              </p:cNvPr>
              <p:cNvSpPr txBox="1">
                <a:spLocks noRot="1" noChangeAspect="1" noMove="1" noResize="1" noEditPoints="1" noAdjustHandles="1" noChangeArrowheads="1" noChangeShapeType="1" noTextEdit="1"/>
              </p:cNvSpPr>
              <p:nvPr/>
            </p:nvSpPr>
            <p:spPr>
              <a:xfrm>
                <a:off x="4393648" y="4321283"/>
                <a:ext cx="2040525" cy="1312860"/>
              </a:xfrm>
              <a:prstGeom prst="rect">
                <a:avLst/>
              </a:prstGeom>
              <a:blipFill>
                <a:blip r:embed="rId10"/>
                <a:stretch>
                  <a:fillRect b="-5769"/>
                </a:stretch>
              </a:blipFill>
            </p:spPr>
            <p:txBody>
              <a:bodyPr/>
              <a:lstStyle/>
              <a:p>
                <a:r>
                  <a:rPr lang="fr-FR">
                    <a:noFill/>
                  </a:rPr>
                  <a:t> </a:t>
                </a:r>
              </a:p>
            </p:txBody>
          </p:sp>
        </mc:Fallback>
      </mc:AlternateContent>
    </p:spTree>
    <p:extLst>
      <p:ext uri="{BB962C8B-B14F-4D97-AF65-F5344CB8AC3E}">
        <p14:creationId xmlns:p14="http://schemas.microsoft.com/office/powerpoint/2010/main" val="190586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3" grpId="0"/>
      <p:bldP spid="64" grpId="0"/>
      <p:bldP spid="6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62386" y="6356349"/>
            <a:ext cx="381000" cy="365125"/>
          </a:xfrm>
        </p:spPr>
        <p:txBody>
          <a:bodyPr/>
          <a:lstStyle/>
          <a:p>
            <a:fld id="{2A7B12F2-6375-C443-8559-97884B674FF5}" type="slidenum">
              <a:rPr lang="fr-FR" smtClean="0"/>
              <a:t>14</a:t>
            </a:fld>
            <a:endParaRPr lang="fr-FR" dirty="0"/>
          </a:p>
        </p:txBody>
      </p:sp>
      <mc:AlternateContent xmlns:mc="http://schemas.openxmlformats.org/markup-compatibility/2006" xmlns:a14="http://schemas.microsoft.com/office/drawing/2010/main">
        <mc:Choice Requires="a14">
          <p:sp>
            <p:nvSpPr>
              <p:cNvPr id="3" name="ZoneTexte 2">
                <a:extLst>
                  <a:ext uri="{FF2B5EF4-FFF2-40B4-BE49-F238E27FC236}">
                    <a16:creationId xmlns:a16="http://schemas.microsoft.com/office/drawing/2014/main" id="{316D1C9F-E778-2C4E-8DC1-9D276CF78EE5}"/>
                  </a:ext>
                </a:extLst>
              </p:cNvPr>
              <p:cNvSpPr txBox="1"/>
              <p:nvPr/>
            </p:nvSpPr>
            <p:spPr>
              <a:xfrm>
                <a:off x="450376" y="2123885"/>
                <a:ext cx="5167697" cy="611001"/>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fr-FR" sz="3200" i="1">
                              <a:latin typeface="Cambria Math" panose="02040503050406030204" pitchFamily="18" charset="0"/>
                              <a:ea typeface="Cambria Math" panose="02040503050406030204" pitchFamily="18" charset="0"/>
                            </a:rPr>
                          </m:ctrlPr>
                        </m:sSubPr>
                        <m:e>
                          <m:acc>
                            <m:accPr>
                              <m:chr m:val="⃗"/>
                              <m:ctrlPr>
                                <a:rPr lang="fr-FR" sz="3200" i="1">
                                  <a:latin typeface="Cambria Math" panose="02040503050406030204" pitchFamily="18" charset="0"/>
                                  <a:ea typeface="Cambria Math" panose="02040503050406030204" pitchFamily="18" charset="0"/>
                                </a:rPr>
                              </m:ctrlPr>
                            </m:accPr>
                            <m:e>
                              <m:r>
                                <a:rPr lang="fr-FR" sz="3200" i="1">
                                  <a:latin typeface="Cambria Math" panose="02040503050406030204" pitchFamily="18" charset="0"/>
                                  <a:ea typeface="Cambria Math" panose="02040503050406030204" pitchFamily="18" charset="0"/>
                                </a:rPr>
                                <m:t>ℋ</m:t>
                              </m:r>
                            </m:e>
                          </m:acc>
                        </m:e>
                        <m:sub>
                          <m:r>
                            <m:rPr>
                              <m:sty m:val="p"/>
                            </m:rPr>
                            <a:rPr lang="fr-FR" sz="3200">
                              <a:latin typeface="Cambria Math" panose="02040503050406030204" pitchFamily="18" charset="0"/>
                              <a:ea typeface="Cambria Math" panose="02040503050406030204" pitchFamily="18" charset="0"/>
                            </a:rPr>
                            <m:t>M</m:t>
                          </m:r>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d>
                        <m:dPr>
                          <m:ctrlPr>
                            <a:rPr lang="fr-FR" sz="3200" b="0" i="1" smtClean="0">
                              <a:latin typeface="Cambria Math" panose="02040503050406030204" pitchFamily="18" charset="0"/>
                              <a:ea typeface="Cambria Math" panose="02040503050406030204" pitchFamily="18" charset="0"/>
                            </a:rPr>
                          </m:ctrlPr>
                        </m:dPr>
                        <m:e>
                          <m:r>
                            <m:rPr>
                              <m:sty m:val="p"/>
                            </m:rPr>
                            <a:rPr lang="fr-FR" sz="3200" b="0" i="0" smtClean="0">
                              <a:latin typeface="Cambria Math" panose="02040503050406030204" pitchFamily="18" charset="0"/>
                              <a:ea typeface="Cambria Math" panose="02040503050406030204" pitchFamily="18" charset="0"/>
                            </a:rPr>
                            <m:t>O</m:t>
                          </m:r>
                        </m:e>
                      </m:d>
                      <m:r>
                        <a:rPr lang="fr-FR" sz="3200" b="0" i="1" smtClean="0">
                          <a:latin typeface="Cambria Math" panose="02040503050406030204" pitchFamily="18" charset="0"/>
                          <a:ea typeface="Cambria Math" panose="02040503050406030204" pitchFamily="18" charset="0"/>
                        </a:rPr>
                        <m:t>=</m:t>
                      </m:r>
                      <m:acc>
                        <m:accPr>
                          <m:chr m:val="⃗"/>
                          <m:ctrlPr>
                            <a:rPr lang="fr-FR" sz="3200" b="0" i="1" smtClean="0">
                              <a:latin typeface="Cambria Math" panose="02040503050406030204" pitchFamily="18" charset="0"/>
                              <a:ea typeface="Cambria Math" panose="02040503050406030204" pitchFamily="18" charset="0"/>
                            </a:rPr>
                          </m:ctrlPr>
                        </m:accPr>
                        <m:e>
                          <m:r>
                            <m:rPr>
                              <m:sty m:val="p"/>
                            </m:rPr>
                            <a:rPr lang="fr-FR" sz="3200" b="0" i="0" smtClean="0">
                              <a:latin typeface="Cambria Math" panose="02040503050406030204" pitchFamily="18" charset="0"/>
                              <a:ea typeface="Cambria Math" panose="02040503050406030204" pitchFamily="18" charset="0"/>
                            </a:rPr>
                            <m:t>OM</m:t>
                          </m:r>
                        </m:e>
                      </m:acc>
                      <m:r>
                        <a:rPr lang="fr-FR" sz="3200" i="1"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𝑚</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𝑣</m:t>
                          </m:r>
                        </m:e>
                      </m:acc>
                      <m:d>
                        <m:dPr>
                          <m:ctrlPr>
                            <a:rPr lang="fr-FR" sz="3200" i="1" dirty="0">
                              <a:latin typeface="Cambria Math" panose="02040503050406030204" pitchFamily="18" charset="0"/>
                              <a:cs typeface="Times New Roman" panose="02020603050405020304" pitchFamily="18" charset="0"/>
                            </a:rPr>
                          </m:ctrlPr>
                        </m:dPr>
                        <m:e>
                          <m:r>
                            <m:rPr>
                              <m:sty m:val="p"/>
                            </m:rPr>
                            <a:rPr lang="fr-FR" sz="3200" dirty="0">
                              <a:latin typeface="Cambria Math" panose="02040503050406030204" pitchFamily="18" charset="0"/>
                              <a:cs typeface="Times New Roman" panose="02020603050405020304" pitchFamily="18" charset="0"/>
                            </a:rPr>
                            <m:t>M</m:t>
                          </m:r>
                          <m:r>
                            <a:rPr lang="fr-FR" sz="3200" dirty="0">
                              <a:latin typeface="Cambria Math" panose="02040503050406030204" pitchFamily="18" charset="0"/>
                              <a:cs typeface="Times New Roman" panose="020206030504050203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e>
                      </m:d>
                    </m:oMath>
                  </m:oMathPara>
                </a14:m>
                <a:endParaRPr lang="fr-FR" sz="3200" dirty="0"/>
              </a:p>
            </p:txBody>
          </p:sp>
        </mc:Choice>
        <mc:Fallback xmlns="">
          <p:sp>
            <p:nvSpPr>
              <p:cNvPr id="3" name="ZoneTexte 2">
                <a:extLst>
                  <a:ext uri="{FF2B5EF4-FFF2-40B4-BE49-F238E27FC236}">
                    <a16:creationId xmlns:a16="http://schemas.microsoft.com/office/drawing/2014/main" id="{316D1C9F-E778-2C4E-8DC1-9D276CF78EE5}"/>
                  </a:ext>
                </a:extLst>
              </p:cNvPr>
              <p:cNvSpPr txBox="1">
                <a:spLocks noRot="1" noChangeAspect="1" noMove="1" noResize="1" noEditPoints="1" noAdjustHandles="1" noChangeArrowheads="1" noChangeShapeType="1" noTextEdit="1"/>
              </p:cNvSpPr>
              <p:nvPr/>
            </p:nvSpPr>
            <p:spPr>
              <a:xfrm>
                <a:off x="450376" y="2123885"/>
                <a:ext cx="5167697" cy="611001"/>
              </a:xfrm>
              <a:prstGeom prst="rect">
                <a:avLst/>
              </a:prstGeom>
              <a:blipFill>
                <a:blip r:embed="rId2"/>
                <a:stretch>
                  <a:fillRect l="-2696" t="-20408" b="-20408"/>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0" name="ZoneTexte 39">
                <a:extLst>
                  <a:ext uri="{FF2B5EF4-FFF2-40B4-BE49-F238E27FC236}">
                    <a16:creationId xmlns:a16="http://schemas.microsoft.com/office/drawing/2014/main" id="{45F91584-CB79-2249-B437-03607765E058}"/>
                  </a:ext>
                </a:extLst>
              </p:cNvPr>
              <p:cNvSpPr txBox="1"/>
              <p:nvPr/>
            </p:nvSpPr>
            <p:spPr>
              <a:xfrm>
                <a:off x="375220" y="3737197"/>
                <a:ext cx="5154937" cy="1396985"/>
              </a:xfrm>
              <a:prstGeom prst="rect">
                <a:avLst/>
              </a:prstGeom>
              <a:noFill/>
            </p:spPr>
            <p:txBody>
              <a:bodyPr wrap="none" rtlCol="0">
                <a:spAutoFit/>
              </a:bodyPr>
              <a:lstStyle/>
              <a:p>
                <a:pPr/>
                <a14:m>
                  <m:oMathPara xmlns:m="http://schemas.openxmlformats.org/officeDocument/2006/math">
                    <m:oMathParaPr>
                      <m:jc m:val="left"/>
                    </m:oMathParaPr>
                    <m:oMath xmlns:m="http://schemas.openxmlformats.org/officeDocument/2006/math">
                      <m:sSub>
                        <m:sSubPr>
                          <m:ctrlPr>
                            <a:rPr lang="fr-FR" sz="3200" i="1" smtClean="0">
                              <a:latin typeface="Cambria Math" panose="02040503050406030204" pitchFamily="18" charset="0"/>
                              <a:ea typeface="Cambria Math" panose="02040503050406030204" pitchFamily="18" charset="0"/>
                            </a:rPr>
                          </m:ctrlPr>
                        </m:sSubPr>
                        <m:e>
                          <m:acc>
                            <m:accPr>
                              <m:chr m:val="⃗"/>
                              <m:ctrlPr>
                                <a:rPr lang="fr-FR" sz="3200" i="1">
                                  <a:latin typeface="Cambria Math" panose="02040503050406030204" pitchFamily="18" charset="0"/>
                                  <a:ea typeface="Cambria Math" panose="02040503050406030204" pitchFamily="18" charset="0"/>
                                </a:rPr>
                              </m:ctrlPr>
                            </m:accPr>
                            <m:e>
                              <m:r>
                                <a:rPr lang="fr-FR" sz="3200" i="1">
                                  <a:latin typeface="Cambria Math" panose="02040503050406030204" pitchFamily="18" charset="0"/>
                                  <a:ea typeface="Cambria Math" panose="02040503050406030204" pitchFamily="18" charset="0"/>
                                </a:rPr>
                                <m:t>ℋ</m:t>
                              </m:r>
                            </m:e>
                          </m:acc>
                        </m:e>
                        <m:sub>
                          <m:r>
                            <m:rPr>
                              <m:sty m:val="p"/>
                            </m:rPr>
                            <a:rPr lang="fr-FR" sz="3200">
                              <a:latin typeface="Cambria Math" panose="02040503050406030204" pitchFamily="18" charset="0"/>
                              <a:ea typeface="Cambria Math" panose="02040503050406030204" pitchFamily="18" charset="0"/>
                            </a:rPr>
                            <m:t>M</m:t>
                          </m:r>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e>
                      </m:d>
                      <m:r>
                        <a:rPr lang="fr-FR" sz="3200" i="1">
                          <a:latin typeface="Cambria Math" panose="02040503050406030204" pitchFamily="18" charset="0"/>
                          <a:ea typeface="Cambria Math" panose="02040503050406030204" pitchFamily="18" charset="0"/>
                        </a:rPr>
                        <m:t> </m:t>
                      </m:r>
                      <m:r>
                        <a:rPr lang="fr-FR" sz="3200" b="0" i="1" dirty="0" smtClean="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𝑚</m:t>
                      </m:r>
                      <m:r>
                        <a:rPr lang="fr-FR" sz="3200" b="0" i="1" dirty="0" smtClean="0">
                          <a:latin typeface="Cambria Math" panose="02040503050406030204" pitchFamily="18" charset="0"/>
                          <a:cs typeface="Times New Roman" panose="02020603050405020304" pitchFamily="18" charset="0"/>
                        </a:rPr>
                        <m:t>𝜔</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m:rPr>
                                  <m:brk m:alnAt="7"/>
                                </m:rPr>
                                <a:rPr lang="fr-FR" sz="3200" b="0" i="1" dirty="0" smtClean="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𝑧𝑥</m:t>
                              </m:r>
                            </m:e>
                            <m:e>
                              <m:r>
                                <m:rPr>
                                  <m:brk m:alnAt="7"/>
                                </m:rPr>
                                <a:rPr lang="fr-FR" sz="3200" i="1" dirty="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𝑧𝑦</m:t>
                              </m:r>
                            </m:e>
                            <m:e>
                              <m:r>
                                <a:rPr lang="fr-FR" sz="3200" i="1" dirty="0">
                                  <a:latin typeface="Cambria Math" panose="02040503050406030204" pitchFamily="18" charset="0"/>
                                  <a:cs typeface="Times New Roman" panose="02020603050405020304" pitchFamily="18" charset="0"/>
                                </a:rPr>
                                <m:t>𝑥</m:t>
                              </m:r>
                              <m:r>
                                <a:rPr lang="fr-FR" sz="3200" b="0" i="1" baseline="30000" dirty="0" smtClean="0">
                                  <a:latin typeface="Cambria Math" panose="02040503050406030204" pitchFamily="18" charset="0"/>
                                  <a:cs typeface="Times New Roman" panose="02020603050405020304" pitchFamily="18" charset="0"/>
                                </a:rPr>
                                <m:t>2</m:t>
                              </m:r>
                              <m:r>
                                <a:rPr lang="fr-FR" sz="3200" b="0" i="1" dirty="0" smtClean="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𝑦</m:t>
                              </m:r>
                              <m:r>
                                <a:rPr lang="fr-FR" sz="3200" b="0" i="1" baseline="30000" dirty="0" smtClean="0">
                                  <a:latin typeface="Cambria Math" panose="02040503050406030204" pitchFamily="18" charset="0"/>
                                  <a:cs typeface="Times New Roman" panose="02020603050405020304" pitchFamily="18" charset="0"/>
                                </a:rPr>
                                <m:t>2</m:t>
                              </m:r>
                            </m:e>
                          </m:eqArr>
                          <m:r>
                            <a:rPr lang="fr-FR" sz="3200" b="0" i="1" smtClean="0">
                              <a:latin typeface="Cambria Math" panose="02040503050406030204" pitchFamily="18" charset="0"/>
                            </a:rPr>
                            <m:t> </m:t>
                          </m:r>
                        </m:e>
                      </m:d>
                    </m:oMath>
                  </m:oMathPara>
                </a14:m>
                <a:endParaRPr lang="fr-FR" sz="3200" dirty="0">
                  <a:latin typeface="Times New Roman" panose="02020603050405020304" pitchFamily="18" charset="0"/>
                  <a:cs typeface="Times New Roman" panose="02020603050405020304" pitchFamily="18" charset="0"/>
                </a:endParaRPr>
              </a:p>
            </p:txBody>
          </p:sp>
        </mc:Choice>
        <mc:Fallback xmlns="">
          <p:sp>
            <p:nvSpPr>
              <p:cNvPr id="40" name="ZoneTexte 39">
                <a:extLst>
                  <a:ext uri="{FF2B5EF4-FFF2-40B4-BE49-F238E27FC236}">
                    <a16:creationId xmlns:a16="http://schemas.microsoft.com/office/drawing/2014/main" id="{45F91584-CB79-2249-B437-03607765E058}"/>
                  </a:ext>
                </a:extLst>
              </p:cNvPr>
              <p:cNvSpPr txBox="1">
                <a:spLocks noRot="1" noChangeAspect="1" noMove="1" noResize="1" noEditPoints="1" noAdjustHandles="1" noChangeArrowheads="1" noChangeShapeType="1" noTextEdit="1"/>
              </p:cNvSpPr>
              <p:nvPr/>
            </p:nvSpPr>
            <p:spPr>
              <a:xfrm>
                <a:off x="375220" y="3737197"/>
                <a:ext cx="5154937" cy="1396985"/>
              </a:xfrm>
              <a:prstGeom prst="rect">
                <a:avLst/>
              </a:prstGeom>
              <a:blipFill>
                <a:blip r:embed="rId3"/>
                <a:stretch>
                  <a:fillRect l="-983" b="-5405"/>
                </a:stretch>
              </a:blipFill>
            </p:spPr>
            <p:txBody>
              <a:bodyPr/>
              <a:lstStyle/>
              <a:p>
                <a:r>
                  <a:rPr lang="fr-FR">
                    <a:noFill/>
                  </a:rPr>
                  <a:t> </a:t>
                </a:r>
              </a:p>
            </p:txBody>
          </p:sp>
        </mc:Fallback>
      </mc:AlternateContent>
      <p:sp>
        <p:nvSpPr>
          <p:cNvPr id="41" name="ZoneTexte 40">
            <a:extLst>
              <a:ext uri="{FF2B5EF4-FFF2-40B4-BE49-F238E27FC236}">
                <a16:creationId xmlns:a16="http://schemas.microsoft.com/office/drawing/2014/main" id="{03EDDCB4-71F9-7040-A471-8BD2C5D8B5AB}"/>
              </a:ext>
            </a:extLst>
          </p:cNvPr>
          <p:cNvSpPr txBox="1"/>
          <p:nvPr/>
        </p:nvSpPr>
        <p:spPr>
          <a:xfrm>
            <a:off x="450376" y="723331"/>
            <a:ext cx="4154727" cy="707886"/>
          </a:xfrm>
          <a:prstGeom prst="rect">
            <a:avLst/>
          </a:prstGeom>
          <a:noFill/>
        </p:spPr>
        <p:txBody>
          <a:bodyPr wrap="none" rtlCol="0">
            <a:spAutoFit/>
          </a:bodyPr>
          <a:lstStyle/>
          <a:p>
            <a:r>
              <a:rPr lang="fr-FR" sz="4000" dirty="0">
                <a:latin typeface="+mj-lt"/>
              </a:rPr>
              <a:t>2. Tenseur d’inertie</a:t>
            </a:r>
          </a:p>
        </p:txBody>
      </p:sp>
      <p:grpSp>
        <p:nvGrpSpPr>
          <p:cNvPr id="48" name="Groupe 47">
            <a:extLst>
              <a:ext uri="{FF2B5EF4-FFF2-40B4-BE49-F238E27FC236}">
                <a16:creationId xmlns:a16="http://schemas.microsoft.com/office/drawing/2014/main" id="{84324AFD-30F9-A94C-ADE8-8FBBD6D7E972}"/>
              </a:ext>
            </a:extLst>
          </p:cNvPr>
          <p:cNvGrpSpPr/>
          <p:nvPr/>
        </p:nvGrpSpPr>
        <p:grpSpPr>
          <a:xfrm>
            <a:off x="4998910" y="757528"/>
            <a:ext cx="8624299" cy="5414414"/>
            <a:chOff x="357299" y="1352786"/>
            <a:chExt cx="9137546" cy="5643653"/>
          </a:xfrm>
        </p:grpSpPr>
        <p:grpSp>
          <p:nvGrpSpPr>
            <p:cNvPr id="53" name="Groupe 52">
              <a:extLst>
                <a:ext uri="{FF2B5EF4-FFF2-40B4-BE49-F238E27FC236}">
                  <a16:creationId xmlns:a16="http://schemas.microsoft.com/office/drawing/2014/main" id="{F471BBC2-46CB-2F4D-8784-71E20A8DD961}"/>
                </a:ext>
              </a:extLst>
            </p:cNvPr>
            <p:cNvGrpSpPr/>
            <p:nvPr/>
          </p:nvGrpSpPr>
          <p:grpSpPr>
            <a:xfrm>
              <a:off x="3991144" y="3777904"/>
              <a:ext cx="2870610" cy="2881926"/>
              <a:chOff x="1117963" y="2753036"/>
              <a:chExt cx="2870610" cy="2881926"/>
            </a:xfrm>
          </p:grpSpPr>
          <p:cxnSp>
            <p:nvCxnSpPr>
              <p:cNvPr id="71" name="Connecteur en angle 70">
                <a:extLst>
                  <a:ext uri="{FF2B5EF4-FFF2-40B4-BE49-F238E27FC236}">
                    <a16:creationId xmlns:a16="http://schemas.microsoft.com/office/drawing/2014/main" id="{684222DB-4A11-3142-8FC3-5658D95D4510}"/>
                  </a:ext>
                </a:extLst>
              </p:cNvPr>
              <p:cNvCxnSpPr>
                <a:cxnSpLocks noChangeAspect="1"/>
              </p:cNvCxnSpPr>
              <p:nvPr/>
            </p:nvCxnSpPr>
            <p:spPr>
              <a:xfrm>
                <a:off x="1972573" y="2753036"/>
                <a:ext cx="2016000" cy="2016000"/>
              </a:xfrm>
              <a:prstGeom prst="bentConnector3">
                <a:avLst>
                  <a:gd name="adj1" fmla="val 0"/>
                </a:avLst>
              </a:prstGeom>
              <a:ln w="508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Connecteur droit avec flèche 71">
                <a:extLst>
                  <a:ext uri="{FF2B5EF4-FFF2-40B4-BE49-F238E27FC236}">
                    <a16:creationId xmlns:a16="http://schemas.microsoft.com/office/drawing/2014/main" id="{19FE24F6-C6EB-154F-9134-E12FACF9EF73}"/>
                  </a:ext>
                </a:extLst>
              </p:cNvPr>
              <p:cNvCxnSpPr>
                <a:cxnSpLocks/>
              </p:cNvCxnSpPr>
              <p:nvPr/>
            </p:nvCxnSpPr>
            <p:spPr>
              <a:xfrm flipH="1">
                <a:off x="1117963" y="4769036"/>
                <a:ext cx="854610" cy="865926"/>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7" name="Ellipse 56">
              <a:extLst>
                <a:ext uri="{FF2B5EF4-FFF2-40B4-BE49-F238E27FC236}">
                  <a16:creationId xmlns:a16="http://schemas.microsoft.com/office/drawing/2014/main" id="{85B013C2-38FB-A14D-BBF8-DA6CFE02AE74}"/>
                </a:ext>
              </a:extLst>
            </p:cNvPr>
            <p:cNvSpPr/>
            <p:nvPr/>
          </p:nvSpPr>
          <p:spPr>
            <a:xfrm rot="19404153">
              <a:off x="2623674" y="2899072"/>
              <a:ext cx="4419600" cy="2133600"/>
            </a:xfrm>
            <a:prstGeom prst="ellipse">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Ellipse 57">
              <a:extLst>
                <a:ext uri="{FF2B5EF4-FFF2-40B4-BE49-F238E27FC236}">
                  <a16:creationId xmlns:a16="http://schemas.microsoft.com/office/drawing/2014/main" id="{37F52B19-E256-EA47-BB10-D702E6FEB68C}"/>
                </a:ext>
              </a:extLst>
            </p:cNvPr>
            <p:cNvSpPr/>
            <p:nvPr/>
          </p:nvSpPr>
          <p:spPr>
            <a:xfrm rot="19733620">
              <a:off x="357299" y="2816395"/>
              <a:ext cx="9137546" cy="2182875"/>
            </a:xfrm>
            <a:prstGeom prst="ellipse">
              <a:avLst/>
            </a:prstGeom>
            <a:gradFill flip="none" rotWithShape="1">
              <a:gsLst>
                <a:gs pos="0">
                  <a:schemeClr val="bg1"/>
                </a:gs>
                <a:gs pos="21000">
                  <a:srgbClr val="FFFFFF">
                    <a:alpha val="59000"/>
                  </a:srgbClr>
                </a:gs>
                <a:gs pos="38986">
                  <a:srgbClr val="FFFFFF">
                    <a:alpha val="31000"/>
                  </a:srgb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9" name="Ellipse 58">
              <a:extLst>
                <a:ext uri="{FF2B5EF4-FFF2-40B4-BE49-F238E27FC236}">
                  <a16:creationId xmlns:a16="http://schemas.microsoft.com/office/drawing/2014/main" id="{4B7EF9D4-D9C4-FC4D-8F14-36E222A76AB9}"/>
                </a:ext>
              </a:extLst>
            </p:cNvPr>
            <p:cNvSpPr/>
            <p:nvPr/>
          </p:nvSpPr>
          <p:spPr>
            <a:xfrm rot="19912189">
              <a:off x="4664140" y="3431605"/>
              <a:ext cx="338667" cy="177800"/>
            </a:xfrm>
            <a:prstGeom prst="ellipse">
              <a:avLst/>
            </a:prstGeom>
            <a:gradFill flip="none" rotWithShape="0">
              <a:gsLst>
                <a:gs pos="0">
                  <a:schemeClr val="accent3">
                    <a:lumMod val="0"/>
                    <a:lumOff val="100000"/>
                  </a:schemeClr>
                </a:gs>
                <a:gs pos="100000">
                  <a:srgbClr val="84958A">
                    <a:lumMod val="33194"/>
                  </a:srgbClr>
                </a:gs>
              </a:gsLst>
              <a:path path="circle">
                <a:fillToRect l="50000" t="-80000" r="50000" b="180000"/>
              </a:path>
              <a:tileRect/>
            </a:gradFill>
            <a:ln w="25400">
              <a:solidFill>
                <a:srgbClr val="8495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0" name="Connecteur droit avec flèche 59">
              <a:extLst>
                <a:ext uri="{FF2B5EF4-FFF2-40B4-BE49-F238E27FC236}">
                  <a16:creationId xmlns:a16="http://schemas.microsoft.com/office/drawing/2014/main" id="{84849039-1405-1440-8CA0-A4CD1E18AEF1}"/>
                </a:ext>
              </a:extLst>
            </p:cNvPr>
            <p:cNvCxnSpPr>
              <a:cxnSpLocks/>
            </p:cNvCxnSpPr>
            <p:nvPr/>
          </p:nvCxnSpPr>
          <p:spPr>
            <a:xfrm flipH="1" flipV="1">
              <a:off x="4844074" y="2052800"/>
              <a:ext cx="1680" cy="154800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ZoneTexte 60">
                  <a:extLst>
                    <a:ext uri="{FF2B5EF4-FFF2-40B4-BE49-F238E27FC236}">
                      <a16:creationId xmlns:a16="http://schemas.microsoft.com/office/drawing/2014/main" id="{88DD2B34-0B5E-8746-A960-CB73084E1EF8}"/>
                    </a:ext>
                  </a:extLst>
                </p:cNvPr>
                <p:cNvSpPr txBox="1"/>
                <p:nvPr/>
              </p:nvSpPr>
              <p:spPr>
                <a:xfrm>
                  <a:off x="6931720" y="5429990"/>
                  <a:ext cx="801373" cy="7192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𝑦</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61" name="ZoneTexte 60">
                  <a:extLst>
                    <a:ext uri="{FF2B5EF4-FFF2-40B4-BE49-F238E27FC236}">
                      <a16:creationId xmlns:a16="http://schemas.microsoft.com/office/drawing/2014/main" id="{88DD2B34-0B5E-8746-A960-CB73084E1EF8}"/>
                    </a:ext>
                  </a:extLst>
                </p:cNvPr>
                <p:cNvSpPr txBox="1">
                  <a:spLocks noRot="1" noChangeAspect="1" noMove="1" noResize="1" noEditPoints="1" noAdjustHandles="1" noChangeArrowheads="1" noChangeShapeType="1" noTextEdit="1"/>
                </p:cNvSpPr>
                <p:nvPr/>
              </p:nvSpPr>
              <p:spPr>
                <a:xfrm>
                  <a:off x="6931720" y="5429990"/>
                  <a:ext cx="801373" cy="719277"/>
                </a:xfrm>
                <a:prstGeom prst="rect">
                  <a:avLst/>
                </a:prstGeom>
                <a:blipFill>
                  <a:blip r:embed="rId4"/>
                  <a:stretch>
                    <a:fillRect b="-9091"/>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6" name="ZoneTexte 65">
                  <a:extLst>
                    <a:ext uri="{FF2B5EF4-FFF2-40B4-BE49-F238E27FC236}">
                      <a16:creationId xmlns:a16="http://schemas.microsoft.com/office/drawing/2014/main" id="{A03D6ABB-C5E9-5848-885D-7D994F4D4BDA}"/>
                    </a:ext>
                  </a:extLst>
                </p:cNvPr>
                <p:cNvSpPr txBox="1"/>
                <p:nvPr/>
              </p:nvSpPr>
              <p:spPr>
                <a:xfrm>
                  <a:off x="4543094" y="1352786"/>
                  <a:ext cx="763126" cy="6736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𝑧</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66" name="ZoneTexte 65">
                  <a:extLst>
                    <a:ext uri="{FF2B5EF4-FFF2-40B4-BE49-F238E27FC236}">
                      <a16:creationId xmlns:a16="http://schemas.microsoft.com/office/drawing/2014/main" id="{A03D6ABB-C5E9-5848-885D-7D994F4D4BDA}"/>
                    </a:ext>
                  </a:extLst>
                </p:cNvPr>
                <p:cNvSpPr txBox="1">
                  <a:spLocks noRot="1" noChangeAspect="1" noMove="1" noResize="1" noEditPoints="1" noAdjustHandles="1" noChangeArrowheads="1" noChangeShapeType="1" noTextEdit="1"/>
                </p:cNvSpPr>
                <p:nvPr/>
              </p:nvSpPr>
              <p:spPr>
                <a:xfrm>
                  <a:off x="4543094" y="1352786"/>
                  <a:ext cx="763126" cy="673696"/>
                </a:xfrm>
                <a:prstGeom prst="rect">
                  <a:avLst/>
                </a:prstGeom>
                <a:blipFill>
                  <a:blip r:embed="rId5"/>
                  <a:stretch>
                    <a:fillRect b="-3846"/>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7" name="ZoneTexte 66">
                  <a:extLst>
                    <a:ext uri="{FF2B5EF4-FFF2-40B4-BE49-F238E27FC236}">
                      <a16:creationId xmlns:a16="http://schemas.microsoft.com/office/drawing/2014/main" id="{1748DBBB-07F9-2348-8A73-22C25B6170F8}"/>
                    </a:ext>
                  </a:extLst>
                </p:cNvPr>
                <p:cNvSpPr txBox="1"/>
                <p:nvPr/>
              </p:nvSpPr>
              <p:spPr>
                <a:xfrm>
                  <a:off x="3141697" y="6322743"/>
                  <a:ext cx="786970" cy="6736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fr-FR" sz="3600" i="1" dirty="0" smtClean="0">
                                <a:latin typeface="Cambria Math" panose="02040503050406030204" pitchFamily="18" charset="0"/>
                                <a:cs typeface="Times New Roman" panose="02020603050405020304" pitchFamily="18" charset="0"/>
                              </a:rPr>
                            </m:ctrlPr>
                          </m:accPr>
                          <m:e>
                            <m:sSub>
                              <m:sSubPr>
                                <m:ctrlPr>
                                  <a:rPr lang="fr-FR" sz="3600" i="1" dirty="0" smtClean="0">
                                    <a:latin typeface="Cambria Math" panose="02040503050406030204" pitchFamily="18" charset="0"/>
                                    <a:cs typeface="Times New Roman" panose="02020603050405020304" pitchFamily="18" charset="0"/>
                                  </a:rPr>
                                </m:ctrlPr>
                              </m:sSubPr>
                              <m:e>
                                <m:r>
                                  <a:rPr lang="fr-FR" sz="3600" b="0" i="1" dirty="0" smtClean="0">
                                    <a:latin typeface="Cambria Math" panose="02040503050406030204" pitchFamily="18" charset="0"/>
                                    <a:cs typeface="Times New Roman" panose="02020603050405020304" pitchFamily="18" charset="0"/>
                                  </a:rPr>
                                  <m:t>𝑒</m:t>
                                </m:r>
                              </m:e>
                              <m:sub>
                                <m:r>
                                  <a:rPr lang="fr-FR" sz="3600" b="0" i="1" dirty="0" smtClean="0">
                                    <a:latin typeface="Cambria Math" panose="02040503050406030204" pitchFamily="18" charset="0"/>
                                    <a:cs typeface="Times New Roman" panose="02020603050405020304" pitchFamily="18" charset="0"/>
                                  </a:rPr>
                                  <m:t>𝑥</m:t>
                                </m:r>
                              </m:sub>
                            </m:sSub>
                          </m:e>
                        </m:acc>
                      </m:oMath>
                    </m:oMathPara>
                  </a14:m>
                  <a:endParaRPr lang="fr-FR" sz="3600" dirty="0">
                    <a:latin typeface="Times New Roman" panose="02020603050405020304" pitchFamily="18" charset="0"/>
                    <a:cs typeface="Times New Roman" panose="02020603050405020304" pitchFamily="18" charset="0"/>
                  </a:endParaRPr>
                </a:p>
              </p:txBody>
            </p:sp>
          </mc:Choice>
          <mc:Fallback xmlns="">
            <p:sp>
              <p:nvSpPr>
                <p:cNvPr id="67" name="ZoneTexte 66">
                  <a:extLst>
                    <a:ext uri="{FF2B5EF4-FFF2-40B4-BE49-F238E27FC236}">
                      <a16:creationId xmlns:a16="http://schemas.microsoft.com/office/drawing/2014/main" id="{1748DBBB-07F9-2348-8A73-22C25B6170F8}"/>
                    </a:ext>
                  </a:extLst>
                </p:cNvPr>
                <p:cNvSpPr txBox="1">
                  <a:spLocks noRot="1" noChangeAspect="1" noMove="1" noResize="1" noEditPoints="1" noAdjustHandles="1" noChangeArrowheads="1" noChangeShapeType="1" noTextEdit="1"/>
                </p:cNvSpPr>
                <p:nvPr/>
              </p:nvSpPr>
              <p:spPr>
                <a:xfrm>
                  <a:off x="3141697" y="6322743"/>
                  <a:ext cx="786970" cy="673696"/>
                </a:xfrm>
                <a:prstGeom prst="rect">
                  <a:avLst/>
                </a:prstGeom>
                <a:blipFill>
                  <a:blip r:embed="rId6"/>
                  <a:stretch>
                    <a:fillRect b="-3846"/>
                  </a:stretch>
                </a:blipFill>
              </p:spPr>
              <p:txBody>
                <a:bodyPr/>
                <a:lstStyle/>
                <a:p>
                  <a:r>
                    <a:rPr lang="fr-FR">
                      <a:noFill/>
                    </a:rPr>
                    <a:t> </a:t>
                  </a:r>
                </a:p>
              </p:txBody>
            </p:sp>
          </mc:Fallback>
        </mc:AlternateContent>
        <p:sp>
          <p:nvSpPr>
            <p:cNvPr id="68" name="Arc 67">
              <a:extLst>
                <a:ext uri="{FF2B5EF4-FFF2-40B4-BE49-F238E27FC236}">
                  <a16:creationId xmlns:a16="http://schemas.microsoft.com/office/drawing/2014/main" id="{8FF0EA87-9C6B-EA4F-BBD5-90A6AF09452F}"/>
                </a:ext>
              </a:extLst>
            </p:cNvPr>
            <p:cNvSpPr/>
            <p:nvPr/>
          </p:nvSpPr>
          <p:spPr>
            <a:xfrm rot="19866834">
              <a:off x="4664910" y="3432142"/>
              <a:ext cx="338400" cy="175800"/>
            </a:xfrm>
            <a:prstGeom prst="arc">
              <a:avLst>
                <a:gd name="adj1" fmla="val 395575"/>
                <a:gd name="adj2" fmla="val 9623839"/>
              </a:avLst>
            </a:prstGeom>
            <a:ln w="25400">
              <a:solidFill>
                <a:srgbClr val="8495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69" name="Ellipse 68">
              <a:extLst>
                <a:ext uri="{FF2B5EF4-FFF2-40B4-BE49-F238E27FC236}">
                  <a16:creationId xmlns:a16="http://schemas.microsoft.com/office/drawing/2014/main" id="{6AD7556E-BCD2-1B41-8955-18FA5573A2E6}"/>
                </a:ext>
              </a:extLst>
            </p:cNvPr>
            <p:cNvSpPr>
              <a:spLocks noChangeAspect="1"/>
            </p:cNvSpPr>
            <p:nvPr/>
          </p:nvSpPr>
          <p:spPr>
            <a:xfrm>
              <a:off x="6232052" y="3284170"/>
              <a:ext cx="144000" cy="144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mc:AlternateContent xmlns:mc="http://schemas.openxmlformats.org/markup-compatibility/2006" xmlns:a14="http://schemas.microsoft.com/office/drawing/2010/main">
          <mc:Choice Requires="a14">
            <p:sp>
              <p:nvSpPr>
                <p:cNvPr id="70" name="ZoneTexte 69">
                  <a:extLst>
                    <a:ext uri="{FF2B5EF4-FFF2-40B4-BE49-F238E27FC236}">
                      <a16:creationId xmlns:a16="http://schemas.microsoft.com/office/drawing/2014/main" id="{00CE05D6-317B-F542-A0EF-545D1B219637}"/>
                    </a:ext>
                  </a:extLst>
                </p:cNvPr>
                <p:cNvSpPr txBox="1"/>
                <p:nvPr/>
              </p:nvSpPr>
              <p:spPr>
                <a:xfrm>
                  <a:off x="5727494" y="2655749"/>
                  <a:ext cx="66556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fr-FR" sz="3600" b="0" i="0" smtClean="0">
                            <a:latin typeface="Cambria Math" panose="02040503050406030204" pitchFamily="18" charset="0"/>
                          </a:rPr>
                          <m:t>M</m:t>
                        </m:r>
                      </m:oMath>
                    </m:oMathPara>
                  </a14:m>
                  <a:endParaRPr lang="fr-FR" sz="3600" dirty="0"/>
                </a:p>
              </p:txBody>
            </p:sp>
          </mc:Choice>
          <mc:Fallback xmlns="">
            <p:sp>
              <p:nvSpPr>
                <p:cNvPr id="70" name="ZoneTexte 69">
                  <a:extLst>
                    <a:ext uri="{FF2B5EF4-FFF2-40B4-BE49-F238E27FC236}">
                      <a16:creationId xmlns:a16="http://schemas.microsoft.com/office/drawing/2014/main" id="{00CE05D6-317B-F542-A0EF-545D1B219637}"/>
                    </a:ext>
                  </a:extLst>
                </p:cNvPr>
                <p:cNvSpPr txBox="1">
                  <a:spLocks noRot="1" noChangeAspect="1" noMove="1" noResize="1" noEditPoints="1" noAdjustHandles="1" noChangeArrowheads="1" noChangeShapeType="1" noTextEdit="1"/>
                </p:cNvSpPr>
                <p:nvPr/>
              </p:nvSpPr>
              <p:spPr>
                <a:xfrm>
                  <a:off x="5727494" y="2655749"/>
                  <a:ext cx="665567" cy="646331"/>
                </a:xfrm>
                <a:prstGeom prst="rect">
                  <a:avLst/>
                </a:prstGeom>
                <a:blipFill>
                  <a:blip r:embed="rId7"/>
                  <a:stretch>
                    <a:fillRect l="-3922" r="-3922" b="-2000"/>
                  </a:stretch>
                </a:blipFill>
              </p:spPr>
              <p:txBody>
                <a:bodyPr/>
                <a:lstStyle/>
                <a:p>
                  <a:r>
                    <a:rPr lang="fr-FR">
                      <a:noFill/>
                    </a:rPr>
                    <a:t> </a:t>
                  </a:r>
                </a:p>
              </p:txBody>
            </p:sp>
          </mc:Fallback>
        </mc:AlternateContent>
      </p:grpSp>
    </p:spTree>
    <p:extLst>
      <p:ext uri="{BB962C8B-B14F-4D97-AF65-F5344CB8AC3E}">
        <p14:creationId xmlns:p14="http://schemas.microsoft.com/office/powerpoint/2010/main" val="315220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62386" y="6356349"/>
            <a:ext cx="381000" cy="365125"/>
          </a:xfrm>
        </p:spPr>
        <p:txBody>
          <a:bodyPr/>
          <a:lstStyle/>
          <a:p>
            <a:fld id="{2A7B12F2-6375-C443-8559-97884B674FF5}" type="slidenum">
              <a:rPr lang="fr-FR" smtClean="0"/>
              <a:t>15</a:t>
            </a:fld>
            <a:endParaRPr lang="fr-FR" dirty="0"/>
          </a:p>
        </p:txBody>
      </p:sp>
      <mc:AlternateContent xmlns:mc="http://schemas.openxmlformats.org/markup-compatibility/2006" xmlns:a14="http://schemas.microsoft.com/office/drawing/2010/main">
        <mc:Choice Requires="a14">
          <p:sp>
            <p:nvSpPr>
              <p:cNvPr id="21" name="ZoneTexte 20">
                <a:extLst>
                  <a:ext uri="{FF2B5EF4-FFF2-40B4-BE49-F238E27FC236}">
                    <a16:creationId xmlns:a16="http://schemas.microsoft.com/office/drawing/2014/main" id="{AF503836-7851-984F-862D-0F9FD95534FD}"/>
                  </a:ext>
                </a:extLst>
              </p:cNvPr>
              <p:cNvSpPr txBox="1"/>
              <p:nvPr/>
            </p:nvSpPr>
            <p:spPr>
              <a:xfrm>
                <a:off x="1099733" y="2247852"/>
                <a:ext cx="6672596" cy="41084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fr-FR" sz="3200" i="1" smtClean="0">
                              <a:latin typeface="Cambria Math" panose="02040503050406030204" pitchFamily="18" charset="0"/>
                              <a:ea typeface="Cambria Math" panose="02040503050406030204" pitchFamily="18" charset="0"/>
                            </a:rPr>
                          </m:ctrlPr>
                        </m:sSubPr>
                        <m:e>
                          <m:acc>
                            <m:accPr>
                              <m:chr m:val="⃗"/>
                              <m:ctrlPr>
                                <a:rPr lang="fr-FR" sz="3200" i="1">
                                  <a:latin typeface="Cambria Math" panose="02040503050406030204" pitchFamily="18" charset="0"/>
                                  <a:ea typeface="Cambria Math" panose="02040503050406030204" pitchFamily="18" charset="0"/>
                                </a:rPr>
                              </m:ctrlPr>
                            </m:accPr>
                            <m:e>
                              <m:r>
                                <a:rPr lang="fr-FR" sz="3200" i="1">
                                  <a:latin typeface="Cambria Math" panose="02040503050406030204" pitchFamily="18" charset="0"/>
                                  <a:ea typeface="Cambria Math" panose="02040503050406030204" pitchFamily="18" charset="0"/>
                                </a:rPr>
                                <m:t>ℋ</m:t>
                              </m:r>
                            </m:e>
                          </m:acc>
                        </m:e>
                        <m:sub>
                          <m:r>
                            <a:rPr lang="fr-FR" sz="3200" b="0" i="0" smtClean="0">
                              <a:latin typeface="Cambria Math" panose="02040503050406030204" pitchFamily="18" charset="0"/>
                              <a:ea typeface="Cambria Math" panose="02040503050406030204" pitchFamily="18" charset="0"/>
                            </a:rPr>
                            <m:t>(</m:t>
                          </m:r>
                          <m:r>
                            <m:rPr>
                              <m:sty m:val="p"/>
                            </m:rPr>
                            <a:rPr lang="fr-FR" sz="3200" b="0" i="0" smtClean="0">
                              <a:latin typeface="Cambria Math" panose="02040503050406030204" pitchFamily="18" charset="0"/>
                              <a:ea typeface="Cambria Math" panose="02040503050406030204" pitchFamily="18" charset="0"/>
                            </a:rPr>
                            <m:t>S</m:t>
                          </m:r>
                          <m:r>
                            <a:rPr lang="fr-FR" sz="3200" b="0" i="0" smtClean="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e>
                      </m:d>
                      <m:r>
                        <a:rPr lang="fr-FR" sz="3200" i="1">
                          <a:latin typeface="Cambria Math" panose="02040503050406030204" pitchFamily="18" charset="0"/>
                          <a:ea typeface="Cambria Math" panose="02040503050406030204" pitchFamily="18" charset="0"/>
                        </a:rPr>
                        <m:t> </m:t>
                      </m:r>
                      <m:r>
                        <a:rPr lang="fr-FR" sz="3200" b="0" i="1" dirty="0" smtClean="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𝜔</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a:rPr lang="fr-FR" sz="3200" b="0" i="1" dirty="0" smtClean="0">
                                  <a:latin typeface="Cambria Math" panose="02040503050406030204" pitchFamily="18" charset="0"/>
                                  <a:cs typeface="Times New Roman" panose="02020603050405020304" pitchFamily="18" charset="0"/>
                                </a:rPr>
                                <m:t>−</m:t>
                              </m:r>
                              <m:nary>
                                <m:naryPr>
                                  <m:chr m:val="∭"/>
                                  <m:limLoc m:val="undOvr"/>
                                  <m:subHide m:val="on"/>
                                  <m:supHide m:val="on"/>
                                  <m:ctrlPr>
                                    <a:rPr lang="fr-FR" sz="3200" b="0" i="1" dirty="0" smtClean="0">
                                      <a:latin typeface="Cambria Math" panose="02040503050406030204" pitchFamily="18" charset="0"/>
                                      <a:cs typeface="Times New Roman" panose="02020603050405020304" pitchFamily="18" charset="0"/>
                                    </a:rPr>
                                  </m:ctrlPr>
                                </m:naryPr>
                                <m:sub/>
                                <m:sup/>
                                <m:e>
                                  <m:r>
                                    <a:rPr lang="fr-FR" sz="3200" b="0" i="1" dirty="0" smtClean="0">
                                      <a:latin typeface="Cambria Math" panose="02040503050406030204" pitchFamily="18" charset="0"/>
                                      <a:cs typeface="Times New Roman" panose="02020603050405020304" pitchFamily="18" charset="0"/>
                                    </a:rPr>
                                    <m:t>𝑧</m:t>
                                  </m:r>
                                  <m:r>
                                    <a:rPr lang="fr-FR" sz="3200" i="1" dirty="0">
                                      <a:latin typeface="Cambria Math" panose="02040503050406030204" pitchFamily="18" charset="0"/>
                                      <a:cs typeface="Times New Roman" panose="02020603050405020304" pitchFamily="18" charset="0"/>
                                    </a:rPr>
                                    <m:t>𝑥</m:t>
                                  </m:r>
                                  <m:r>
                                    <a:rPr lang="fr-FR" sz="3200" b="0" i="1" dirty="0" smtClean="0">
                                      <a:latin typeface="Cambria Math" panose="02040503050406030204" pitchFamily="18" charset="0"/>
                                      <a:cs typeface="Times New Roman" panose="02020603050405020304" pitchFamily="18" charset="0"/>
                                    </a:rPr>
                                    <m:t> </m:t>
                                  </m:r>
                                  <m:r>
                                    <m:rPr>
                                      <m:brk m:alnAt="7"/>
                                    </m:rPr>
                                    <a:rPr lang="fr-FR" sz="3200" b="0" i="1" dirty="0" smtClean="0">
                                      <a:latin typeface="Cambria Math" panose="02040503050406030204" pitchFamily="18" charset="0"/>
                                      <a:cs typeface="Times New Roman" panose="02020603050405020304" pitchFamily="18" charset="0"/>
                                    </a:rPr>
                                    <m:t>𝜌</m:t>
                                  </m:r>
                                  <m:r>
                                    <a:rPr lang="fr-FR" sz="3200" b="0" i="1" dirty="0" smtClean="0">
                                      <a:latin typeface="Cambria Math" panose="02040503050406030204" pitchFamily="18" charset="0"/>
                                      <a:cs typeface="Times New Roman" panose="02020603050405020304" pitchFamily="18" charset="0"/>
                                    </a:rPr>
                                    <m:t> </m:t>
                                  </m:r>
                                  <m:r>
                                    <m:rPr>
                                      <m:sty m:val="p"/>
                                    </m:rPr>
                                    <a:rPr lang="fr-FR" sz="3200">
                                      <a:latin typeface="Cambria Math" panose="02040503050406030204" pitchFamily="18" charset="0"/>
                                    </a:rPr>
                                    <m:t>d</m:t>
                                  </m:r>
                                  <m:r>
                                    <m:rPr>
                                      <m:brk m:alnAt="24"/>
                                    </m:rPr>
                                    <a:rPr lang="fr-FR" sz="3200" i="1">
                                      <a:latin typeface="Cambria Math" panose="02040503050406030204" pitchFamily="18" charset="0"/>
                                      <a:ea typeface="Cambria Math" panose="02040503050406030204" pitchFamily="18" charset="0"/>
                                    </a:rPr>
                                    <m:t>𝒱</m:t>
                                  </m:r>
                                </m:e>
                              </m:nary>
                            </m:e>
                            <m:e>
                              <m:r>
                                <a:rPr lang="fr-FR" sz="3200" b="0" i="1" smtClean="0">
                                  <a:latin typeface="Cambria Math" panose="02040503050406030204" pitchFamily="18" charset="0"/>
                                  <a:ea typeface="Cambria Math" panose="02040503050406030204" pitchFamily="18" charset="0"/>
                                </a:rPr>
                                <m:t>−</m:t>
                              </m:r>
                              <m:nary>
                                <m:naryPr>
                                  <m:chr m:val="∭"/>
                                  <m:limLoc m:val="undOvr"/>
                                  <m:subHide m:val="on"/>
                                  <m:supHide m:val="on"/>
                                  <m:ctrlPr>
                                    <a:rPr lang="fr-FR" sz="3200" i="1" dirty="0">
                                      <a:latin typeface="Cambria Math" panose="02040503050406030204" pitchFamily="18" charset="0"/>
                                      <a:cs typeface="Times New Roman" panose="02020603050405020304" pitchFamily="18" charset="0"/>
                                    </a:rPr>
                                  </m:ctrlPr>
                                </m:naryPr>
                                <m:sub/>
                                <m:sup/>
                                <m:e>
                                  <m:r>
                                    <a:rPr lang="fr-FR" sz="3200" b="0" i="1" dirty="0" smtClean="0">
                                      <a:latin typeface="Cambria Math" panose="02040503050406030204" pitchFamily="18" charset="0"/>
                                      <a:cs typeface="Times New Roman" panose="02020603050405020304" pitchFamily="18" charset="0"/>
                                    </a:rPr>
                                    <m:t>𝑧𝑦</m:t>
                                  </m:r>
                                  <m:r>
                                    <a:rPr lang="fr-FR" sz="3200" b="0" i="1" dirty="0" smtClean="0">
                                      <a:latin typeface="Cambria Math" panose="02040503050406030204" pitchFamily="18" charset="0"/>
                                      <a:cs typeface="Times New Roman" panose="02020603050405020304" pitchFamily="18" charset="0"/>
                                    </a:rPr>
                                    <m:t> </m:t>
                                  </m:r>
                                  <m:r>
                                    <a:rPr lang="fr-FR" sz="3200" i="1" dirty="0">
                                      <a:latin typeface="Cambria Math" panose="02040503050406030204" pitchFamily="18" charset="0"/>
                                      <a:cs typeface="Times New Roman" panose="02020603050405020304" pitchFamily="18" charset="0"/>
                                    </a:rPr>
                                    <m:t>𝜌</m:t>
                                  </m:r>
                                  <m:r>
                                    <a:rPr lang="fr-FR" sz="3200" i="1" dirty="0">
                                      <a:latin typeface="Cambria Math" panose="02040503050406030204" pitchFamily="18" charset="0"/>
                                      <a:cs typeface="Times New Roman" panose="02020603050405020304" pitchFamily="18" charset="0"/>
                                    </a:rPr>
                                    <m:t> </m:t>
                                  </m:r>
                                  <m:r>
                                    <m:rPr>
                                      <m:sty m:val="p"/>
                                    </m:rPr>
                                    <a:rPr lang="fr-FR" sz="3200">
                                      <a:latin typeface="Cambria Math" panose="02040503050406030204" pitchFamily="18" charset="0"/>
                                    </a:rPr>
                                    <m:t>d</m:t>
                                  </m:r>
                                  <m:r>
                                    <m:rPr>
                                      <m:brk m:alnAt="24"/>
                                    </m:rPr>
                                    <a:rPr lang="fr-FR" sz="3200" i="1">
                                      <a:latin typeface="Cambria Math" panose="02040503050406030204" pitchFamily="18" charset="0"/>
                                      <a:ea typeface="Cambria Math" panose="02040503050406030204" pitchFamily="18" charset="0"/>
                                    </a:rPr>
                                    <m:t>𝒱</m:t>
                                  </m:r>
                                </m:e>
                              </m:nary>
                            </m:e>
                            <m:e>
                              <m:nary>
                                <m:naryPr>
                                  <m:chr m:val="∭"/>
                                  <m:limLoc m:val="undOvr"/>
                                  <m:subHide m:val="on"/>
                                  <m:supHide m:val="on"/>
                                  <m:ctrlPr>
                                    <a:rPr lang="fr-FR" sz="3200" i="1" dirty="0">
                                      <a:latin typeface="Cambria Math" panose="02040503050406030204" pitchFamily="18" charset="0"/>
                                      <a:cs typeface="Times New Roman" panose="02020603050405020304" pitchFamily="18" charset="0"/>
                                    </a:rPr>
                                  </m:ctrlPr>
                                </m:naryPr>
                                <m:sub/>
                                <m:sup/>
                                <m:e>
                                  <m:d>
                                    <m:dPr>
                                      <m:ctrlPr>
                                        <a:rPr lang="fr-FR" sz="3200" b="0" i="1" dirty="0" smtClean="0">
                                          <a:latin typeface="Cambria Math" panose="02040503050406030204" pitchFamily="18" charset="0"/>
                                          <a:cs typeface="Times New Roman" panose="02020603050405020304" pitchFamily="18" charset="0"/>
                                        </a:rPr>
                                      </m:ctrlPr>
                                    </m:dPr>
                                    <m:e>
                                      <m:r>
                                        <a:rPr lang="fr-FR" sz="3200" i="1" dirty="0">
                                          <a:latin typeface="Cambria Math" panose="02040503050406030204" pitchFamily="18" charset="0"/>
                                          <a:cs typeface="Times New Roman" panose="02020603050405020304" pitchFamily="18" charset="0"/>
                                        </a:rPr>
                                        <m:t>𝑥</m:t>
                                      </m:r>
                                      <m:r>
                                        <a:rPr lang="fr-FR" sz="3200" i="1" baseline="30000" dirty="0">
                                          <a:latin typeface="Cambria Math" panose="02040503050406030204" pitchFamily="18" charset="0"/>
                                          <a:cs typeface="Times New Roman" panose="02020603050405020304" pitchFamily="18" charset="0"/>
                                        </a:rPr>
                                        <m:t>2</m:t>
                                      </m:r>
                                      <m:r>
                                        <a:rPr lang="fr-FR" sz="3200" i="1" dirty="0">
                                          <a:latin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cs typeface="Times New Roman" panose="02020603050405020304" pitchFamily="18" charset="0"/>
                                        </a:rPr>
                                        <m:t>𝑦</m:t>
                                      </m:r>
                                      <m:r>
                                        <a:rPr lang="fr-FR" sz="3200" i="1" baseline="30000" dirty="0">
                                          <a:latin typeface="Cambria Math" panose="02040503050406030204" pitchFamily="18" charset="0"/>
                                          <a:cs typeface="Times New Roman" panose="02020603050405020304" pitchFamily="18" charset="0"/>
                                        </a:rPr>
                                        <m:t>2</m:t>
                                      </m:r>
                                    </m:e>
                                  </m:d>
                                  <m:r>
                                    <a:rPr lang="fr-FR" sz="3200" b="0" i="1" baseline="30000" dirty="0" smtClean="0">
                                      <a:latin typeface="Cambria Math" panose="02040503050406030204" pitchFamily="18" charset="0"/>
                                      <a:cs typeface="Times New Roman" panose="02020603050405020304" pitchFamily="18" charset="0"/>
                                    </a:rPr>
                                    <m:t> </m:t>
                                  </m:r>
                                  <m:r>
                                    <m:rPr>
                                      <m:brk m:alnAt="7"/>
                                    </m:rPr>
                                    <a:rPr lang="fr-FR" sz="3200" i="1" dirty="0">
                                      <a:latin typeface="Cambria Math" panose="02040503050406030204" pitchFamily="18" charset="0"/>
                                      <a:cs typeface="Times New Roman" panose="02020603050405020304" pitchFamily="18" charset="0"/>
                                    </a:rPr>
                                    <m:t>𝜌</m:t>
                                  </m:r>
                                  <m:r>
                                    <a:rPr lang="fr-FR" sz="3200" i="1" dirty="0">
                                      <a:latin typeface="Cambria Math" panose="02040503050406030204" pitchFamily="18" charset="0"/>
                                      <a:cs typeface="Times New Roman" panose="02020603050405020304" pitchFamily="18" charset="0"/>
                                    </a:rPr>
                                    <m:t> </m:t>
                                  </m:r>
                                  <m:r>
                                    <m:rPr>
                                      <m:sty m:val="p"/>
                                    </m:rPr>
                                    <a:rPr lang="fr-FR" sz="3200">
                                      <a:latin typeface="Cambria Math" panose="02040503050406030204" pitchFamily="18" charset="0"/>
                                    </a:rPr>
                                    <m:t>d</m:t>
                                  </m:r>
                                  <m:r>
                                    <m:rPr>
                                      <m:brk m:alnAt="24"/>
                                    </m:rPr>
                                    <a:rPr lang="fr-FR" sz="3200" i="1">
                                      <a:latin typeface="Cambria Math" panose="02040503050406030204" pitchFamily="18" charset="0"/>
                                      <a:ea typeface="Cambria Math" panose="02040503050406030204" pitchFamily="18" charset="0"/>
                                    </a:rPr>
                                    <m:t>𝒱</m:t>
                                  </m:r>
                                </m:e>
                              </m:nary>
                            </m:e>
                          </m:eqArr>
                          <m:r>
                            <a:rPr lang="fr-FR" sz="3200" b="0" i="1" smtClean="0">
                              <a:latin typeface="Cambria Math" panose="02040503050406030204" pitchFamily="18" charset="0"/>
                            </a:rPr>
                            <m:t> </m:t>
                          </m:r>
                        </m:e>
                      </m:d>
                    </m:oMath>
                  </m:oMathPara>
                </a14:m>
                <a:endParaRPr lang="fr-FR" sz="3200" dirty="0">
                  <a:latin typeface="Times New Roman" panose="02020603050405020304" pitchFamily="18" charset="0"/>
                  <a:cs typeface="Times New Roman" panose="02020603050405020304" pitchFamily="18" charset="0"/>
                </a:endParaRPr>
              </a:p>
            </p:txBody>
          </p:sp>
        </mc:Choice>
        <mc:Fallback xmlns="">
          <p:sp>
            <p:nvSpPr>
              <p:cNvPr id="21" name="ZoneTexte 20">
                <a:extLst>
                  <a:ext uri="{FF2B5EF4-FFF2-40B4-BE49-F238E27FC236}">
                    <a16:creationId xmlns:a16="http://schemas.microsoft.com/office/drawing/2014/main" id="{AF503836-7851-984F-862D-0F9FD95534FD}"/>
                  </a:ext>
                </a:extLst>
              </p:cNvPr>
              <p:cNvSpPr txBox="1">
                <a:spLocks noRot="1" noChangeAspect="1" noMove="1" noResize="1" noEditPoints="1" noAdjustHandles="1" noChangeArrowheads="1" noChangeShapeType="1" noTextEdit="1"/>
              </p:cNvSpPr>
              <p:nvPr/>
            </p:nvSpPr>
            <p:spPr>
              <a:xfrm>
                <a:off x="1099733" y="2247852"/>
                <a:ext cx="6672596" cy="4108497"/>
              </a:xfrm>
              <a:prstGeom prst="rect">
                <a:avLst/>
              </a:prstGeom>
              <a:blipFill>
                <a:blip r:embed="rId2"/>
                <a:stretch>
                  <a:fillRect t="-48148" b="-66975"/>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3" name="ZoneTexte 22">
                <a:extLst>
                  <a:ext uri="{FF2B5EF4-FFF2-40B4-BE49-F238E27FC236}">
                    <a16:creationId xmlns:a16="http://schemas.microsoft.com/office/drawing/2014/main" id="{FBF26629-8C37-2346-88D9-897A95422C4F}"/>
                  </a:ext>
                </a:extLst>
              </p:cNvPr>
              <p:cNvSpPr txBox="1"/>
              <p:nvPr/>
            </p:nvSpPr>
            <p:spPr>
              <a:xfrm>
                <a:off x="7663152" y="3451835"/>
                <a:ext cx="3185964" cy="170053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3200" b="0" i="0" dirty="0" smtClean="0">
                          <a:latin typeface="Cambria Math" panose="02040503050406030204" pitchFamily="18" charset="0"/>
                          <a:cs typeface="Times New Roman" panose="02020603050405020304" pitchFamily="18" charset="0"/>
                        </a:rPr>
                        <m:t>=</m:t>
                      </m:r>
                      <m:sSub>
                        <m:sSubPr>
                          <m:ctrlPr>
                            <a:rPr lang="fr-FR" sz="3200" b="0" i="1" dirty="0" smtClean="0">
                              <a:solidFill>
                                <a:srgbClr val="C00000"/>
                              </a:solidFill>
                              <a:latin typeface="Cambria Math" panose="02040503050406030204" pitchFamily="18" charset="0"/>
                              <a:cs typeface="Times New Roman" panose="02020603050405020304" pitchFamily="18" charset="0"/>
                            </a:rPr>
                          </m:ctrlPr>
                        </m:sSubPr>
                        <m:e>
                          <m:r>
                            <a:rPr lang="fr-FR" sz="3200" b="0" i="1" dirty="0" smtClean="0">
                              <a:solidFill>
                                <a:srgbClr val="C00000"/>
                              </a:solidFill>
                              <a:latin typeface="Cambria Math" panose="02040503050406030204" pitchFamily="18" charset="0"/>
                              <a:cs typeface="Times New Roman" panose="02020603050405020304" pitchFamily="18" charset="0"/>
                            </a:rPr>
                            <m:t>𝜔</m:t>
                          </m:r>
                        </m:e>
                        <m:sub>
                          <m:r>
                            <a:rPr lang="fr-FR" sz="3200" b="0" i="1" dirty="0" smtClean="0">
                              <a:solidFill>
                                <a:srgbClr val="C00000"/>
                              </a:solidFill>
                              <a:latin typeface="Cambria Math" panose="02040503050406030204" pitchFamily="18" charset="0"/>
                              <a:cs typeface="Times New Roman" panose="02020603050405020304" pitchFamily="18" charset="0"/>
                            </a:rPr>
                            <m:t>𝑧</m:t>
                          </m:r>
                        </m:sub>
                      </m:sSub>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r>
                                <a:rPr lang="fr-FR" sz="3200" b="0" i="1" dirty="0" smtClean="0">
                                  <a:latin typeface="Cambria Math" panose="02040503050406030204" pitchFamily="18" charset="0"/>
                                  <a:cs typeface="Times New Roman" panose="02020603050405020304" pitchFamily="18" charset="0"/>
                                </a:rPr>
                                <m:t>−</m:t>
                              </m:r>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𝑧</m:t>
                                      </m:r>
                                    </m:e>
                                  </m:acc>
                                  <m:r>
                                    <a:rPr lang="fr-FR" sz="3200">
                                      <a:latin typeface="Cambria Math" panose="02040503050406030204" pitchFamily="18" charset="0"/>
                                      <a:ea typeface="Cambria Math" panose="02040503050406030204" pitchFamily="18" charset="0"/>
                                    </a:rPr>
                                    <m:t>)</m:t>
                                  </m:r>
                                </m:sub>
                              </m:sSub>
                            </m:e>
                            <m:e>
                              <m:sSub>
                                <m:sSubPr>
                                  <m:ctrlPr>
                                    <a:rPr lang="fr-FR" sz="3200" i="1">
                                      <a:latin typeface="Cambria Math" panose="02040503050406030204" pitchFamily="18" charset="0"/>
                                      <a:ea typeface="Cambria Math" panose="02040503050406030204" pitchFamily="18" charset="0"/>
                                    </a:rPr>
                                  </m:ctrlPr>
                                </m:sSubPr>
                                <m:e>
                                  <m:r>
                                    <a:rPr lang="fr-FR" sz="3200" b="0" i="1" smtClean="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𝑧</m:t>
                                      </m:r>
                                    </m:e>
                                  </m:acc>
                                  <m:r>
                                    <a:rPr lang="fr-FR" sz="3200">
                                      <a:latin typeface="Cambria Math" panose="02040503050406030204" pitchFamily="18" charset="0"/>
                                      <a:ea typeface="Cambria Math" panose="02040503050406030204" pitchFamily="18" charset="0"/>
                                    </a:rPr>
                                    <m:t>)</m:t>
                                  </m:r>
                                </m:sub>
                              </m:sSub>
                            </m:e>
                            <m:e>
                              <m:r>
                                <a:rPr lang="fr-FR" sz="3200" b="0" i="1" smtClean="0">
                                  <a:latin typeface="Cambria Math" panose="02040503050406030204" pitchFamily="18" charset="0"/>
                                  <a:ea typeface="Cambria Math" panose="02040503050406030204" pitchFamily="18" charset="0"/>
                                </a:rPr>
                                <m:t>   </m:t>
                              </m:r>
                              <m:sSub>
                                <m:sSubPr>
                                  <m:ctrlPr>
                                    <a:rPr lang="fr-FR" sz="3200" b="0" i="1" smtClean="0">
                                      <a:latin typeface="Cambria Math" panose="02040503050406030204" pitchFamily="18" charset="0"/>
                                      <a:ea typeface="Cambria Math" panose="02040503050406030204" pitchFamily="18" charset="0"/>
                                    </a:rPr>
                                  </m:ctrlPr>
                                </m:sSubPr>
                                <m:e>
                                  <m:r>
                                    <a:rPr lang="fr-FR" sz="3200" b="0" i="1" smtClean="0">
                                      <a:latin typeface="Cambria Math" panose="02040503050406030204" pitchFamily="18" charset="0"/>
                                      <a:ea typeface="Cambria Math" panose="02040503050406030204" pitchFamily="18" charset="0"/>
                                    </a:rPr>
                                    <m:t>𝐽</m:t>
                                  </m:r>
                                </m:e>
                                <m:sub>
                                  <m:r>
                                    <a:rPr lang="fr-FR" sz="3200" b="0" i="0" smtClean="0">
                                      <a:latin typeface="Cambria Math" panose="02040503050406030204" pitchFamily="18" charset="0"/>
                                      <a:ea typeface="Cambria Math" panose="02040503050406030204" pitchFamily="18" charset="0"/>
                                    </a:rPr>
                                    <m:t>(</m:t>
                                  </m:r>
                                  <m:r>
                                    <m:rPr>
                                      <m:sty m:val="p"/>
                                    </m:rPr>
                                    <a:rPr lang="fr-FR" sz="3200" b="0" i="0" smtClean="0">
                                      <a:latin typeface="Cambria Math" panose="02040503050406030204" pitchFamily="18" charset="0"/>
                                      <a:ea typeface="Cambria Math" panose="02040503050406030204" pitchFamily="18" charset="0"/>
                                    </a:rPr>
                                    <m:t>O</m:t>
                                  </m:r>
                                  <m:r>
                                    <a:rPr lang="fr-FR" sz="3200" b="0" i="0"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   </m:t>
                                  </m:r>
                                  <m:acc>
                                    <m:accPr>
                                      <m:chr m:val="⃗"/>
                                      <m:ctrlPr>
                                        <a:rPr lang="fr-FR" sz="32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b="0" i="1" dirty="0" smtClean="0">
                                      <a:latin typeface="Cambria Math" panose="02040503050406030204" pitchFamily="18" charset="0"/>
                                      <a:cs typeface="Times New Roman" panose="02020603050405020304" pitchFamily="18" charset="0"/>
                                    </a:rPr>
                                    <m:t>,   </m:t>
                                  </m:r>
                                  <m:acc>
                                    <m:accPr>
                                      <m:chr m:val="⃗"/>
                                      <m:ctrlPr>
                                        <a:rPr lang="fr-FR" sz="3200" b="0" i="1" dirty="0" smtClean="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r>
                                    <a:rPr lang="fr-FR" sz="3200" b="0" i="0" smtClean="0">
                                      <a:latin typeface="Cambria Math" panose="02040503050406030204" pitchFamily="18" charset="0"/>
                                      <a:ea typeface="Cambria Math" panose="02040503050406030204" pitchFamily="18" charset="0"/>
                                    </a:rPr>
                                    <m:t>)</m:t>
                                  </m:r>
                                </m:sub>
                              </m:sSub>
                            </m:e>
                          </m:eqArr>
                          <m:r>
                            <a:rPr lang="fr-FR" sz="3200" b="0" i="1" smtClean="0">
                              <a:latin typeface="Cambria Math" panose="02040503050406030204" pitchFamily="18" charset="0"/>
                            </a:rPr>
                            <m:t> </m:t>
                          </m:r>
                        </m:e>
                      </m:d>
                    </m:oMath>
                  </m:oMathPara>
                </a14:m>
                <a:endParaRPr lang="fr-FR" sz="3200" dirty="0"/>
              </a:p>
            </p:txBody>
          </p:sp>
        </mc:Choice>
        <mc:Fallback xmlns="">
          <p:sp>
            <p:nvSpPr>
              <p:cNvPr id="23" name="ZoneTexte 22">
                <a:extLst>
                  <a:ext uri="{FF2B5EF4-FFF2-40B4-BE49-F238E27FC236}">
                    <a16:creationId xmlns:a16="http://schemas.microsoft.com/office/drawing/2014/main" id="{FBF26629-8C37-2346-88D9-897A95422C4F}"/>
                  </a:ext>
                </a:extLst>
              </p:cNvPr>
              <p:cNvSpPr txBox="1">
                <a:spLocks noRot="1" noChangeAspect="1" noMove="1" noResize="1" noEditPoints="1" noAdjustHandles="1" noChangeArrowheads="1" noChangeShapeType="1" noTextEdit="1"/>
              </p:cNvSpPr>
              <p:nvPr/>
            </p:nvSpPr>
            <p:spPr>
              <a:xfrm>
                <a:off x="7663152" y="3451835"/>
                <a:ext cx="3185964" cy="1700530"/>
              </a:xfrm>
              <a:prstGeom prst="rect">
                <a:avLst/>
              </a:prstGeom>
              <a:blipFill>
                <a:blip r:embed="rId3"/>
                <a:stretch>
                  <a:fillRect b="-5185"/>
                </a:stretch>
              </a:blipFill>
            </p:spPr>
            <p:txBody>
              <a:bodyPr/>
              <a:lstStyle/>
              <a:p>
                <a:r>
                  <a:rPr lang="fr-FR">
                    <a:noFill/>
                  </a:rPr>
                  <a:t> </a:t>
                </a:r>
              </a:p>
            </p:txBody>
          </p:sp>
        </mc:Fallback>
      </mc:AlternateContent>
      <p:sp>
        <p:nvSpPr>
          <p:cNvPr id="38" name="ZoneTexte 37">
            <a:extLst>
              <a:ext uri="{FF2B5EF4-FFF2-40B4-BE49-F238E27FC236}">
                <a16:creationId xmlns:a16="http://schemas.microsoft.com/office/drawing/2014/main" id="{1E7BF56D-ACD6-1044-8B7F-1F99DBCE0B17}"/>
              </a:ext>
            </a:extLst>
          </p:cNvPr>
          <p:cNvSpPr txBox="1"/>
          <p:nvPr/>
        </p:nvSpPr>
        <p:spPr>
          <a:xfrm>
            <a:off x="914401" y="1528373"/>
            <a:ext cx="4014817"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Rotation autour d’un axe fixe</a:t>
            </a:r>
          </a:p>
        </p:txBody>
      </p:sp>
      <p:sp>
        <p:nvSpPr>
          <p:cNvPr id="39" name="ZoneTexte 38">
            <a:extLst>
              <a:ext uri="{FF2B5EF4-FFF2-40B4-BE49-F238E27FC236}">
                <a16:creationId xmlns:a16="http://schemas.microsoft.com/office/drawing/2014/main" id="{D7E8EF1A-89DF-2E45-B1AE-E9426E6AFB8C}"/>
              </a:ext>
            </a:extLst>
          </p:cNvPr>
          <p:cNvSpPr txBox="1"/>
          <p:nvPr/>
        </p:nvSpPr>
        <p:spPr>
          <a:xfrm>
            <a:off x="450376" y="723331"/>
            <a:ext cx="4154727" cy="707886"/>
          </a:xfrm>
          <a:prstGeom prst="rect">
            <a:avLst/>
          </a:prstGeom>
          <a:noFill/>
        </p:spPr>
        <p:txBody>
          <a:bodyPr wrap="none" rtlCol="0">
            <a:spAutoFit/>
          </a:bodyPr>
          <a:lstStyle/>
          <a:p>
            <a:r>
              <a:rPr lang="fr-FR" sz="4000" dirty="0">
                <a:latin typeface="+mj-lt"/>
              </a:rPr>
              <a:t>2. Tenseur d’inertie</a:t>
            </a:r>
          </a:p>
        </p:txBody>
      </p:sp>
    </p:spTree>
    <p:extLst>
      <p:ext uri="{BB962C8B-B14F-4D97-AF65-F5344CB8AC3E}">
        <p14:creationId xmlns:p14="http://schemas.microsoft.com/office/powerpoint/2010/main" val="49263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58600" y="6356349"/>
            <a:ext cx="381000" cy="365125"/>
          </a:xfrm>
        </p:spPr>
        <p:txBody>
          <a:bodyPr/>
          <a:lstStyle/>
          <a:p>
            <a:fld id="{2A7B12F2-6375-C443-8559-97884B674FF5}" type="slidenum">
              <a:rPr lang="fr-FR" smtClean="0"/>
              <a:t>16</a:t>
            </a:fld>
            <a:endParaRPr lang="fr-FR" dirty="0"/>
          </a:p>
        </p:txBody>
      </p:sp>
      <p:sp>
        <p:nvSpPr>
          <p:cNvPr id="5" name="ZoneTexte 4">
            <a:extLst>
              <a:ext uri="{FF2B5EF4-FFF2-40B4-BE49-F238E27FC236}">
                <a16:creationId xmlns:a16="http://schemas.microsoft.com/office/drawing/2014/main" id="{625D464D-4B16-5B42-930B-237DD3B4896B}"/>
              </a:ext>
            </a:extLst>
          </p:cNvPr>
          <p:cNvSpPr txBox="1"/>
          <p:nvPr/>
        </p:nvSpPr>
        <p:spPr>
          <a:xfrm>
            <a:off x="914401" y="1528373"/>
            <a:ext cx="6407395"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Rotation autour d’un axe quelconque et variable</a:t>
            </a:r>
          </a:p>
        </p:txBody>
      </p:sp>
      <mc:AlternateContent xmlns:mc="http://schemas.openxmlformats.org/markup-compatibility/2006" xmlns:a14="http://schemas.microsoft.com/office/drawing/2010/main">
        <mc:Choice Requires="a14">
          <p:sp>
            <p:nvSpPr>
              <p:cNvPr id="7" name="ZoneTexte 6">
                <a:extLst>
                  <a:ext uri="{FF2B5EF4-FFF2-40B4-BE49-F238E27FC236}">
                    <a16:creationId xmlns:a16="http://schemas.microsoft.com/office/drawing/2014/main" id="{7403AD7A-B31D-B945-93F1-C26569B7A458}"/>
                  </a:ext>
                </a:extLst>
              </p:cNvPr>
              <p:cNvSpPr txBox="1"/>
              <p:nvPr/>
            </p:nvSpPr>
            <p:spPr>
              <a:xfrm>
                <a:off x="914401" y="2745731"/>
                <a:ext cx="10091530" cy="1703608"/>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fr-FR" sz="3200" i="1" smtClean="0">
                              <a:latin typeface="Cambria Math" panose="02040503050406030204" pitchFamily="18" charset="0"/>
                              <a:ea typeface="Cambria Math" panose="02040503050406030204" pitchFamily="18" charset="0"/>
                            </a:rPr>
                          </m:ctrlPr>
                        </m:sSubPr>
                        <m:e>
                          <m:acc>
                            <m:accPr>
                              <m:chr m:val="⃗"/>
                              <m:ctrlPr>
                                <a:rPr lang="fr-FR" sz="3200" i="1">
                                  <a:latin typeface="Cambria Math" panose="02040503050406030204" pitchFamily="18" charset="0"/>
                                  <a:ea typeface="Cambria Math" panose="02040503050406030204" pitchFamily="18" charset="0"/>
                                </a:rPr>
                              </m:ctrlPr>
                            </m:accPr>
                            <m:e>
                              <m:r>
                                <a:rPr lang="fr-FR" sz="3200" i="1">
                                  <a:latin typeface="Cambria Math" panose="02040503050406030204" pitchFamily="18" charset="0"/>
                                  <a:ea typeface="Cambria Math" panose="02040503050406030204" pitchFamily="18" charset="0"/>
                                </a:rPr>
                                <m:t>ℋ</m:t>
                              </m:r>
                            </m:e>
                          </m:acc>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S</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e>
                      </m:d>
                      <m:r>
                        <a:rPr lang="fr-FR" sz="3200" b="0" i="0" dirty="0" smtClean="0">
                          <a:latin typeface="Cambria Math" panose="02040503050406030204" pitchFamily="18" charset="0"/>
                          <a:cs typeface="Times New Roman" panose="02020603050405020304" pitchFamily="18" charset="0"/>
                        </a:rPr>
                        <m:t>=</m:t>
                      </m:r>
                      <m:d>
                        <m:dPr>
                          <m:begChr m:val="["/>
                          <m:endChr m:val="]"/>
                          <m:ctrlPr>
                            <a:rPr lang="fr-FR" sz="3200" b="0" i="1" dirty="0" smtClean="0">
                              <a:latin typeface="Cambria Math" panose="02040503050406030204" pitchFamily="18" charset="0"/>
                              <a:cs typeface="Times New Roman" panose="02020603050405020304" pitchFamily="18" charset="0"/>
                            </a:rPr>
                          </m:ctrlPr>
                        </m:dPr>
                        <m:e>
                          <m:r>
                            <a:rPr lang="fr-FR" sz="3200" b="0" i="1" dirty="0" smtClean="0">
                              <a:latin typeface="Cambria Math" panose="02040503050406030204" pitchFamily="18" charset="0"/>
                              <a:cs typeface="Times New Roman" panose="02020603050405020304" pitchFamily="18" charset="0"/>
                            </a:rPr>
                            <m:t> </m:t>
                          </m:r>
                          <m:eqArr>
                            <m:eqArrPr>
                              <m:ctrlPr>
                                <a:rPr lang="fr-FR" sz="3200" b="0" i="1" dirty="0" smtClean="0">
                                  <a:latin typeface="Cambria Math" panose="02040503050406030204" pitchFamily="18" charset="0"/>
                                  <a:cs typeface="Times New Roman" panose="02020603050405020304" pitchFamily="18" charset="0"/>
                                </a:rPr>
                              </m:ctrlPr>
                            </m:eqArr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r>
                                                        <a:rPr lang="fr-FR" sz="3200" b="0" i="1" dirty="0" smtClean="0">
                                                          <a:latin typeface="Cambria Math" panose="02040503050406030204" pitchFamily="18" charset="0"/>
                                                          <a:cs typeface="Times New Roman" panose="02020603050405020304" pitchFamily="18" charset="0"/>
                                                        </a:rPr>
                                                        <m:t>   </m:t>
                                                      </m:r>
                                                      <m:r>
                                                        <a:rPr lang="fr-FR" sz="3200" b="0" i="1" baseline="-25000" dirty="0" smtClean="0">
                                                          <a:latin typeface="Cambria Math" panose="02040503050406030204" pitchFamily="18" charset="0"/>
                                                          <a:cs typeface="Times New Roman" panose="02020603050405020304" pitchFamily="18" charset="0"/>
                                                        </a:rPr>
                                                        <m:t> </m:t>
                                                      </m:r>
                                                      <m:r>
                                                        <a:rPr lang="fr-FR" sz="3200" i="1" dirty="0">
                                                          <a:latin typeface="Cambria Math" panose="02040503050406030204" pitchFamily="18" charset="0"/>
                                                          <a:cs typeface="Times New Roman" panose="02020603050405020304" pitchFamily="18" charset="0"/>
                                                        </a:rPr>
                                                        <m:t>𝜔</m:t>
                                                      </m:r>
                                                    </m:e>
                                                    <m:sub>
                                                      <m:r>
                                                        <a:rPr lang="fr-FR" sz="3200" b="0" i="1" dirty="0" smtClean="0">
                                                          <a:latin typeface="Cambria Math" panose="02040503050406030204" pitchFamily="18" charset="0"/>
                                                          <a:cs typeface="Times New Roman" panose="02020603050405020304" pitchFamily="18" charset="0"/>
                                                        </a:rPr>
                                                        <m:t>𝑥</m:t>
                                                      </m:r>
                                                    </m:sub>
                                                  </m:sSub>
                                                  <m:r>
                                                    <a:rPr lang="fr-FR" sz="3200" b="0" i="1" dirty="0" smtClean="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𝑥</m:t>
                                                      </m:r>
                                                    </m:e>
                                                  </m:acc>
                                                  <m:r>
                                                    <a:rPr lang="fr-FR" sz="3200">
                                                      <a:latin typeface="Cambria Math" panose="02040503050406030204" pitchFamily="18" charset="0"/>
                                                      <a:ea typeface="Cambria Math" panose="02040503050406030204" pitchFamily="18" charset="0"/>
                                                    </a:rPr>
                                                    <m:t>)</m:t>
                                                  </m:r>
                                                </m:sub>
                                              </m:sSub>
                                              <m:r>
                                                <a:rPr lang="fr-FR" sz="3200" b="0" i="1" smtClean="0">
                                                  <a:latin typeface="Cambria Math" panose="02040503050406030204" pitchFamily="18" charset="0"/>
                                                  <a:ea typeface="Cambria Math" panose="02040503050406030204" pitchFamily="18" charset="0"/>
                                                </a:rPr>
                                                <m:t>−</m:t>
                                              </m:r>
                                              <m:r>
                                                <a:rPr lang="fr-FR" sz="3200" i="1" dirty="0">
                                                  <a:latin typeface="Cambria Math" panose="02040503050406030204" pitchFamily="18" charset="0"/>
                                                  <a:cs typeface="Times New Roman" panose="02020603050405020304" pitchFamily="18" charset="0"/>
                                                </a:rPr>
                                                <m:t>𝜔</m:t>
                                              </m:r>
                                            </m:e>
                                            <m:sub>
                                              <m:r>
                                                <a:rPr lang="fr-FR" sz="3200" b="0" i="1" dirty="0" smtClean="0">
                                                  <a:latin typeface="Cambria Math" panose="02040503050406030204" pitchFamily="18" charset="0"/>
                                                  <a:cs typeface="Times New Roman" panose="02020603050405020304" pitchFamily="18" charset="0"/>
                                                </a:rPr>
                                                <m:t>𝑦</m:t>
                                              </m:r>
                                            </m:sub>
                                          </m:sSub>
                                          <m:r>
                                            <a:rPr lang="fr-FR" sz="3200" i="1" dirty="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𝑦</m:t>
                                              </m:r>
                                            </m:e>
                                          </m:acc>
                                          <m:r>
                                            <a:rPr lang="fr-FR" sz="3200">
                                              <a:latin typeface="Cambria Math" panose="02040503050406030204" pitchFamily="18" charset="0"/>
                                              <a:ea typeface="Cambria Math" panose="02040503050406030204" pitchFamily="18" charset="0"/>
                                            </a:rPr>
                                            <m:t>)</m:t>
                                          </m:r>
                                        </m:sub>
                                      </m:sSub>
                                      <m:r>
                                        <a:rPr lang="fr-FR" sz="3200" b="0" i="1" smtClean="0">
                                          <a:latin typeface="Cambria Math" panose="02040503050406030204" pitchFamily="18" charset="0"/>
                                          <a:ea typeface="Cambria Math" panose="020405030504060302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𝑧</m:t>
                                      </m:r>
                                    </m:sub>
                                  </m:sSub>
                                  <m:r>
                                    <a:rPr lang="fr-FR" sz="3200" b="0" i="1" dirty="0" smtClean="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𝑧</m:t>
                                      </m:r>
                                    </m:e>
                                  </m:acc>
                                  <m:r>
                                    <a:rPr lang="fr-FR" sz="3200">
                                      <a:latin typeface="Cambria Math" panose="02040503050406030204" pitchFamily="18" charset="0"/>
                                      <a:ea typeface="Cambria Math" panose="02040503050406030204" pitchFamily="18" charset="0"/>
                                    </a:rPr>
                                    <m:t>)</m:t>
                                  </m:r>
                                </m:sub>
                              </m:sSub>
                            </m:e>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r>
                                                        <a:rPr lang="fr-FR" sz="3200" b="0" i="1" dirty="0" smtClean="0">
                                                          <a:latin typeface="Cambria Math" panose="02040503050406030204" pitchFamily="18" charset="0"/>
                                                          <a:cs typeface="Times New Roman" panose="020206030504050203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𝑥</m:t>
                                                      </m:r>
                                                    </m:sub>
                                                  </m:sSub>
                                                  <m:r>
                                                    <a:rPr lang="fr-FR" sz="3200" i="1" dirty="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𝑥</m:t>
                                                      </m:r>
                                                    </m:e>
                                                  </m:acc>
                                                  <m:r>
                                                    <a:rPr lang="fr-FR" sz="3200">
                                                      <a:latin typeface="Cambria Math" panose="02040503050406030204" pitchFamily="18" charset="0"/>
                                                      <a:ea typeface="Cambria Math" panose="02040503050406030204" pitchFamily="18" charset="0"/>
                                                    </a:rPr>
                                                    <m:t>)</m:t>
                                                  </m:r>
                                                </m:sub>
                                              </m:sSub>
                                              <m:r>
                                                <a:rPr lang="fr-FR" sz="3200" i="1" dirty="0">
                                                  <a:latin typeface="Cambria Math" panose="02040503050406030204" pitchFamily="18" charset="0"/>
                                                  <a:cs typeface="Times New Roman" panose="020206030504050203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𝑦</m:t>
                                              </m:r>
                                            </m:sub>
                                          </m:sSub>
                                          <m:r>
                                            <a:rPr lang="fr-FR" sz="3200" i="1" dirty="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r>
                                            <a:rPr lang="fr-FR" sz="3200">
                                              <a:latin typeface="Cambria Math" panose="02040503050406030204" pitchFamily="18" charset="0"/>
                                              <a:ea typeface="Cambria Math" panose="02040503050406030204" pitchFamily="18" charset="0"/>
                                            </a:rPr>
                                            <m:t>)</m:t>
                                          </m:r>
                                        </m:sub>
                                      </m:sSub>
                                      <m:r>
                                        <a:rPr lang="fr-FR" sz="3200" b="0" i="1" smtClean="0">
                                          <a:latin typeface="Cambria Math" panose="02040503050406030204" pitchFamily="18" charset="0"/>
                                          <a:ea typeface="Cambria Math" panose="020405030504060302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𝑧</m:t>
                                      </m:r>
                                    </m:sub>
                                  </m:sSub>
                                  <m:r>
                                    <a:rPr lang="fr-FR" sz="3200" b="0" i="1" dirty="0" smtClean="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𝑧</m:t>
                                      </m:r>
                                    </m:e>
                                  </m:acc>
                                  <m:r>
                                    <a:rPr lang="fr-FR" sz="3200">
                                      <a:latin typeface="Cambria Math" panose="02040503050406030204" pitchFamily="18" charset="0"/>
                                      <a:ea typeface="Cambria Math" panose="02040503050406030204" pitchFamily="18" charset="0"/>
                                    </a:rPr>
                                    <m:t>)</m:t>
                                  </m:r>
                                </m:sub>
                              </m:sSub>
                            </m:e>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sSub>
                                        <m:sSubPr>
                                          <m:ctrlPr>
                                            <a:rPr lang="fr-FR" sz="3200" i="1">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r>
                                                <a:rPr lang="fr-FR" sz="3200" b="0" i="1" dirty="0" smtClean="0">
                                                  <a:latin typeface="Cambria Math" panose="02040503050406030204" pitchFamily="18" charset="0"/>
                                                  <a:cs typeface="Times New Roman" panose="020206030504050203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𝑥</m:t>
                                              </m:r>
                                            </m:sub>
                                          </m:sSub>
                                          <m:r>
                                            <a:rPr lang="fr-FR" sz="3200" i="1" dirty="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𝑥</m:t>
                                              </m:r>
                                            </m:e>
                                          </m:acc>
                                          <m:r>
                                            <a:rPr lang="fr-FR" sz="3200">
                                              <a:latin typeface="Cambria Math" panose="02040503050406030204" pitchFamily="18" charset="0"/>
                                              <a:ea typeface="Cambria Math" panose="02040503050406030204" pitchFamily="18" charset="0"/>
                                            </a:rPr>
                                            <m:t>)</m:t>
                                          </m:r>
                                        </m:sub>
                                      </m:sSub>
                                      <m:r>
                                        <a:rPr lang="fr-FR" sz="3200" b="0" i="1" smtClean="0">
                                          <a:latin typeface="Cambria Math" panose="02040503050406030204" pitchFamily="18" charset="0"/>
                                          <a:ea typeface="Cambria Math" panose="02040503050406030204" pitchFamily="18" charset="0"/>
                                        </a:rPr>
                                        <m:t>−</m:t>
                                      </m:r>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𝑦</m:t>
                                      </m:r>
                                    </m:sub>
                                  </m:sSub>
                                  <m:r>
                                    <a:rPr lang="fr-FR" sz="3200" i="1" dirty="0">
                                      <a:latin typeface="Cambria Math" panose="02040503050406030204" pitchFamily="18" charset="0"/>
                                      <a:cs typeface="Times New Roman" panose="02020603050405020304" pitchFamily="18" charset="0"/>
                                    </a:rPr>
                                    <m:t> </m:t>
                                  </m:r>
                                  <m:r>
                                    <a:rPr lang="fr-FR" sz="3200" i="1">
                                      <a:latin typeface="Cambria Math" panose="02040503050406030204" pitchFamily="18" charset="0"/>
                                      <a:ea typeface="Cambria Math" panose="02040503050406030204" pitchFamily="18" charset="0"/>
                                    </a:rPr>
                                    <m:t>𝐽</m:t>
                                  </m:r>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r>
                                    <a:rPr lang="fr-FR" sz="3200">
                                      <a:latin typeface="Cambria Math" panose="02040503050406030204" pitchFamily="18" charset="0"/>
                                      <a:ea typeface="Cambria Math" panose="02040503050406030204" pitchFamily="18" charset="0"/>
                                    </a:rPr>
                                    <m:t>)</m:t>
                                  </m:r>
                                </m:sub>
                              </m:sSub>
                              <m:r>
                                <a:rPr lang="fr-FR" sz="3200" i="1" dirty="0">
                                  <a:latin typeface="Cambria Math" panose="02040503050406030204" pitchFamily="18" charset="0"/>
                                  <a:cs typeface="Times New Roman" panose="02020603050405020304" pitchFamily="18" charset="0"/>
                                </a:rPr>
                                <m:t>+</m:t>
                              </m:r>
                              <m:sSub>
                                <m:sSubPr>
                                  <m:ctrlPr>
                                    <a:rPr lang="fr-FR" sz="3200" b="0" i="1" smtClean="0">
                                      <a:latin typeface="Cambria Math" panose="02040503050406030204" pitchFamily="18" charset="0"/>
                                      <a:ea typeface="Cambria Math" panose="02040503050406030204" pitchFamily="18" charset="0"/>
                                    </a:rPr>
                                  </m:ctrlPr>
                                </m:sSubPr>
                                <m:e>
                                  <m:sSub>
                                    <m:sSubPr>
                                      <m:ctrlPr>
                                        <a:rPr lang="fr-FR" sz="3200" i="1" dirty="0">
                                          <a:latin typeface="Cambria Math" panose="02040503050406030204" pitchFamily="18" charset="0"/>
                                          <a:cs typeface="Times New Roman" panose="02020603050405020304" pitchFamily="18" charset="0"/>
                                        </a:rPr>
                                      </m:ctrlPr>
                                    </m:sSubPr>
                                    <m:e>
                                      <m:r>
                                        <a:rPr lang="fr-FR" sz="3200" i="1" dirty="0">
                                          <a:latin typeface="Cambria Math" panose="02040503050406030204" pitchFamily="18" charset="0"/>
                                          <a:cs typeface="Times New Roman" panose="02020603050405020304" pitchFamily="18" charset="0"/>
                                        </a:rPr>
                                        <m:t>𝜔</m:t>
                                      </m:r>
                                    </m:e>
                                    <m:sub>
                                      <m:r>
                                        <a:rPr lang="fr-FR" sz="3200" i="1" dirty="0">
                                          <a:latin typeface="Cambria Math" panose="02040503050406030204" pitchFamily="18" charset="0"/>
                                          <a:cs typeface="Times New Roman" panose="02020603050405020304" pitchFamily="18" charset="0"/>
                                        </a:rPr>
                                        <m:t>𝑧</m:t>
                                      </m:r>
                                    </m:sub>
                                  </m:sSub>
                                  <m:r>
                                    <a:rPr lang="fr-FR" sz="3200" b="0" i="1" dirty="0" smtClean="0">
                                      <a:latin typeface="Cambria Math" panose="02040503050406030204" pitchFamily="18" charset="0"/>
                                      <a:cs typeface="Times New Roman" panose="02020603050405020304" pitchFamily="18" charset="0"/>
                                    </a:rPr>
                                    <m:t> </m:t>
                                  </m:r>
                                  <m:r>
                                    <a:rPr lang="fr-FR" sz="3200" b="0" i="1" smtClean="0">
                                      <a:latin typeface="Cambria Math" panose="02040503050406030204" pitchFamily="18" charset="0"/>
                                      <a:ea typeface="Cambria Math" panose="02040503050406030204" pitchFamily="18" charset="0"/>
                                    </a:rPr>
                                    <m:t>𝐽</m:t>
                                  </m:r>
                                </m:e>
                                <m:sub>
                                  <m:r>
                                    <a:rPr lang="fr-FR" sz="3200" b="0" i="0" smtClean="0">
                                      <a:latin typeface="Cambria Math" panose="02040503050406030204" pitchFamily="18" charset="0"/>
                                      <a:ea typeface="Cambria Math" panose="02040503050406030204" pitchFamily="18" charset="0"/>
                                    </a:rPr>
                                    <m:t>(</m:t>
                                  </m:r>
                                  <m:r>
                                    <m:rPr>
                                      <m:sty m:val="p"/>
                                    </m:rPr>
                                    <a:rPr lang="fr-FR" sz="3200" b="0" i="0" smtClean="0">
                                      <a:latin typeface="Cambria Math" panose="02040503050406030204" pitchFamily="18" charset="0"/>
                                      <a:ea typeface="Cambria Math" panose="02040503050406030204" pitchFamily="18" charset="0"/>
                                    </a:rPr>
                                    <m:t>O</m:t>
                                  </m:r>
                                  <m:r>
                                    <a:rPr lang="fr-FR" sz="3200" b="0" i="0"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   </m:t>
                                  </m:r>
                                  <m:acc>
                                    <m:accPr>
                                      <m:chr m:val="⃗"/>
                                      <m:ctrlPr>
                                        <a:rPr lang="fr-FR" sz="32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b="0" i="1" dirty="0" smtClean="0">
                                      <a:latin typeface="Cambria Math" panose="02040503050406030204" pitchFamily="18" charset="0"/>
                                      <a:cs typeface="Times New Roman" panose="02020603050405020304" pitchFamily="18" charset="0"/>
                                    </a:rPr>
                                    <m:t>,   </m:t>
                                  </m:r>
                                  <m:acc>
                                    <m:accPr>
                                      <m:chr m:val="⃗"/>
                                      <m:ctrlPr>
                                        <a:rPr lang="fr-FR" sz="3200" b="0" i="1" dirty="0" smtClean="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r>
                                    <a:rPr lang="fr-FR" sz="3200" b="0" i="0" smtClean="0">
                                      <a:latin typeface="Cambria Math" panose="02040503050406030204" pitchFamily="18" charset="0"/>
                                      <a:ea typeface="Cambria Math" panose="02040503050406030204" pitchFamily="18" charset="0"/>
                                    </a:rPr>
                                    <m:t>)</m:t>
                                  </m:r>
                                </m:sub>
                              </m:sSub>
                            </m:e>
                          </m:eqArr>
                          <m:r>
                            <a:rPr lang="fr-FR" sz="3200" b="0" i="1" smtClean="0">
                              <a:latin typeface="Cambria Math" panose="02040503050406030204" pitchFamily="18" charset="0"/>
                            </a:rPr>
                            <m:t> </m:t>
                          </m:r>
                        </m:e>
                      </m:d>
                    </m:oMath>
                  </m:oMathPara>
                </a14:m>
                <a:endParaRPr lang="fr-FR" sz="3200" dirty="0"/>
              </a:p>
            </p:txBody>
          </p:sp>
        </mc:Choice>
        <mc:Fallback xmlns="">
          <p:sp>
            <p:nvSpPr>
              <p:cNvPr id="7" name="ZoneTexte 6">
                <a:extLst>
                  <a:ext uri="{FF2B5EF4-FFF2-40B4-BE49-F238E27FC236}">
                    <a16:creationId xmlns:a16="http://schemas.microsoft.com/office/drawing/2014/main" id="{7403AD7A-B31D-B945-93F1-C26569B7A458}"/>
                  </a:ext>
                </a:extLst>
              </p:cNvPr>
              <p:cNvSpPr txBox="1">
                <a:spLocks noRot="1" noChangeAspect="1" noMove="1" noResize="1" noEditPoints="1" noAdjustHandles="1" noChangeArrowheads="1" noChangeShapeType="1" noTextEdit="1"/>
              </p:cNvSpPr>
              <p:nvPr/>
            </p:nvSpPr>
            <p:spPr>
              <a:xfrm>
                <a:off x="914401" y="2745731"/>
                <a:ext cx="10091530" cy="1703608"/>
              </a:xfrm>
              <a:prstGeom prst="rect">
                <a:avLst/>
              </a:prstGeom>
              <a:blipFill>
                <a:blip r:embed="rId2"/>
                <a:stretch>
                  <a:fillRect l="-503" t="-2963" b="-4444"/>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6750F27F-C6FE-D94B-88B5-DB74D10B4B96}"/>
                  </a:ext>
                </a:extLst>
              </p:cNvPr>
              <p:cNvSpPr txBox="1"/>
              <p:nvPr/>
            </p:nvSpPr>
            <p:spPr>
              <a:xfrm>
                <a:off x="914401" y="5190692"/>
                <a:ext cx="6274904" cy="706604"/>
              </a:xfrm>
              <a:prstGeom prst="rect">
                <a:avLst/>
              </a:prstGeom>
              <a:noFill/>
            </p:spPr>
            <p:txBody>
              <a:bodyPr wrap="square">
                <a:spAutoFit/>
              </a:bodyPr>
              <a:lstStyle/>
              <a:p>
                <a14:m>
                  <m:oMath xmlns:m="http://schemas.openxmlformats.org/officeDocument/2006/math">
                    <m:sSub>
                      <m:sSubPr>
                        <m:ctrlPr>
                          <a:rPr lang="fr-FR" sz="3200" i="1" smtClean="0">
                            <a:latin typeface="Cambria Math" panose="02040503050406030204" pitchFamily="18" charset="0"/>
                            <a:ea typeface="Cambria Math" panose="02040503050406030204" pitchFamily="18" charset="0"/>
                          </a:rPr>
                        </m:ctrlPr>
                      </m:sSubPr>
                      <m:e>
                        <m:acc>
                          <m:accPr>
                            <m:chr m:val="⃗"/>
                            <m:ctrlPr>
                              <a:rPr lang="fr-FR" sz="3200" i="1">
                                <a:latin typeface="Cambria Math" panose="02040503050406030204" pitchFamily="18" charset="0"/>
                                <a:ea typeface="Cambria Math" panose="02040503050406030204" pitchFamily="18" charset="0"/>
                              </a:rPr>
                            </m:ctrlPr>
                          </m:accPr>
                          <m:e>
                            <m:r>
                              <a:rPr lang="fr-FR" sz="3200" i="1">
                                <a:latin typeface="Cambria Math" panose="02040503050406030204" pitchFamily="18" charset="0"/>
                                <a:ea typeface="Cambria Math" panose="02040503050406030204" pitchFamily="18" charset="0"/>
                              </a:rPr>
                              <m:t>ℋ</m:t>
                            </m:r>
                          </m:e>
                        </m:acc>
                      </m:e>
                      <m:sub>
                        <m:r>
                          <a:rPr lang="fr-FR" sz="3200">
                            <a:latin typeface="Cambria Math" panose="02040503050406030204" pitchFamily="18" charset="0"/>
                            <a:ea typeface="Cambria Math" panose="02040503050406030204" pitchFamily="18" charset="0"/>
                          </a:rPr>
                          <m:t>(</m:t>
                        </m:r>
                        <m:r>
                          <m:rPr>
                            <m:sty m:val="p"/>
                          </m:rPr>
                          <a:rPr lang="fr-FR" sz="3200">
                            <a:latin typeface="Cambria Math" panose="02040503050406030204" pitchFamily="18" charset="0"/>
                            <a:ea typeface="Cambria Math" panose="02040503050406030204" pitchFamily="18" charset="0"/>
                          </a:rPr>
                          <m:t>S</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e>
                    </m:d>
                    <m:r>
                      <a:rPr lang="fr-FR" sz="3200" b="0" i="1" smtClean="0">
                        <a:latin typeface="Cambria Math" panose="02040503050406030204" pitchFamily="18" charset="0"/>
                      </a:rPr>
                      <m:t>=</m:t>
                    </m:r>
                  </m:oMath>
                </a14:m>
                <a:r>
                  <a:rPr lang="fr-FR" sz="3200" dirty="0">
                    <a:cs typeface="Times New Roman" panose="02020603050405020304" pitchFamily="18" charset="0"/>
                  </a:rPr>
                  <a:t> </a:t>
                </a:r>
                <a14:m>
                  <m:oMath xmlns:m="http://schemas.openxmlformats.org/officeDocument/2006/math">
                    <m:sSub>
                      <m:sSubPr>
                        <m:ctrlPr>
                          <a:rPr lang="fr-FR" sz="3200" i="1" dirty="0">
                            <a:latin typeface="Cambria Math" panose="02040503050406030204" pitchFamily="18" charset="0"/>
                            <a:cs typeface="Times New Roman" panose="02020603050405020304" pitchFamily="18" charset="0"/>
                          </a:rPr>
                        </m:ctrlPr>
                      </m:sSubPr>
                      <m:e>
                        <m:sSub>
                          <m:sSubPr>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sSubPr>
                          <m:e>
                            <m:r>
                              <a:rPr lang="fr-FR" sz="3200" i="1" dirty="0" smtClean="0">
                                <a:latin typeface="Cambria Math" panose="02040503050406030204" pitchFamily="18" charset="0"/>
                                <a:ea typeface="Cambria Math" panose="02040503050406030204" pitchFamily="18" charset="0"/>
                                <a:cs typeface="Times New Roman" panose="02020603050405020304" pitchFamily="18" charset="0"/>
                              </a:rPr>
                              <m:t>𝕁</m:t>
                            </m:r>
                          </m:e>
                          <m:sub>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𝑂</m:t>
                            </m:r>
                          </m:sub>
                        </m:sSub>
                        <m:d>
                          <m:dPr>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dPr>
                          <m:e>
                            <m:r>
                              <m:rPr>
                                <m:sty m:val="p"/>
                              </m:rPr>
                              <a:rPr lang="fr-FR" sz="3200" b="0" i="0" dirty="0" smtClean="0">
                                <a:latin typeface="Cambria Math" panose="02040503050406030204" pitchFamily="18" charset="0"/>
                                <a:ea typeface="Cambria Math" panose="02040503050406030204" pitchFamily="18" charset="0"/>
                                <a:cs typeface="Times New Roman" panose="02020603050405020304" pitchFamily="18" charset="0"/>
                              </a:rPr>
                              <m:t>S</m:t>
                            </m:r>
                          </m:e>
                        </m:d>
                        <m:r>
                          <a:rPr lang="fr-FR" sz="3200" b="0" i="0" dirty="0" smtClean="0">
                            <a:latin typeface="Cambria Math" panose="02040503050406030204" pitchFamily="18" charset="0"/>
                            <a:ea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m:rPr>
                                <m:sty m:val="p"/>
                              </m:rPr>
                              <a:rPr lang="fr-FR" sz="3200" dirty="0">
                                <a:latin typeface="Cambria Math" panose="02040503050406030204" pitchFamily="18" charset="0"/>
                                <a:cs typeface="Times New Roman" panose="02020603050405020304" pitchFamily="18" charset="0"/>
                              </a:rPr>
                              <m:t>Ω</m:t>
                            </m:r>
                          </m:e>
                        </m:acc>
                      </m:e>
                      <m:sub>
                        <m:r>
                          <a:rPr lang="fr-FR" sz="3200" i="1" dirty="0">
                            <a:latin typeface="Cambria Math" panose="02040503050406030204" pitchFamily="18" charset="0"/>
                            <a:cs typeface="Times New Roman" panose="02020603050405020304" pitchFamily="18" charset="0"/>
                          </a:rPr>
                          <m:t>(</m:t>
                        </m:r>
                        <m:r>
                          <a:rPr lang="fr-FR" sz="3200" i="1" dirty="0">
                            <a:latin typeface="Cambria Math" panose="02040503050406030204" pitchFamily="18" charset="0"/>
                            <a:cs typeface="Times New Roman" panose="02020603050405020304" pitchFamily="18" charset="0"/>
                          </a:rPr>
                          <m:t>𝑆</m:t>
                        </m:r>
                        <m:r>
                          <a:rPr lang="fr-FR" sz="3200" i="1" dirty="0">
                            <a:latin typeface="Cambria Math" panose="02040503050406030204" pitchFamily="18" charset="0"/>
                            <a:cs typeface="Times New Roman" panose="02020603050405020304" pitchFamily="18" charset="0"/>
                          </a:rPr>
                          <m:t>)/</m:t>
                        </m:r>
                        <m:r>
                          <a:rPr lang="fr-FR" sz="3200" i="1">
                            <a:latin typeface="Cambria Math" panose="02040503050406030204" pitchFamily="18" charset="0"/>
                            <a:ea typeface="Cambria Math" panose="02040503050406030204" pitchFamily="18" charset="0"/>
                            <a:cs typeface="Times New Roman" panose="02020603050405020304" pitchFamily="18" charset="0"/>
                          </a:rPr>
                          <m:t>ℛ</m:t>
                        </m:r>
                      </m:sub>
                    </m:sSub>
                  </m:oMath>
                </a14:m>
                <a:endParaRPr lang="fr-FR" sz="3200" dirty="0"/>
              </a:p>
            </p:txBody>
          </p:sp>
        </mc:Choice>
        <mc:Fallback xmlns="">
          <p:sp>
            <p:nvSpPr>
              <p:cNvPr id="8" name="ZoneTexte 7">
                <a:extLst>
                  <a:ext uri="{FF2B5EF4-FFF2-40B4-BE49-F238E27FC236}">
                    <a16:creationId xmlns:a16="http://schemas.microsoft.com/office/drawing/2014/main" id="{6750F27F-C6FE-D94B-88B5-DB74D10B4B96}"/>
                  </a:ext>
                </a:extLst>
              </p:cNvPr>
              <p:cNvSpPr txBox="1">
                <a:spLocks noRot="1" noChangeAspect="1" noMove="1" noResize="1" noEditPoints="1" noAdjustHandles="1" noChangeArrowheads="1" noChangeShapeType="1" noTextEdit="1"/>
              </p:cNvSpPr>
              <p:nvPr/>
            </p:nvSpPr>
            <p:spPr>
              <a:xfrm>
                <a:off x="914401" y="5190692"/>
                <a:ext cx="6274904" cy="706604"/>
              </a:xfrm>
              <a:prstGeom prst="rect">
                <a:avLst/>
              </a:prstGeom>
              <a:blipFill>
                <a:blip r:embed="rId3"/>
                <a:stretch>
                  <a:fillRect l="-810" b="-14035"/>
                </a:stretch>
              </a:blipFill>
            </p:spPr>
            <p:txBody>
              <a:bodyPr/>
              <a:lstStyle/>
              <a:p>
                <a:r>
                  <a:rPr lang="fr-FR">
                    <a:noFill/>
                  </a:rPr>
                  <a:t> </a:t>
                </a:r>
              </a:p>
            </p:txBody>
          </p:sp>
        </mc:Fallback>
      </mc:AlternateContent>
      <p:sp>
        <p:nvSpPr>
          <p:cNvPr id="9" name="ZoneTexte 8">
            <a:extLst>
              <a:ext uri="{FF2B5EF4-FFF2-40B4-BE49-F238E27FC236}">
                <a16:creationId xmlns:a16="http://schemas.microsoft.com/office/drawing/2014/main" id="{FE10EE42-B391-F748-8583-3B3D71E6A6D2}"/>
              </a:ext>
            </a:extLst>
          </p:cNvPr>
          <p:cNvSpPr txBox="1"/>
          <p:nvPr/>
        </p:nvSpPr>
        <p:spPr>
          <a:xfrm>
            <a:off x="450376" y="723331"/>
            <a:ext cx="4154727" cy="707886"/>
          </a:xfrm>
          <a:prstGeom prst="rect">
            <a:avLst/>
          </a:prstGeom>
          <a:noFill/>
        </p:spPr>
        <p:txBody>
          <a:bodyPr wrap="none" rtlCol="0">
            <a:spAutoFit/>
          </a:bodyPr>
          <a:lstStyle/>
          <a:p>
            <a:r>
              <a:rPr lang="fr-FR" sz="4000" dirty="0">
                <a:latin typeface="+mj-lt"/>
              </a:rPr>
              <a:t>2. Tenseur d’inertie</a:t>
            </a:r>
          </a:p>
        </p:txBody>
      </p:sp>
    </p:spTree>
    <p:extLst>
      <p:ext uri="{BB962C8B-B14F-4D97-AF65-F5344CB8AC3E}">
        <p14:creationId xmlns:p14="http://schemas.microsoft.com/office/powerpoint/2010/main" val="108734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a:xfrm>
            <a:off x="11658600" y="6356349"/>
            <a:ext cx="381000" cy="365125"/>
          </a:xfrm>
        </p:spPr>
        <p:txBody>
          <a:bodyPr/>
          <a:lstStyle/>
          <a:p>
            <a:fld id="{2A7B12F2-6375-C443-8559-97884B674FF5}" type="slidenum">
              <a:rPr lang="fr-FR" smtClean="0"/>
              <a:t>17</a:t>
            </a:fld>
            <a:endParaRPr lang="fr-FR" dirty="0"/>
          </a:p>
        </p:txBody>
      </p:sp>
      <p:sp>
        <p:nvSpPr>
          <p:cNvPr id="5" name="ZoneTexte 4">
            <a:extLst>
              <a:ext uri="{FF2B5EF4-FFF2-40B4-BE49-F238E27FC236}">
                <a16:creationId xmlns:a16="http://schemas.microsoft.com/office/drawing/2014/main" id="{625D464D-4B16-5B42-930B-237DD3B4896B}"/>
              </a:ext>
            </a:extLst>
          </p:cNvPr>
          <p:cNvSpPr txBox="1"/>
          <p:nvPr/>
        </p:nvSpPr>
        <p:spPr>
          <a:xfrm>
            <a:off x="914401" y="1528373"/>
            <a:ext cx="6407395"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Rotation autour d’un axe quelconque et variable</a:t>
            </a:r>
          </a:p>
        </p:txBody>
      </p:sp>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6750F27F-C6FE-D94B-88B5-DB74D10B4B96}"/>
                  </a:ext>
                </a:extLst>
              </p:cNvPr>
              <p:cNvSpPr txBox="1"/>
              <p:nvPr/>
            </p:nvSpPr>
            <p:spPr>
              <a:xfrm>
                <a:off x="1456944" y="2524842"/>
                <a:ext cx="9278112" cy="1808316"/>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fr-FR" sz="3200" i="1" dirty="0" smtClean="0">
                              <a:latin typeface="Cambria Math" panose="02040503050406030204" pitchFamily="18" charset="0"/>
                              <a:ea typeface="Cambria Math" panose="02040503050406030204" pitchFamily="18" charset="0"/>
                              <a:cs typeface="Times New Roman" panose="02020603050405020304" pitchFamily="18" charset="0"/>
                            </a:rPr>
                          </m:ctrlPr>
                        </m:sSubPr>
                        <m:e>
                          <m:r>
                            <a:rPr lang="fr-FR" sz="3200" i="1" dirty="0">
                              <a:latin typeface="Cambria Math" panose="02040503050406030204" pitchFamily="18" charset="0"/>
                              <a:ea typeface="Cambria Math" panose="02040503050406030204" pitchFamily="18" charset="0"/>
                              <a:cs typeface="Times New Roman" panose="02020603050405020304" pitchFamily="18" charset="0"/>
                            </a:rPr>
                            <m:t>𝕁</m:t>
                          </m:r>
                        </m:e>
                        <m:sub>
                          <m:r>
                            <a:rPr lang="fr-FR" sz="3200" i="1" dirty="0">
                              <a:latin typeface="Cambria Math" panose="02040503050406030204" pitchFamily="18" charset="0"/>
                              <a:ea typeface="Cambria Math" panose="02040503050406030204" pitchFamily="18" charset="0"/>
                              <a:cs typeface="Times New Roman" panose="02020603050405020304" pitchFamily="18" charset="0"/>
                            </a:rPr>
                            <m:t>𝑂</m:t>
                          </m:r>
                        </m:sub>
                      </m:sSub>
                      <m:d>
                        <m:dPr>
                          <m:ctrlPr>
                            <a:rPr lang="fr-FR" sz="3200" i="1" dirty="0">
                              <a:latin typeface="Cambria Math" panose="02040503050406030204" pitchFamily="18" charset="0"/>
                              <a:ea typeface="Cambria Math" panose="02040503050406030204" pitchFamily="18" charset="0"/>
                              <a:cs typeface="Times New Roman" panose="02020603050405020304" pitchFamily="18" charset="0"/>
                            </a:rPr>
                          </m:ctrlPr>
                        </m:dPr>
                        <m:e>
                          <m:r>
                            <m:rPr>
                              <m:sty m:val="p"/>
                            </m:rPr>
                            <a:rPr lang="fr-FR" sz="3200" dirty="0">
                              <a:latin typeface="Cambria Math" panose="02040503050406030204" pitchFamily="18" charset="0"/>
                              <a:ea typeface="Cambria Math" panose="02040503050406030204" pitchFamily="18" charset="0"/>
                              <a:cs typeface="Times New Roman" panose="02020603050405020304" pitchFamily="18" charset="0"/>
                            </a:rPr>
                            <m:t>S</m:t>
                          </m:r>
                        </m:e>
                      </m:d>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sSubPr>
                        <m:e>
                          <m:d>
                            <m:dPr>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dPr>
                            <m:e>
                              <m:m>
                                <m:mPr>
                                  <m:mcs>
                                    <m:mc>
                                      <m:mcPr>
                                        <m:count m:val="3"/>
                                        <m:mcJc m:val="center"/>
                                      </m:mcPr>
                                    </m:mc>
                                  </m:mcs>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mPr>
                                <m:mr>
                                  <m:e>
                                    <m:sSub>
                                      <m:sSubPr>
                                        <m:ctrlPr>
                                          <a:rPr lang="fr-FR" sz="3200" i="1">
                                            <a:latin typeface="Cambria Math" panose="02040503050406030204" pitchFamily="18" charset="0"/>
                                            <a:ea typeface="Cambria Math" panose="02040503050406030204" pitchFamily="18" charset="0"/>
                                          </a:rPr>
                                        </m:ctrlPr>
                                      </m:sSubPr>
                                      <m:e>
                                        <m:r>
                                          <a:rPr lang="fr-FR" sz="3200" b="0" i="1" smtClean="0">
                                            <a:latin typeface="Cambria Math" panose="02040503050406030204" pitchFamily="18" charset="0"/>
                                            <a:ea typeface="Cambria Math" panose="02040503050406030204" pitchFamily="18" charset="0"/>
                                          </a:rPr>
                                          <m:t>    </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𝑥</m:t>
                                                </m:r>
                                              </m:e>
                                            </m:acc>
                                          </m:e>
                                        </m:d>
                                      </m:sub>
                                    </m:sSub>
                                  </m:e>
                                  <m:e>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e>
                                        </m:d>
                                      </m:sub>
                                    </m:sSub>
                                  </m:e>
                                  <m:e>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e>
                                        </m:d>
                                      </m:sub>
                                    </m:sSub>
                                  </m:e>
                                </m:mr>
                                <m:mr>
                                  <m:e>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𝑥</m:t>
                                                </m:r>
                                              </m:e>
                                            </m:acc>
                                          </m:e>
                                        </m:d>
                                      </m:sub>
                                    </m:sSub>
                                  </m:e>
                                  <m:e>
                                    <m:sSub>
                                      <m:sSubPr>
                                        <m:ctrlPr>
                                          <a:rPr lang="fr-FR" sz="3200" i="1">
                                            <a:latin typeface="Cambria Math" panose="02040503050406030204" pitchFamily="18" charset="0"/>
                                            <a:ea typeface="Cambria Math" panose="02040503050406030204" pitchFamily="18" charset="0"/>
                                          </a:rPr>
                                        </m:ctrlPr>
                                      </m:sSubPr>
                                      <m:e>
                                        <m:r>
                                          <a:rPr lang="fr-FR" sz="3200" b="0" i="1" smtClean="0">
                                            <a:latin typeface="Cambria Math" panose="02040503050406030204" pitchFamily="18" charset="0"/>
                                            <a:ea typeface="Cambria Math" panose="02040503050406030204" pitchFamily="18" charset="0"/>
                                          </a:rPr>
                                          <m:t>    </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e>
                                        </m:d>
                                      </m:sub>
                                    </m:sSub>
                                  </m:e>
                                  <m:e>
                                    <m:sSub>
                                      <m:sSubPr>
                                        <m:ctrlPr>
                                          <a:rPr lang="fr-FR" sz="3200" i="1">
                                            <a:latin typeface="Cambria Math" panose="02040503050406030204" pitchFamily="18" charset="0"/>
                                            <a:ea typeface="Cambria Math" panose="02040503050406030204" pitchFamily="18" charset="0"/>
                                          </a:rPr>
                                        </m:ctrlPr>
                                      </m:sSubPr>
                                      <m:e>
                                        <m:r>
                                          <a:rPr lang="fr-FR" sz="3200" b="0" i="1" smtClean="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smtClean="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e>
                                        </m:d>
                                      </m:sub>
                                    </m:sSub>
                                  </m:e>
                                </m:mr>
                                <m:mr>
                                  <m:e>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𝑥</m:t>
                                                </m:r>
                                              </m:e>
                                            </m:acc>
                                          </m:e>
                                        </m:d>
                                      </m:sub>
                                    </m:sSub>
                                  </m:e>
                                  <m:e>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e>
                                        </m:d>
                                      </m:sub>
                                    </m:sSub>
                                  </m:e>
                                  <m:e>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   </m:t>
                                    </m:r>
                                    <m:sSub>
                                      <m:sSubPr>
                                        <m:ctrlPr>
                                          <a:rPr lang="fr-FR" sz="3200" i="1">
                                            <a:latin typeface="Cambria Math" panose="02040503050406030204" pitchFamily="18" charset="0"/>
                                            <a:ea typeface="Cambria Math" panose="02040503050406030204" pitchFamily="18" charset="0"/>
                                          </a:rPr>
                                        </m:ctrlPr>
                                      </m:sSubPr>
                                      <m:e>
                                        <m:r>
                                          <a:rPr lang="fr-FR" sz="3200" i="1">
                                            <a:latin typeface="Cambria Math" panose="02040503050406030204" pitchFamily="18" charset="0"/>
                                            <a:ea typeface="Cambria Math" panose="02040503050406030204" pitchFamily="18" charset="0"/>
                                          </a:rPr>
                                          <m:t>𝐽</m:t>
                                        </m:r>
                                      </m:e>
                                      <m:sub>
                                        <m:d>
                                          <m:dPr>
                                            <m:ctrlPr>
                                              <a:rPr lang="fr-FR" sz="3200" i="1">
                                                <a:latin typeface="Cambria Math" panose="02040503050406030204" pitchFamily="18" charset="0"/>
                                                <a:ea typeface="Cambria Math" panose="02040503050406030204" pitchFamily="18" charset="0"/>
                                              </a:rPr>
                                            </m:ctrlPr>
                                          </m:dPr>
                                          <m:e>
                                            <m:r>
                                              <m:rPr>
                                                <m:sty m:val="p"/>
                                              </m:rPr>
                                              <a:rPr lang="fr-FR" sz="3200">
                                                <a:latin typeface="Cambria Math" panose="02040503050406030204" pitchFamily="18" charset="0"/>
                                                <a:ea typeface="Cambria Math" panose="02040503050406030204" pitchFamily="18" charset="0"/>
                                              </a:rPr>
                                              <m:t>O</m:t>
                                            </m:r>
                                            <m:r>
                                              <a:rPr lang="fr-FR" sz="3200">
                                                <a:latin typeface="Cambria Math" panose="02040503050406030204" pitchFamily="18" charset="0"/>
                                                <a:ea typeface="Cambria Math" panose="02040503050406030204" pitchFamily="18" charset="0"/>
                                              </a:rPr>
                                              <m:t>,</m:t>
                                            </m:r>
                                            <m:r>
                                              <a:rPr lang="fr-FR" sz="3200" i="1">
                                                <a:latin typeface="Cambria Math" panose="02040503050406030204" pitchFamily="18" charset="0"/>
                                                <a:ea typeface="Cambria Math" panose="02040503050406030204" pitchFamily="18" charset="0"/>
                                              </a:rPr>
                                              <m:t>   </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e>
                                        </m:d>
                                      </m:sub>
                                    </m:sSub>
                                  </m:e>
                                </m:mr>
                              </m:m>
                            </m:e>
                          </m:d>
                        </m:e>
                        <m:sub>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b="0" i="1" dirty="0" smtClean="0">
                                  <a:latin typeface="Cambria Math" panose="02040503050406030204" pitchFamily="18" charset="0"/>
                                  <a:cs typeface="Times New Roman" panose="02020603050405020304" pitchFamily="18" charset="0"/>
                                </a:rPr>
                                <m:t>𝑧</m:t>
                              </m:r>
                            </m:e>
                          </m:acc>
                          <m:r>
                            <a:rPr lang="fr-FR" sz="3200" b="0" i="1" dirty="0" smtClean="0">
                              <a:latin typeface="Cambria Math" panose="02040503050406030204" pitchFamily="18" charset="0"/>
                              <a:cs typeface="Times New Roman" panose="02020603050405020304" pitchFamily="18" charset="0"/>
                            </a:rPr>
                            <m:t>)</m:t>
                          </m:r>
                        </m:sub>
                      </m:sSub>
                    </m:oMath>
                  </m:oMathPara>
                </a14:m>
                <a:endParaRPr lang="fr-FR" sz="3200" dirty="0"/>
              </a:p>
            </p:txBody>
          </p:sp>
        </mc:Choice>
        <mc:Fallback xmlns="">
          <p:sp>
            <p:nvSpPr>
              <p:cNvPr id="8" name="ZoneTexte 7">
                <a:extLst>
                  <a:ext uri="{FF2B5EF4-FFF2-40B4-BE49-F238E27FC236}">
                    <a16:creationId xmlns:a16="http://schemas.microsoft.com/office/drawing/2014/main" id="{6750F27F-C6FE-D94B-88B5-DB74D10B4B96}"/>
                  </a:ext>
                </a:extLst>
              </p:cNvPr>
              <p:cNvSpPr txBox="1">
                <a:spLocks noRot="1" noChangeAspect="1" noMove="1" noResize="1" noEditPoints="1" noAdjustHandles="1" noChangeArrowheads="1" noChangeShapeType="1" noTextEdit="1"/>
              </p:cNvSpPr>
              <p:nvPr/>
            </p:nvSpPr>
            <p:spPr>
              <a:xfrm>
                <a:off x="1456944" y="2524842"/>
                <a:ext cx="9278112" cy="1808316"/>
              </a:xfrm>
              <a:prstGeom prst="rect">
                <a:avLst/>
              </a:prstGeom>
              <a:blipFill>
                <a:blip r:embed="rId2"/>
                <a:stretch>
                  <a:fillRect l="-820" t="-2778" b="-4167"/>
                </a:stretch>
              </a:blipFill>
            </p:spPr>
            <p:txBody>
              <a:bodyPr/>
              <a:lstStyle/>
              <a:p>
                <a:r>
                  <a:rPr lang="fr-FR">
                    <a:noFill/>
                  </a:rPr>
                  <a:t> </a:t>
                </a:r>
              </a:p>
            </p:txBody>
          </p:sp>
        </mc:Fallback>
      </mc:AlternateContent>
      <p:sp>
        <p:nvSpPr>
          <p:cNvPr id="9" name="ZoneTexte 8">
            <a:extLst>
              <a:ext uri="{FF2B5EF4-FFF2-40B4-BE49-F238E27FC236}">
                <a16:creationId xmlns:a16="http://schemas.microsoft.com/office/drawing/2014/main" id="{FE10EE42-B391-F748-8583-3B3D71E6A6D2}"/>
              </a:ext>
            </a:extLst>
          </p:cNvPr>
          <p:cNvSpPr txBox="1"/>
          <p:nvPr/>
        </p:nvSpPr>
        <p:spPr>
          <a:xfrm>
            <a:off x="450376" y="723331"/>
            <a:ext cx="4154727" cy="707886"/>
          </a:xfrm>
          <a:prstGeom prst="rect">
            <a:avLst/>
          </a:prstGeom>
          <a:noFill/>
        </p:spPr>
        <p:txBody>
          <a:bodyPr wrap="none" rtlCol="0">
            <a:spAutoFit/>
          </a:bodyPr>
          <a:lstStyle/>
          <a:p>
            <a:r>
              <a:rPr lang="fr-FR" sz="4000" dirty="0">
                <a:latin typeface="+mj-lt"/>
              </a:rPr>
              <a:t>2. Tenseur d’inertie</a:t>
            </a:r>
          </a:p>
        </p:txBody>
      </p:sp>
      <mc:AlternateContent xmlns:mc="http://schemas.openxmlformats.org/markup-compatibility/2006" xmlns:a14="http://schemas.microsoft.com/office/drawing/2010/main">
        <mc:Choice Requires="a14">
          <p:sp>
            <p:nvSpPr>
              <p:cNvPr id="10" name="ZoneTexte 9">
                <a:extLst>
                  <a:ext uri="{FF2B5EF4-FFF2-40B4-BE49-F238E27FC236}">
                    <a16:creationId xmlns:a16="http://schemas.microsoft.com/office/drawing/2014/main" id="{7834B4FD-FA51-3B44-902E-467D6A19F8B9}"/>
                  </a:ext>
                </a:extLst>
              </p:cNvPr>
              <p:cNvSpPr txBox="1"/>
              <p:nvPr/>
            </p:nvSpPr>
            <p:spPr>
              <a:xfrm>
                <a:off x="2505456" y="4770013"/>
                <a:ext cx="6096000" cy="152490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ctrlPr>
                        </m:sSubPr>
                        <m:e>
                          <m:d>
                            <m:dPr>
                              <m:ctrlPr>
                                <a:rPr lang="fr-FR" sz="3200" i="1" dirty="0">
                                  <a:latin typeface="Cambria Math" panose="02040503050406030204" pitchFamily="18" charset="0"/>
                                  <a:ea typeface="Cambria Math" panose="02040503050406030204" pitchFamily="18" charset="0"/>
                                  <a:cs typeface="Times New Roman" panose="02020603050405020304" pitchFamily="18" charset="0"/>
                                </a:rPr>
                              </m:ctrlPr>
                            </m:dPr>
                            <m:e>
                              <m:m>
                                <m:mPr>
                                  <m:mcs>
                                    <m:mc>
                                      <m:mcPr>
                                        <m:count m:val="3"/>
                                        <m:mcJc m:val="center"/>
                                      </m:mcPr>
                                    </m:mc>
                                  </m:mcs>
                                  <m:ctrlPr>
                                    <a:rPr lang="fr-FR" sz="3200" i="1" dirty="0">
                                      <a:latin typeface="Cambria Math" panose="02040503050406030204" pitchFamily="18" charset="0"/>
                                      <a:ea typeface="Cambria Math" panose="02040503050406030204" pitchFamily="18" charset="0"/>
                                      <a:cs typeface="Times New Roman" panose="02020603050405020304" pitchFamily="18" charset="0"/>
                                    </a:rPr>
                                  </m:ctrlPr>
                                </m:mPr>
                                <m:mr>
                                  <m:e>
                                    <m:r>
                                      <m:rPr>
                                        <m:brk m:alnAt="7"/>
                                      </m:rP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 </m:t>
                                    </m:r>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   </m:t>
                                    </m:r>
                                    <m:r>
                                      <a:rPr lang="fr-FR" sz="3200" b="0" i="1" smtClean="0">
                                        <a:latin typeface="Cambria Math" panose="02040503050406030204" pitchFamily="18" charset="0"/>
                                        <a:ea typeface="Cambria Math" panose="02040503050406030204" pitchFamily="18" charset="0"/>
                                      </a:rPr>
                                      <m:t>𝐴</m:t>
                                    </m:r>
                                  </m:e>
                                  <m:e>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𝐹</m:t>
                                    </m:r>
                                  </m:e>
                                  <m:e>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m:t>
                                    </m:r>
                                    <m:r>
                                      <a:rPr lang="fr-FR" sz="3200" b="0" i="1" dirty="0" smtClean="0">
                                        <a:latin typeface="Cambria Math" panose="02040503050406030204" pitchFamily="18" charset="0"/>
                                        <a:ea typeface="Cambria Math" panose="02040503050406030204" pitchFamily="18" charset="0"/>
                                        <a:cs typeface="Times New Roman" panose="02020603050405020304" pitchFamily="18" charset="0"/>
                                      </a:rPr>
                                      <m:t>𝐸</m:t>
                                    </m:r>
                                  </m:e>
                                </m:mr>
                                <m:mr>
                                  <m:e>
                                    <m:r>
                                      <a:rPr lang="fr-FR" sz="3200" b="0" i="1"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𝐹</m:t>
                                    </m:r>
                                  </m:e>
                                  <m:e>
                                    <m:r>
                                      <a:rPr lang="fr-FR" sz="3200" b="0" i="1" smtClean="0">
                                        <a:latin typeface="Cambria Math" panose="02040503050406030204" pitchFamily="18" charset="0"/>
                                        <a:ea typeface="Cambria Math" panose="02040503050406030204" pitchFamily="18" charset="0"/>
                                      </a:rPr>
                                      <m:t>   </m:t>
                                    </m:r>
                                    <m:r>
                                      <a:rPr lang="fr-FR" sz="3200" b="0" i="1" smtClean="0">
                                        <a:latin typeface="Cambria Math" panose="02040503050406030204" pitchFamily="18" charset="0"/>
                                        <a:ea typeface="Cambria Math" panose="02040503050406030204" pitchFamily="18" charset="0"/>
                                      </a:rPr>
                                      <m:t>𝐵</m:t>
                                    </m:r>
                                  </m:e>
                                  <m:e>
                                    <m:r>
                                      <a:rPr lang="fr-FR" sz="3200" b="0" i="1"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𝐷</m:t>
                                    </m:r>
                                  </m:e>
                                </m:mr>
                                <m:mr>
                                  <m:e>
                                    <m:r>
                                      <a:rPr lang="fr-FR" sz="3200" b="0" i="1"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𝐸</m:t>
                                    </m:r>
                                  </m:e>
                                  <m:e>
                                    <m:r>
                                      <a:rPr lang="fr-FR" sz="3200" b="0" i="1" smtClean="0">
                                        <a:latin typeface="Cambria Math" panose="02040503050406030204" pitchFamily="18" charset="0"/>
                                        <a:ea typeface="Cambria Math" panose="02040503050406030204" pitchFamily="18" charset="0"/>
                                      </a:rPr>
                                      <m:t>−</m:t>
                                    </m:r>
                                    <m:r>
                                      <a:rPr lang="fr-FR" sz="3200" b="0" i="1" smtClean="0">
                                        <a:latin typeface="Cambria Math" panose="02040503050406030204" pitchFamily="18" charset="0"/>
                                        <a:ea typeface="Cambria Math" panose="02040503050406030204" pitchFamily="18" charset="0"/>
                                      </a:rPr>
                                      <m:t>𝐷</m:t>
                                    </m:r>
                                  </m:e>
                                  <m:e>
                                    <m:r>
                                      <a:rPr lang="fr-FR" sz="3200" i="1" dirty="0">
                                        <a:latin typeface="Cambria Math" panose="02040503050406030204" pitchFamily="18" charset="0"/>
                                        <a:ea typeface="Cambria Math" panose="02040503050406030204" pitchFamily="18" charset="0"/>
                                        <a:cs typeface="Times New Roman" panose="02020603050405020304" pitchFamily="18" charset="0"/>
                                      </a:rPr>
                                      <m:t>   </m:t>
                                    </m:r>
                                    <m:r>
                                      <a:rPr lang="fr-FR" sz="3200" b="0" i="1" smtClean="0">
                                        <a:latin typeface="Cambria Math" panose="02040503050406030204" pitchFamily="18" charset="0"/>
                                        <a:ea typeface="Cambria Math" panose="02040503050406030204" pitchFamily="18" charset="0"/>
                                      </a:rPr>
                                      <m:t>𝐶</m:t>
                                    </m:r>
                                  </m:e>
                                </m:mr>
                              </m:m>
                            </m:e>
                          </m:d>
                        </m:e>
                        <m:sub>
                          <m:r>
                            <a:rPr lang="fr-FR" sz="3200" i="1" dirty="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200" i="1">
                                  <a:latin typeface="Cambria Math" panose="02040503050406030204" pitchFamily="18" charset="0"/>
                                  <a:ea typeface="Cambria Math" panose="02040503050406030204" pitchFamily="18" charset="0"/>
                                  <a:cs typeface="Times New Roman" panose="02020603050405020304" pitchFamily="18" charset="0"/>
                                </a:rPr>
                              </m:ctrlPr>
                            </m:accPr>
                            <m:e>
                              <m:r>
                                <a:rPr lang="fr-FR" sz="3200" i="1">
                                  <a:latin typeface="Cambria Math" panose="02040503050406030204" pitchFamily="18" charset="0"/>
                                  <a:ea typeface="Cambria Math" panose="02040503050406030204" pitchFamily="18" charset="0"/>
                                  <a:cs typeface="Times New Roman" panose="02020603050405020304" pitchFamily="18" charset="0"/>
                                </a:rPr>
                                <m:t>𝑥</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𝑦</m:t>
                              </m:r>
                            </m:e>
                          </m:acc>
                          <m:r>
                            <a:rPr lang="fr-FR" sz="3200" i="1" dirty="0">
                              <a:latin typeface="Cambria Math" panose="02040503050406030204" pitchFamily="18" charset="0"/>
                              <a:cs typeface="Times New Roman" panose="02020603050405020304" pitchFamily="18" charset="0"/>
                            </a:rPr>
                            <m:t>,   </m:t>
                          </m:r>
                          <m:acc>
                            <m:accPr>
                              <m:chr m:val="⃗"/>
                              <m:ctrlPr>
                                <a:rPr lang="fr-FR" sz="3200" i="1" dirty="0">
                                  <a:latin typeface="Cambria Math" panose="02040503050406030204" pitchFamily="18" charset="0"/>
                                  <a:cs typeface="Times New Roman" panose="02020603050405020304" pitchFamily="18" charset="0"/>
                                </a:rPr>
                              </m:ctrlPr>
                            </m:accPr>
                            <m:e>
                              <m:r>
                                <a:rPr lang="fr-FR" sz="3200" i="1" dirty="0">
                                  <a:latin typeface="Cambria Math" panose="02040503050406030204" pitchFamily="18" charset="0"/>
                                  <a:cs typeface="Times New Roman" panose="02020603050405020304" pitchFamily="18" charset="0"/>
                                </a:rPr>
                                <m:t>𝑧</m:t>
                              </m:r>
                            </m:e>
                          </m:acc>
                          <m:r>
                            <a:rPr lang="fr-FR" sz="3200" i="1" dirty="0">
                              <a:latin typeface="Cambria Math" panose="02040503050406030204" pitchFamily="18" charset="0"/>
                              <a:cs typeface="Times New Roman" panose="02020603050405020304" pitchFamily="18" charset="0"/>
                            </a:rPr>
                            <m:t>)</m:t>
                          </m:r>
                        </m:sub>
                      </m:sSub>
                    </m:oMath>
                  </m:oMathPara>
                </a14:m>
                <a:endParaRPr lang="fr-FR" sz="3200" dirty="0"/>
              </a:p>
            </p:txBody>
          </p:sp>
        </mc:Choice>
        <mc:Fallback xmlns="">
          <p:sp>
            <p:nvSpPr>
              <p:cNvPr id="10" name="ZoneTexte 9">
                <a:extLst>
                  <a:ext uri="{FF2B5EF4-FFF2-40B4-BE49-F238E27FC236}">
                    <a16:creationId xmlns:a16="http://schemas.microsoft.com/office/drawing/2014/main" id="{7834B4FD-FA51-3B44-902E-467D6A19F8B9}"/>
                  </a:ext>
                </a:extLst>
              </p:cNvPr>
              <p:cNvSpPr txBox="1">
                <a:spLocks noRot="1" noChangeAspect="1" noMove="1" noResize="1" noEditPoints="1" noAdjustHandles="1" noChangeArrowheads="1" noChangeShapeType="1" noTextEdit="1"/>
              </p:cNvSpPr>
              <p:nvPr/>
            </p:nvSpPr>
            <p:spPr>
              <a:xfrm>
                <a:off x="2505456" y="4770013"/>
                <a:ext cx="6096000" cy="1524905"/>
              </a:xfrm>
              <a:prstGeom prst="rect">
                <a:avLst/>
              </a:prstGeom>
              <a:blipFill>
                <a:blip r:embed="rId3"/>
                <a:stretch>
                  <a:fillRect t="-2479" b="-6612"/>
                </a:stretch>
              </a:blipFill>
            </p:spPr>
            <p:txBody>
              <a:bodyPr/>
              <a:lstStyle/>
              <a:p>
                <a:r>
                  <a:rPr lang="fr-FR">
                    <a:noFill/>
                  </a:rPr>
                  <a:t> </a:t>
                </a:r>
              </a:p>
            </p:txBody>
          </p:sp>
        </mc:Fallback>
      </mc:AlternateContent>
    </p:spTree>
    <p:extLst>
      <p:ext uri="{BB962C8B-B14F-4D97-AF65-F5344CB8AC3E}">
        <p14:creationId xmlns:p14="http://schemas.microsoft.com/office/powerpoint/2010/main" val="77298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1</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1598515" cy="707886"/>
          </a:xfrm>
          <a:prstGeom prst="rect">
            <a:avLst/>
          </a:prstGeom>
          <a:noFill/>
        </p:spPr>
        <p:txBody>
          <a:bodyPr wrap="none" rtlCol="0">
            <a:spAutoFit/>
          </a:bodyPr>
          <a:lstStyle/>
          <a:p>
            <a:r>
              <a:rPr lang="fr-FR" sz="4000" dirty="0">
                <a:latin typeface="+mj-lt"/>
              </a:rPr>
              <a:t>Rappel</a:t>
            </a:r>
          </a:p>
        </p:txBody>
      </p:sp>
      <p:pic>
        <p:nvPicPr>
          <p:cNvPr id="17" name="Image 16">
            <a:extLst>
              <a:ext uri="{FF2B5EF4-FFF2-40B4-BE49-F238E27FC236}">
                <a16:creationId xmlns:a16="http://schemas.microsoft.com/office/drawing/2014/main" id="{85F176D0-C654-ED4D-BF4F-474F4D079F32}"/>
              </a:ext>
            </a:extLst>
          </p:cNvPr>
          <p:cNvPicPr>
            <a:picLocks noChangeAspect="1"/>
          </p:cNvPicPr>
          <p:nvPr/>
        </p:nvPicPr>
        <p:blipFill>
          <a:blip r:embed="rId2"/>
          <a:stretch>
            <a:fillRect/>
          </a:stretch>
        </p:blipFill>
        <p:spPr>
          <a:xfrm>
            <a:off x="1245054" y="3259995"/>
            <a:ext cx="9701893" cy="1092755"/>
          </a:xfrm>
          <a:prstGeom prst="rect">
            <a:avLst/>
          </a:prstGeom>
          <a:ln w="25400">
            <a:solidFill>
              <a:srgbClr val="C00000"/>
            </a:solidFill>
          </a:ln>
        </p:spPr>
      </p:pic>
      <p:sp>
        <p:nvSpPr>
          <p:cNvPr id="18" name="ZoneTexte 17">
            <a:extLst>
              <a:ext uri="{FF2B5EF4-FFF2-40B4-BE49-F238E27FC236}">
                <a16:creationId xmlns:a16="http://schemas.microsoft.com/office/drawing/2014/main" id="{4FA22664-0A6D-DA47-A70F-8AECDAACF254}"/>
              </a:ext>
            </a:extLst>
          </p:cNvPr>
          <p:cNvSpPr txBox="1"/>
          <p:nvPr/>
        </p:nvSpPr>
        <p:spPr>
          <a:xfrm>
            <a:off x="914401" y="1528373"/>
            <a:ext cx="3411062"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Relation antisymétrique</a:t>
            </a:r>
          </a:p>
        </p:txBody>
      </p:sp>
    </p:spTree>
    <p:extLst>
      <p:ext uri="{BB962C8B-B14F-4D97-AF65-F5344CB8AC3E}">
        <p14:creationId xmlns:p14="http://schemas.microsoft.com/office/powerpoint/2010/main" val="2907900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2</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1598515" cy="707886"/>
          </a:xfrm>
          <a:prstGeom prst="rect">
            <a:avLst/>
          </a:prstGeom>
          <a:noFill/>
        </p:spPr>
        <p:txBody>
          <a:bodyPr wrap="none" rtlCol="0">
            <a:spAutoFit/>
          </a:bodyPr>
          <a:lstStyle/>
          <a:p>
            <a:r>
              <a:rPr lang="fr-FR" sz="4000" dirty="0">
                <a:latin typeface="+mj-lt"/>
              </a:rPr>
              <a:t>Rappel</a:t>
            </a:r>
          </a:p>
        </p:txBody>
      </p:sp>
      <p:sp>
        <p:nvSpPr>
          <p:cNvPr id="9" name="ZoneTexte 8">
            <a:extLst>
              <a:ext uri="{FF2B5EF4-FFF2-40B4-BE49-F238E27FC236}">
                <a16:creationId xmlns:a16="http://schemas.microsoft.com/office/drawing/2014/main" id="{17377509-82FC-F74A-A39E-6C15280DD857}"/>
              </a:ext>
            </a:extLst>
          </p:cNvPr>
          <p:cNvSpPr txBox="1"/>
          <p:nvPr/>
        </p:nvSpPr>
        <p:spPr>
          <a:xfrm>
            <a:off x="300902" y="1865937"/>
            <a:ext cx="11559404" cy="2893100"/>
          </a:xfrm>
          <a:prstGeom prst="rect">
            <a:avLst/>
          </a:prstGeom>
          <a:noFill/>
        </p:spPr>
        <p:txBody>
          <a:bodyPr wrap="square" rtlCol="0">
            <a:spAutoFit/>
          </a:bodyPr>
          <a:lstStyle/>
          <a:p>
            <a:pPr marL="514350" indent="-514350" algn="just">
              <a:buFont typeface="Wingdings" pitchFamily="2" charset="2"/>
              <a:buChar char="q"/>
            </a:pPr>
            <a:r>
              <a:rPr lang="fr-FR" sz="2600" dirty="0">
                <a:latin typeface="+mj-lt"/>
              </a:rPr>
              <a:t>Il existe toujours un référentiel dans lequel un solide en mouvement est immobile.</a:t>
            </a:r>
          </a:p>
          <a:p>
            <a:pPr marL="514350" indent="-514350" algn="just">
              <a:buFont typeface="Wingdings" pitchFamily="2" charset="2"/>
              <a:buChar char="q"/>
            </a:pPr>
            <a:r>
              <a:rPr lang="fr-FR" sz="2600" dirty="0">
                <a:latin typeface="+mj-lt"/>
              </a:rPr>
              <a:t>Si on connaît la vitesse et la position de deux points distincts d’un solide dans un référentiel donné, alors on connaît la vitesse de tous les points du solide dans ce même référentiel.</a:t>
            </a:r>
          </a:p>
          <a:p>
            <a:pPr marL="514350" indent="-514350" algn="just">
              <a:buFont typeface="Wingdings" pitchFamily="2" charset="2"/>
              <a:buChar char="q"/>
            </a:pPr>
            <a:r>
              <a:rPr lang="fr-FR" sz="2600" dirty="0">
                <a:latin typeface="+mj-lt"/>
              </a:rPr>
              <a:t>Tous les points du solide situés à une même distance de l’axe de rotation possèdent, à chaque instant, le même vecteur vitesse.</a:t>
            </a:r>
          </a:p>
        </p:txBody>
      </p:sp>
      <p:sp>
        <p:nvSpPr>
          <p:cNvPr id="8" name="ZoneTexte 7">
            <a:extLst>
              <a:ext uri="{FF2B5EF4-FFF2-40B4-BE49-F238E27FC236}">
                <a16:creationId xmlns:a16="http://schemas.microsoft.com/office/drawing/2014/main" id="{8CF4037E-4894-E642-9B1D-5087A8422624}"/>
              </a:ext>
            </a:extLst>
          </p:cNvPr>
          <p:cNvSpPr txBox="1"/>
          <p:nvPr/>
        </p:nvSpPr>
        <p:spPr>
          <a:xfrm>
            <a:off x="300902" y="1865937"/>
            <a:ext cx="11559404" cy="2893100"/>
          </a:xfrm>
          <a:prstGeom prst="rect">
            <a:avLst/>
          </a:prstGeom>
          <a:noFill/>
        </p:spPr>
        <p:txBody>
          <a:bodyPr wrap="square" rtlCol="0">
            <a:spAutoFit/>
          </a:bodyPr>
          <a:lstStyle/>
          <a:p>
            <a:pPr marL="514350" indent="-514350" algn="just">
              <a:buFont typeface="Wingdings" pitchFamily="2" charset="2"/>
              <a:buChar char="q"/>
            </a:pPr>
            <a:r>
              <a:rPr lang="fr-FR" sz="2600" dirty="0">
                <a:solidFill>
                  <a:schemeClr val="accent6">
                    <a:lumMod val="75000"/>
                  </a:schemeClr>
                </a:solidFill>
                <a:latin typeface="+mj-lt"/>
              </a:rPr>
              <a:t>Il existe toujours un référentiel dans lequel un solide en mouvement est immobile.</a:t>
            </a:r>
          </a:p>
          <a:p>
            <a:pPr marL="514350" indent="-514350" algn="just">
              <a:buFont typeface="Wingdings" pitchFamily="2" charset="2"/>
              <a:buChar char="q"/>
            </a:pPr>
            <a:r>
              <a:rPr lang="fr-FR" sz="2600" dirty="0">
                <a:solidFill>
                  <a:srgbClr val="C00000"/>
                </a:solidFill>
                <a:latin typeface="+mj-lt"/>
              </a:rPr>
              <a:t>Si on connaît la vitesse et la position de deux points distincts d’un solide dans un référentiel donné, alors on connaît la vitesse de tous les points du solide dans ce même référentiel.</a:t>
            </a:r>
          </a:p>
          <a:p>
            <a:pPr marL="514350" indent="-514350" algn="just">
              <a:buFont typeface="Wingdings" pitchFamily="2" charset="2"/>
              <a:buChar char="q"/>
            </a:pPr>
            <a:r>
              <a:rPr lang="fr-FR" sz="2600" dirty="0">
                <a:solidFill>
                  <a:srgbClr val="C00000"/>
                </a:solidFill>
                <a:latin typeface="+mj-lt"/>
              </a:rPr>
              <a:t>Tous les points du solide situés à une même distance de l’axe de rotation possèdent, à chaque instant, le même vecteur vitesse.</a:t>
            </a:r>
          </a:p>
        </p:txBody>
      </p:sp>
    </p:spTree>
    <p:extLst>
      <p:ext uri="{BB962C8B-B14F-4D97-AF65-F5344CB8AC3E}">
        <p14:creationId xmlns:p14="http://schemas.microsoft.com/office/powerpoint/2010/main" val="16412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3</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1598515" cy="707886"/>
          </a:xfrm>
          <a:prstGeom prst="rect">
            <a:avLst/>
          </a:prstGeom>
          <a:noFill/>
        </p:spPr>
        <p:txBody>
          <a:bodyPr wrap="none" rtlCol="0">
            <a:spAutoFit/>
          </a:bodyPr>
          <a:lstStyle/>
          <a:p>
            <a:r>
              <a:rPr lang="fr-FR" sz="4000" dirty="0">
                <a:latin typeface="+mj-lt"/>
              </a:rPr>
              <a:t>Rappel</a:t>
            </a:r>
          </a:p>
        </p:txBody>
      </p:sp>
      <p:sp>
        <p:nvSpPr>
          <p:cNvPr id="18" name="ZoneTexte 17">
            <a:extLst>
              <a:ext uri="{FF2B5EF4-FFF2-40B4-BE49-F238E27FC236}">
                <a16:creationId xmlns:a16="http://schemas.microsoft.com/office/drawing/2014/main" id="{4FA22664-0A6D-DA47-A70F-8AECDAACF254}"/>
              </a:ext>
            </a:extLst>
          </p:cNvPr>
          <p:cNvSpPr txBox="1"/>
          <p:nvPr/>
        </p:nvSpPr>
        <p:spPr>
          <a:xfrm>
            <a:off x="914401" y="1528373"/>
            <a:ext cx="5740482"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Précisions sur la notion de point de contact</a:t>
            </a:r>
          </a:p>
        </p:txBody>
      </p:sp>
      <mc:AlternateContent xmlns:mc="http://schemas.openxmlformats.org/markup-compatibility/2006" xmlns:a14="http://schemas.microsoft.com/office/drawing/2010/main">
        <mc:Choice Requires="a14">
          <p:sp>
            <p:nvSpPr>
              <p:cNvPr id="11" name="ZoneTexte 10">
                <a:extLst>
                  <a:ext uri="{FF2B5EF4-FFF2-40B4-BE49-F238E27FC236}">
                    <a16:creationId xmlns:a16="http://schemas.microsoft.com/office/drawing/2014/main" id="{5E9F9A3C-FF04-ED43-AB8F-6D54980CBA1E}"/>
                  </a:ext>
                </a:extLst>
              </p:cNvPr>
              <p:cNvSpPr txBox="1"/>
              <p:nvPr/>
            </p:nvSpPr>
            <p:spPr>
              <a:xfrm>
                <a:off x="597893" y="2681152"/>
                <a:ext cx="4301242" cy="579839"/>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acc>
                        <m:accPr>
                          <m:chr m:val="⃗"/>
                          <m:ctrlPr>
                            <a:rPr lang="fr-FR" sz="3600" i="1" smtClean="0">
                              <a:latin typeface="Cambria Math" panose="02040503050406030204" pitchFamily="18" charset="0"/>
                            </a:rPr>
                          </m:ctrlPr>
                        </m:accPr>
                        <m:e>
                          <m:r>
                            <a:rPr lang="fr-FR" sz="3600" b="0" i="1" smtClean="0">
                              <a:latin typeface="Cambria Math" panose="02040503050406030204" pitchFamily="18" charset="0"/>
                            </a:rPr>
                            <m:t>𝑣</m:t>
                          </m:r>
                        </m:e>
                      </m:acc>
                      <m:d>
                        <m:dPr>
                          <m:ctrlPr>
                            <a:rPr lang="fr-FR" sz="3600" b="0" i="1" smtClean="0">
                              <a:latin typeface="Cambria Math" panose="02040503050406030204" pitchFamily="18" charset="0"/>
                            </a:rPr>
                          </m:ctrlPr>
                        </m:dPr>
                        <m:e>
                          <m:r>
                            <m:rPr>
                              <m:sty m:val="p"/>
                            </m:rPr>
                            <a:rPr lang="fr-FR" sz="3600" b="0" i="0" smtClean="0">
                              <a:latin typeface="Cambria Math" panose="02040503050406030204" pitchFamily="18" charset="0"/>
                            </a:rPr>
                            <m:t>I</m:t>
                          </m:r>
                          <m:r>
                            <a:rPr lang="fr-FR" sz="3600" b="0" i="0" smtClean="0">
                              <a:latin typeface="Cambria Math" panose="02040503050406030204" pitchFamily="18" charset="0"/>
                              <a:ea typeface="Cambria Math" panose="02040503050406030204" pitchFamily="18" charset="0"/>
                            </a:rPr>
                            <m:t>∈</m:t>
                          </m:r>
                          <m:r>
                            <m:rPr>
                              <m:sty m:val="p"/>
                            </m:rPr>
                            <a:rPr lang="fr-FR" sz="3600" b="0" i="0" smtClean="0">
                              <a:latin typeface="Cambria Math" panose="02040503050406030204" pitchFamily="18" charset="0"/>
                              <a:ea typeface="Cambria Math" panose="02040503050406030204" pitchFamily="18" charset="0"/>
                            </a:rPr>
                            <m:t>S</m:t>
                          </m:r>
                          <m:r>
                            <a:rPr lang="fr-FR" sz="3600" b="0" i="0" baseline="-25000" smtClean="0">
                              <a:latin typeface="Cambria Math" panose="02040503050406030204" pitchFamily="18" charset="0"/>
                              <a:ea typeface="Cambria Math" panose="02040503050406030204" pitchFamily="18" charset="0"/>
                            </a:rPr>
                            <m:t>1</m:t>
                          </m:r>
                          <m:r>
                            <a:rPr lang="fr-FR" sz="3600" b="0" i="0" smtClean="0">
                              <a:latin typeface="Cambria Math" panose="02040503050406030204" pitchFamily="18" charset="0"/>
                              <a:ea typeface="Cambria Math" panose="02040503050406030204" pitchFamily="18" charset="0"/>
                            </a:rPr>
                            <m:t>/</m:t>
                          </m:r>
                          <m:r>
                            <a:rPr lang="fr-FR" sz="3600" i="1">
                              <a:latin typeface="Cambria Math" panose="02040503050406030204" pitchFamily="18" charset="0"/>
                              <a:ea typeface="Cambria Math" panose="02040503050406030204" pitchFamily="18" charset="0"/>
                              <a:cs typeface="Times New Roman" panose="02020603050405020304" pitchFamily="18" charset="0"/>
                            </a:rPr>
                            <m:t>ℛ</m:t>
                          </m:r>
                        </m:e>
                      </m:d>
                      <m:r>
                        <a:rPr lang="fr-FR" sz="3600" b="0" i="0"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6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600" b="0" i="1" smtClean="0">
                              <a:latin typeface="Cambria Math" panose="02040503050406030204" pitchFamily="18" charset="0"/>
                              <a:ea typeface="Cambria Math" panose="02040503050406030204" pitchFamily="18" charset="0"/>
                              <a:cs typeface="Times New Roman" panose="02020603050405020304" pitchFamily="18" charset="0"/>
                            </a:rPr>
                            <m:t>𝜃</m:t>
                          </m:r>
                        </m:e>
                      </m:acc>
                      <m:r>
                        <a:rPr lang="fr-FR" sz="3600" b="0" i="1" baseline="-25000" smtClean="0">
                          <a:latin typeface="Cambria Math" panose="02040503050406030204" pitchFamily="18" charset="0"/>
                        </a:rPr>
                        <m:t>1</m:t>
                      </m:r>
                      <m:r>
                        <a:rPr lang="fr-FR" sz="3600" b="0" i="1" smtClean="0">
                          <a:latin typeface="Cambria Math" panose="02040503050406030204" pitchFamily="18" charset="0"/>
                        </a:rPr>
                        <m:t>𝑟</m:t>
                      </m:r>
                      <m:r>
                        <a:rPr lang="fr-FR" sz="3600" b="0" i="1" baseline="-25000" smtClean="0">
                          <a:latin typeface="Cambria Math" panose="02040503050406030204" pitchFamily="18" charset="0"/>
                        </a:rPr>
                        <m:t>1</m:t>
                      </m:r>
                      <m:acc>
                        <m:accPr>
                          <m:chr m:val="⃗"/>
                          <m:ctrlPr>
                            <a:rPr lang="fr-FR" sz="3600" b="0" i="1" smtClean="0">
                              <a:latin typeface="Cambria Math" panose="02040503050406030204" pitchFamily="18" charset="0"/>
                            </a:rPr>
                          </m:ctrlPr>
                        </m:accPr>
                        <m:e>
                          <m:sSub>
                            <m:sSubPr>
                              <m:ctrlPr>
                                <a:rPr lang="fr-FR" sz="3600" b="0" i="1" smtClean="0">
                                  <a:latin typeface="Cambria Math" panose="02040503050406030204" pitchFamily="18" charset="0"/>
                                </a:rPr>
                              </m:ctrlPr>
                            </m:sSubPr>
                            <m:e>
                              <m:r>
                                <a:rPr lang="fr-FR" sz="3600" b="0" i="1" smtClean="0">
                                  <a:latin typeface="Cambria Math" panose="02040503050406030204" pitchFamily="18" charset="0"/>
                                </a:rPr>
                                <m:t>𝑒</m:t>
                              </m:r>
                            </m:e>
                            <m:sub>
                              <m:r>
                                <a:rPr lang="fr-FR" sz="3600" b="0" i="1" smtClean="0">
                                  <a:latin typeface="Cambria Math" panose="02040503050406030204" pitchFamily="18" charset="0"/>
                                </a:rPr>
                                <m:t>𝑥</m:t>
                              </m:r>
                            </m:sub>
                          </m:sSub>
                        </m:e>
                      </m:acc>
                    </m:oMath>
                  </m:oMathPara>
                </a14:m>
                <a:endParaRPr lang="fr-FR" sz="3600" dirty="0"/>
              </a:p>
            </p:txBody>
          </p:sp>
        </mc:Choice>
        <mc:Fallback xmlns="">
          <p:sp>
            <p:nvSpPr>
              <p:cNvPr id="11" name="ZoneTexte 10">
                <a:extLst>
                  <a:ext uri="{FF2B5EF4-FFF2-40B4-BE49-F238E27FC236}">
                    <a16:creationId xmlns:a16="http://schemas.microsoft.com/office/drawing/2014/main" id="{5E9F9A3C-FF04-ED43-AB8F-6D54980CBA1E}"/>
                  </a:ext>
                </a:extLst>
              </p:cNvPr>
              <p:cNvSpPr txBox="1">
                <a:spLocks noRot="1" noChangeAspect="1" noMove="1" noResize="1" noEditPoints="1" noAdjustHandles="1" noChangeArrowheads="1" noChangeShapeType="1" noTextEdit="1"/>
              </p:cNvSpPr>
              <p:nvPr/>
            </p:nvSpPr>
            <p:spPr>
              <a:xfrm>
                <a:off x="597893" y="2681152"/>
                <a:ext cx="4301242" cy="579839"/>
              </a:xfrm>
              <a:prstGeom prst="rect">
                <a:avLst/>
              </a:prstGeom>
              <a:blipFill>
                <a:blip r:embed="rId2"/>
                <a:stretch>
                  <a:fillRect l="-3540" t="-32609" b="-32609"/>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4" name="ZoneTexte 23">
                <a:extLst>
                  <a:ext uri="{FF2B5EF4-FFF2-40B4-BE49-F238E27FC236}">
                    <a16:creationId xmlns:a16="http://schemas.microsoft.com/office/drawing/2014/main" id="{E46C8C48-F725-BC4A-B142-AD3879949790}"/>
                  </a:ext>
                </a:extLst>
              </p:cNvPr>
              <p:cNvSpPr txBox="1"/>
              <p:nvPr/>
            </p:nvSpPr>
            <p:spPr>
              <a:xfrm>
                <a:off x="597892" y="3621073"/>
                <a:ext cx="4301242" cy="579839"/>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acc>
                        <m:accPr>
                          <m:chr m:val="⃗"/>
                          <m:ctrlPr>
                            <a:rPr lang="fr-FR" sz="3600" i="1" smtClean="0">
                              <a:latin typeface="Cambria Math" panose="02040503050406030204" pitchFamily="18" charset="0"/>
                            </a:rPr>
                          </m:ctrlPr>
                        </m:accPr>
                        <m:e>
                          <m:r>
                            <a:rPr lang="fr-FR" sz="3600" b="0" i="1" smtClean="0">
                              <a:latin typeface="Cambria Math" panose="02040503050406030204" pitchFamily="18" charset="0"/>
                            </a:rPr>
                            <m:t>𝑣</m:t>
                          </m:r>
                        </m:e>
                      </m:acc>
                      <m:d>
                        <m:dPr>
                          <m:ctrlPr>
                            <a:rPr lang="fr-FR" sz="3600" b="0" i="1" smtClean="0">
                              <a:latin typeface="Cambria Math" panose="02040503050406030204" pitchFamily="18" charset="0"/>
                            </a:rPr>
                          </m:ctrlPr>
                        </m:dPr>
                        <m:e>
                          <m:r>
                            <m:rPr>
                              <m:sty m:val="p"/>
                            </m:rPr>
                            <a:rPr lang="fr-FR" sz="3600" b="0" i="0" smtClean="0">
                              <a:latin typeface="Cambria Math" panose="02040503050406030204" pitchFamily="18" charset="0"/>
                            </a:rPr>
                            <m:t>I</m:t>
                          </m:r>
                          <m:r>
                            <a:rPr lang="fr-FR" sz="3600" b="0" i="0" smtClean="0">
                              <a:latin typeface="Cambria Math" panose="02040503050406030204" pitchFamily="18" charset="0"/>
                              <a:ea typeface="Cambria Math" panose="02040503050406030204" pitchFamily="18" charset="0"/>
                            </a:rPr>
                            <m:t>∈</m:t>
                          </m:r>
                          <m:r>
                            <m:rPr>
                              <m:sty m:val="p"/>
                            </m:rPr>
                            <a:rPr lang="fr-FR" sz="3600" b="0" i="0" smtClean="0">
                              <a:latin typeface="Cambria Math" panose="02040503050406030204" pitchFamily="18" charset="0"/>
                              <a:ea typeface="Cambria Math" panose="02040503050406030204" pitchFamily="18" charset="0"/>
                            </a:rPr>
                            <m:t>S</m:t>
                          </m:r>
                          <m:r>
                            <a:rPr lang="fr-FR" sz="3600" b="0" i="0" baseline="-25000" smtClean="0">
                              <a:latin typeface="Cambria Math" panose="02040503050406030204" pitchFamily="18" charset="0"/>
                              <a:ea typeface="Cambria Math" panose="02040503050406030204" pitchFamily="18" charset="0"/>
                            </a:rPr>
                            <m:t>2</m:t>
                          </m:r>
                          <m:r>
                            <a:rPr lang="fr-FR" sz="3600" b="0" i="0" smtClean="0">
                              <a:latin typeface="Cambria Math" panose="02040503050406030204" pitchFamily="18" charset="0"/>
                              <a:ea typeface="Cambria Math" panose="02040503050406030204" pitchFamily="18" charset="0"/>
                            </a:rPr>
                            <m:t>/</m:t>
                          </m:r>
                          <m:r>
                            <a:rPr lang="fr-FR" sz="3600" i="1">
                              <a:latin typeface="Cambria Math" panose="02040503050406030204" pitchFamily="18" charset="0"/>
                              <a:ea typeface="Cambria Math" panose="02040503050406030204" pitchFamily="18" charset="0"/>
                              <a:cs typeface="Times New Roman" panose="02020603050405020304" pitchFamily="18" charset="0"/>
                            </a:rPr>
                            <m:t>ℛ</m:t>
                          </m:r>
                        </m:e>
                      </m:d>
                      <m:r>
                        <a:rPr lang="fr-FR" sz="3600" b="0" i="0"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6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600" b="0" i="1" smtClean="0">
                              <a:latin typeface="Cambria Math" panose="02040503050406030204" pitchFamily="18" charset="0"/>
                              <a:ea typeface="Cambria Math" panose="02040503050406030204" pitchFamily="18" charset="0"/>
                              <a:cs typeface="Times New Roman" panose="02020603050405020304" pitchFamily="18" charset="0"/>
                            </a:rPr>
                            <m:t>𝜃</m:t>
                          </m:r>
                        </m:e>
                      </m:acc>
                      <m:r>
                        <a:rPr lang="fr-FR" sz="3600" b="0" i="1" baseline="-25000" smtClean="0">
                          <a:latin typeface="Cambria Math" panose="02040503050406030204" pitchFamily="18" charset="0"/>
                        </a:rPr>
                        <m:t>2</m:t>
                      </m:r>
                      <m:r>
                        <a:rPr lang="fr-FR" sz="3600" b="0" i="1" smtClean="0">
                          <a:latin typeface="Cambria Math" panose="02040503050406030204" pitchFamily="18" charset="0"/>
                        </a:rPr>
                        <m:t>𝑟</m:t>
                      </m:r>
                      <m:r>
                        <a:rPr lang="fr-FR" sz="3600" b="0" i="1" baseline="-25000" smtClean="0">
                          <a:latin typeface="Cambria Math" panose="02040503050406030204" pitchFamily="18" charset="0"/>
                        </a:rPr>
                        <m:t>2</m:t>
                      </m:r>
                      <m:acc>
                        <m:accPr>
                          <m:chr m:val="⃗"/>
                          <m:ctrlPr>
                            <a:rPr lang="fr-FR" sz="3600" b="0" i="1" smtClean="0">
                              <a:latin typeface="Cambria Math" panose="02040503050406030204" pitchFamily="18" charset="0"/>
                            </a:rPr>
                          </m:ctrlPr>
                        </m:accPr>
                        <m:e>
                          <m:sSub>
                            <m:sSubPr>
                              <m:ctrlPr>
                                <a:rPr lang="fr-FR" sz="3600" b="0" i="1" smtClean="0">
                                  <a:latin typeface="Cambria Math" panose="02040503050406030204" pitchFamily="18" charset="0"/>
                                </a:rPr>
                              </m:ctrlPr>
                            </m:sSubPr>
                            <m:e>
                              <m:r>
                                <a:rPr lang="fr-FR" sz="3600" b="0" i="1" smtClean="0">
                                  <a:latin typeface="Cambria Math" panose="02040503050406030204" pitchFamily="18" charset="0"/>
                                </a:rPr>
                                <m:t>𝑒</m:t>
                              </m:r>
                            </m:e>
                            <m:sub>
                              <m:r>
                                <a:rPr lang="fr-FR" sz="3600" b="0" i="1" smtClean="0">
                                  <a:latin typeface="Cambria Math" panose="02040503050406030204" pitchFamily="18" charset="0"/>
                                </a:rPr>
                                <m:t>𝑥</m:t>
                              </m:r>
                            </m:sub>
                          </m:sSub>
                        </m:e>
                      </m:acc>
                    </m:oMath>
                  </m:oMathPara>
                </a14:m>
                <a:endParaRPr lang="fr-FR" sz="3600" dirty="0"/>
              </a:p>
            </p:txBody>
          </p:sp>
        </mc:Choice>
        <mc:Fallback xmlns="">
          <p:sp>
            <p:nvSpPr>
              <p:cNvPr id="24" name="ZoneTexte 23">
                <a:extLst>
                  <a:ext uri="{FF2B5EF4-FFF2-40B4-BE49-F238E27FC236}">
                    <a16:creationId xmlns:a16="http://schemas.microsoft.com/office/drawing/2014/main" id="{E46C8C48-F725-BC4A-B142-AD3879949790}"/>
                  </a:ext>
                </a:extLst>
              </p:cNvPr>
              <p:cNvSpPr txBox="1">
                <a:spLocks noRot="1" noChangeAspect="1" noMove="1" noResize="1" noEditPoints="1" noAdjustHandles="1" noChangeArrowheads="1" noChangeShapeType="1" noTextEdit="1"/>
              </p:cNvSpPr>
              <p:nvPr/>
            </p:nvSpPr>
            <p:spPr>
              <a:xfrm>
                <a:off x="597892" y="3621073"/>
                <a:ext cx="4301242" cy="579839"/>
              </a:xfrm>
              <a:prstGeom prst="rect">
                <a:avLst/>
              </a:prstGeom>
              <a:blipFill>
                <a:blip r:embed="rId3"/>
                <a:stretch>
                  <a:fillRect l="-3540" t="-32609" b="-34783"/>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ZoneTexte 24">
                <a:extLst>
                  <a:ext uri="{FF2B5EF4-FFF2-40B4-BE49-F238E27FC236}">
                    <a16:creationId xmlns:a16="http://schemas.microsoft.com/office/drawing/2014/main" id="{C8DF02B4-CDEF-1041-BD3E-4639921A5DA8}"/>
                  </a:ext>
                </a:extLst>
              </p:cNvPr>
              <p:cNvSpPr txBox="1"/>
              <p:nvPr/>
            </p:nvSpPr>
            <p:spPr>
              <a:xfrm>
                <a:off x="597892" y="4560994"/>
                <a:ext cx="2427716" cy="624915"/>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acc>
                        <m:accPr>
                          <m:chr m:val="⃗"/>
                          <m:ctrlPr>
                            <a:rPr lang="fr-FR" sz="3600" i="1" smtClean="0">
                              <a:latin typeface="Cambria Math" panose="02040503050406030204" pitchFamily="18" charset="0"/>
                            </a:rPr>
                          </m:ctrlPr>
                        </m:accPr>
                        <m:e>
                          <m:r>
                            <a:rPr lang="fr-FR" sz="3600" b="0" i="1" smtClean="0">
                              <a:latin typeface="Cambria Math" panose="02040503050406030204" pitchFamily="18" charset="0"/>
                            </a:rPr>
                            <m:t>𝑣</m:t>
                          </m:r>
                        </m:e>
                      </m:acc>
                      <m:d>
                        <m:dPr>
                          <m:ctrlPr>
                            <a:rPr lang="fr-FR" sz="3600" b="0" i="1" smtClean="0">
                              <a:latin typeface="Cambria Math" panose="02040503050406030204" pitchFamily="18" charset="0"/>
                            </a:rPr>
                          </m:ctrlPr>
                        </m:dPr>
                        <m:e>
                          <m:r>
                            <m:rPr>
                              <m:sty m:val="p"/>
                            </m:rPr>
                            <a:rPr lang="fr-FR" sz="3600" b="0" i="0" smtClean="0">
                              <a:latin typeface="Cambria Math" panose="02040503050406030204" pitchFamily="18" charset="0"/>
                            </a:rPr>
                            <m:t>I</m:t>
                          </m:r>
                          <m:r>
                            <a:rPr lang="fr-FR" sz="3600" b="0" i="0" smtClean="0">
                              <a:latin typeface="Cambria Math" panose="02040503050406030204" pitchFamily="18" charset="0"/>
                              <a:ea typeface="Cambria Math" panose="02040503050406030204" pitchFamily="18" charset="0"/>
                            </a:rPr>
                            <m:t>/</m:t>
                          </m:r>
                          <m:r>
                            <a:rPr lang="fr-FR" sz="3600" i="1">
                              <a:latin typeface="Cambria Math" panose="02040503050406030204" pitchFamily="18" charset="0"/>
                              <a:ea typeface="Cambria Math" panose="02040503050406030204" pitchFamily="18" charset="0"/>
                              <a:cs typeface="Times New Roman" panose="02020603050405020304" pitchFamily="18" charset="0"/>
                            </a:rPr>
                            <m:t>ℛ</m:t>
                          </m:r>
                        </m:e>
                      </m:d>
                      <m:r>
                        <a:rPr lang="fr-FR" sz="3600" b="0" i="0"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fr-FR" sz="3600" b="0" i="1" smtClean="0">
                              <a:latin typeface="Cambria Math" panose="02040503050406030204" pitchFamily="18" charset="0"/>
                            </a:rPr>
                          </m:ctrlPr>
                        </m:accPr>
                        <m:e>
                          <m:r>
                            <a:rPr lang="fr-FR" sz="3600" b="0" i="1" smtClean="0">
                              <a:latin typeface="Cambria Math" panose="02040503050406030204" pitchFamily="18" charset="0"/>
                            </a:rPr>
                            <m:t>0</m:t>
                          </m:r>
                        </m:e>
                      </m:acc>
                    </m:oMath>
                  </m:oMathPara>
                </a14:m>
                <a:endParaRPr lang="fr-FR" sz="3600" dirty="0"/>
              </a:p>
            </p:txBody>
          </p:sp>
        </mc:Choice>
        <mc:Fallback xmlns="">
          <p:sp>
            <p:nvSpPr>
              <p:cNvPr id="25" name="ZoneTexte 24">
                <a:extLst>
                  <a:ext uri="{FF2B5EF4-FFF2-40B4-BE49-F238E27FC236}">
                    <a16:creationId xmlns:a16="http://schemas.microsoft.com/office/drawing/2014/main" id="{C8DF02B4-CDEF-1041-BD3E-4639921A5DA8}"/>
                  </a:ext>
                </a:extLst>
              </p:cNvPr>
              <p:cNvSpPr txBox="1">
                <a:spLocks noRot="1" noChangeAspect="1" noMove="1" noResize="1" noEditPoints="1" noAdjustHandles="1" noChangeArrowheads="1" noChangeShapeType="1" noTextEdit="1"/>
              </p:cNvSpPr>
              <p:nvPr/>
            </p:nvSpPr>
            <p:spPr>
              <a:xfrm>
                <a:off x="597892" y="4560994"/>
                <a:ext cx="2427716" cy="624915"/>
              </a:xfrm>
              <a:prstGeom prst="rect">
                <a:avLst/>
              </a:prstGeom>
              <a:blipFill>
                <a:blip r:embed="rId4"/>
                <a:stretch>
                  <a:fillRect l="-6250" t="-22000" b="-30000"/>
                </a:stretch>
              </a:blipFill>
            </p:spPr>
            <p:txBody>
              <a:bodyPr/>
              <a:lstStyle/>
              <a:p>
                <a:r>
                  <a:rPr lang="fr-FR">
                    <a:noFill/>
                  </a:rPr>
                  <a:t> </a:t>
                </a:r>
              </a:p>
            </p:txBody>
          </p:sp>
        </mc:Fallback>
      </mc:AlternateContent>
      <p:grpSp>
        <p:nvGrpSpPr>
          <p:cNvPr id="58" name="Groupe 57">
            <a:extLst>
              <a:ext uri="{FF2B5EF4-FFF2-40B4-BE49-F238E27FC236}">
                <a16:creationId xmlns:a16="http://schemas.microsoft.com/office/drawing/2014/main" id="{E5F35690-4F6E-9441-AE8A-9BFAB9C3FB3C}"/>
              </a:ext>
            </a:extLst>
          </p:cNvPr>
          <p:cNvGrpSpPr/>
          <p:nvPr/>
        </p:nvGrpSpPr>
        <p:grpSpPr>
          <a:xfrm>
            <a:off x="7421329" y="1188215"/>
            <a:ext cx="3264500" cy="4850901"/>
            <a:chOff x="6618034" y="1080316"/>
            <a:chExt cx="3264500" cy="4850901"/>
          </a:xfrm>
        </p:grpSpPr>
        <p:sp>
          <p:nvSpPr>
            <p:cNvPr id="23" name="Arc 22">
              <a:extLst>
                <a:ext uri="{FF2B5EF4-FFF2-40B4-BE49-F238E27FC236}">
                  <a16:creationId xmlns:a16="http://schemas.microsoft.com/office/drawing/2014/main" id="{CBC8BF73-B68A-8343-96F0-3E756F3C9379}"/>
                </a:ext>
              </a:extLst>
            </p:cNvPr>
            <p:cNvSpPr>
              <a:spLocks noChangeAspect="1"/>
            </p:cNvSpPr>
            <p:nvPr/>
          </p:nvSpPr>
          <p:spPr>
            <a:xfrm rot="17264725" flipH="1">
              <a:off x="7002534" y="3051217"/>
              <a:ext cx="2880000" cy="2880000"/>
            </a:xfrm>
            <a:prstGeom prst="arc">
              <a:avLst/>
            </a:prstGeom>
            <a:noFill/>
            <a:ln w="25400">
              <a:solidFill>
                <a:srgbClr val="C00000"/>
              </a:solidFill>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00000"/>
                </a:solidFill>
              </a:endParaRPr>
            </a:p>
          </p:txBody>
        </p:sp>
        <p:sp>
          <p:nvSpPr>
            <p:cNvPr id="2" name="Ellipse 1">
              <a:extLst>
                <a:ext uri="{FF2B5EF4-FFF2-40B4-BE49-F238E27FC236}">
                  <a16:creationId xmlns:a16="http://schemas.microsoft.com/office/drawing/2014/main" id="{C94A2B74-8051-4545-8077-13558AA22133}"/>
                </a:ext>
              </a:extLst>
            </p:cNvPr>
            <p:cNvSpPr>
              <a:spLocks noChangeAspect="1"/>
            </p:cNvSpPr>
            <p:nvPr/>
          </p:nvSpPr>
          <p:spPr>
            <a:xfrm>
              <a:off x="7637675" y="1611217"/>
              <a:ext cx="1620000" cy="1620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3CF15F6B-7F2E-C149-AE62-32873C31141B}"/>
                </a:ext>
              </a:extLst>
            </p:cNvPr>
            <p:cNvSpPr>
              <a:spLocks noChangeAspect="1"/>
            </p:cNvSpPr>
            <p:nvPr/>
          </p:nvSpPr>
          <p:spPr>
            <a:xfrm>
              <a:off x="7187675" y="3231217"/>
              <a:ext cx="2520000" cy="2520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avec flèche 4">
              <a:extLst>
                <a:ext uri="{FF2B5EF4-FFF2-40B4-BE49-F238E27FC236}">
                  <a16:creationId xmlns:a16="http://schemas.microsoft.com/office/drawing/2014/main" id="{C81CF9A6-956D-D94A-AA35-4C5BFF1581DF}"/>
                </a:ext>
              </a:extLst>
            </p:cNvPr>
            <p:cNvCxnSpPr/>
            <p:nvPr/>
          </p:nvCxnSpPr>
          <p:spPr>
            <a:xfrm>
              <a:off x="7453586" y="3220200"/>
              <a:ext cx="520607"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ZoneTexte 6">
              <a:extLst>
                <a:ext uri="{FF2B5EF4-FFF2-40B4-BE49-F238E27FC236}">
                  <a16:creationId xmlns:a16="http://schemas.microsoft.com/office/drawing/2014/main" id="{6597AB9A-7507-824A-9F6D-41695B24A0C8}"/>
                </a:ext>
              </a:extLst>
            </p:cNvPr>
            <p:cNvSpPr txBox="1"/>
            <p:nvPr/>
          </p:nvSpPr>
          <p:spPr>
            <a:xfrm>
              <a:off x="7120926" y="2989369"/>
              <a:ext cx="287258" cy="461665"/>
            </a:xfrm>
            <a:prstGeom prst="rect">
              <a:avLst/>
            </a:prstGeom>
            <a:noFill/>
          </p:spPr>
          <p:txBody>
            <a:bodyPr wrap="none" rtlCol="0">
              <a:spAutoFit/>
            </a:bodyPr>
            <a:lstStyle/>
            <a:p>
              <a:r>
                <a:rPr lang="fr-FR" sz="2400" dirty="0">
                  <a:latin typeface="Times New Roman" panose="02020603050405020304" pitchFamily="18" charset="0"/>
                  <a:cs typeface="Times New Roman" panose="02020603050405020304" pitchFamily="18" charset="0"/>
                </a:rPr>
                <a:t>I</a:t>
              </a:r>
            </a:p>
          </p:txBody>
        </p:sp>
        <p:sp>
          <p:nvSpPr>
            <p:cNvPr id="12" name="ZoneTexte 11">
              <a:extLst>
                <a:ext uri="{FF2B5EF4-FFF2-40B4-BE49-F238E27FC236}">
                  <a16:creationId xmlns:a16="http://schemas.microsoft.com/office/drawing/2014/main" id="{8229FAB4-7054-674C-AB03-FDC30E24A49D}"/>
                </a:ext>
              </a:extLst>
            </p:cNvPr>
            <p:cNvSpPr txBox="1"/>
            <p:nvPr/>
          </p:nvSpPr>
          <p:spPr>
            <a:xfrm>
              <a:off x="8006141" y="2645485"/>
              <a:ext cx="907621" cy="461665"/>
            </a:xfrm>
            <a:prstGeom prst="rect">
              <a:avLst/>
            </a:prstGeom>
            <a:noFill/>
          </p:spPr>
          <p:txBody>
            <a:bodyPr wrap="none" rtlCol="0">
              <a:spAutoFit/>
            </a:bodyPr>
            <a:lstStyle/>
            <a:p>
              <a:pPr algn="ctr"/>
              <a:r>
                <a:rPr lang="fr-FR" sz="2400" dirty="0">
                  <a:latin typeface="Times New Roman" panose="02020603050405020304" pitchFamily="18" charset="0"/>
                  <a:cs typeface="Times New Roman" panose="02020603050405020304" pitchFamily="18" charset="0"/>
                </a:rPr>
                <a:t>I ∈ S</a:t>
              </a:r>
              <a:r>
                <a:rPr lang="fr-FR" sz="2400" baseline="-25000" dirty="0">
                  <a:latin typeface="Times New Roman" panose="02020603050405020304" pitchFamily="18" charset="0"/>
                  <a:cs typeface="Times New Roman" panose="02020603050405020304" pitchFamily="18" charset="0"/>
                </a:rPr>
                <a:t>2</a:t>
              </a:r>
            </a:p>
          </p:txBody>
        </p:sp>
        <p:sp>
          <p:nvSpPr>
            <p:cNvPr id="13" name="ZoneTexte 12">
              <a:extLst>
                <a:ext uri="{FF2B5EF4-FFF2-40B4-BE49-F238E27FC236}">
                  <a16:creationId xmlns:a16="http://schemas.microsoft.com/office/drawing/2014/main" id="{C675BFB8-9952-0243-8B3C-2891B1EF3914}"/>
                </a:ext>
              </a:extLst>
            </p:cNvPr>
            <p:cNvSpPr txBox="1"/>
            <p:nvPr/>
          </p:nvSpPr>
          <p:spPr>
            <a:xfrm>
              <a:off x="8006141" y="3348224"/>
              <a:ext cx="907621" cy="461665"/>
            </a:xfrm>
            <a:prstGeom prst="rect">
              <a:avLst/>
            </a:prstGeom>
            <a:noFill/>
          </p:spPr>
          <p:txBody>
            <a:bodyPr wrap="none" rtlCol="0">
              <a:spAutoFit/>
            </a:bodyPr>
            <a:lstStyle/>
            <a:p>
              <a:pPr algn="ctr"/>
              <a:r>
                <a:rPr lang="fr-FR" sz="2400" dirty="0">
                  <a:latin typeface="Times New Roman" panose="02020603050405020304" pitchFamily="18" charset="0"/>
                  <a:cs typeface="Times New Roman" panose="02020603050405020304" pitchFamily="18" charset="0"/>
                </a:rPr>
                <a:t>I ∈ S</a:t>
              </a:r>
              <a:r>
                <a:rPr lang="fr-FR" sz="2400" baseline="-25000" dirty="0">
                  <a:latin typeface="Times New Roman" panose="02020603050405020304" pitchFamily="18" charset="0"/>
                  <a:cs typeface="Times New Roman" panose="02020603050405020304" pitchFamily="18" charset="0"/>
                </a:rPr>
                <a:t>1</a:t>
              </a:r>
            </a:p>
          </p:txBody>
        </p:sp>
        <p:sp>
          <p:nvSpPr>
            <p:cNvPr id="19" name="Ellipse 18">
              <a:extLst>
                <a:ext uri="{FF2B5EF4-FFF2-40B4-BE49-F238E27FC236}">
                  <a16:creationId xmlns:a16="http://schemas.microsoft.com/office/drawing/2014/main" id="{ABB2ADB3-3011-C641-A761-6CF3943F2AA5}"/>
                </a:ext>
              </a:extLst>
            </p:cNvPr>
            <p:cNvSpPr>
              <a:spLocks noChangeAspect="1"/>
            </p:cNvSpPr>
            <p:nvPr/>
          </p:nvSpPr>
          <p:spPr>
            <a:xfrm>
              <a:off x="8408843" y="3118009"/>
              <a:ext cx="72000" cy="7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a:extLst>
                <a:ext uri="{FF2B5EF4-FFF2-40B4-BE49-F238E27FC236}">
                  <a16:creationId xmlns:a16="http://schemas.microsoft.com/office/drawing/2014/main" id="{C849FEFA-4135-4542-999F-863C61B07ECE}"/>
                </a:ext>
              </a:extLst>
            </p:cNvPr>
            <p:cNvSpPr>
              <a:spLocks noChangeAspect="1"/>
            </p:cNvSpPr>
            <p:nvPr/>
          </p:nvSpPr>
          <p:spPr>
            <a:xfrm>
              <a:off x="8408843" y="3270409"/>
              <a:ext cx="72000" cy="7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Arc 9">
              <a:extLst>
                <a:ext uri="{FF2B5EF4-FFF2-40B4-BE49-F238E27FC236}">
                  <a16:creationId xmlns:a16="http://schemas.microsoft.com/office/drawing/2014/main" id="{644C426A-063D-BF45-BDE8-3631286A047B}"/>
                </a:ext>
              </a:extLst>
            </p:cNvPr>
            <p:cNvSpPr>
              <a:spLocks noChangeAspect="1"/>
            </p:cNvSpPr>
            <p:nvPr/>
          </p:nvSpPr>
          <p:spPr>
            <a:xfrm flipH="1">
              <a:off x="7493834" y="1460991"/>
              <a:ext cx="1800000" cy="1800000"/>
            </a:xfrm>
            <a:prstGeom prst="arc">
              <a:avLst/>
            </a:prstGeom>
            <a:noFill/>
            <a:ln w="25400">
              <a:solidFill>
                <a:srgbClr val="C0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00000"/>
                </a:solidFill>
              </a:endParaRPr>
            </a:p>
          </p:txBody>
        </p:sp>
        <mc:AlternateContent xmlns:mc="http://schemas.openxmlformats.org/markup-compatibility/2006" xmlns:a14="http://schemas.microsoft.com/office/drawing/2010/main">
          <mc:Choice Requires="a14">
            <p:sp>
              <p:nvSpPr>
                <p:cNvPr id="30" name="ZoneTexte 29">
                  <a:extLst>
                    <a:ext uri="{FF2B5EF4-FFF2-40B4-BE49-F238E27FC236}">
                      <a16:creationId xmlns:a16="http://schemas.microsoft.com/office/drawing/2014/main" id="{F0C6A5AD-FCDF-1A4F-B855-703D3DFFBFC9}"/>
                    </a:ext>
                  </a:extLst>
                </p:cNvPr>
                <p:cNvSpPr txBox="1"/>
                <p:nvPr/>
              </p:nvSpPr>
              <p:spPr>
                <a:xfrm>
                  <a:off x="6618034" y="4927509"/>
                  <a:ext cx="595563" cy="607730"/>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acc>
                          <m:accPr>
                            <m:chr m:val="̇"/>
                            <m:ctrlPr>
                              <a:rPr lang="fr-FR" sz="32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𝜃</m:t>
                            </m:r>
                          </m:e>
                        </m:acc>
                        <m:r>
                          <a:rPr lang="fr-FR" sz="3200" b="0" i="1" baseline="-25000" smtClean="0">
                            <a:latin typeface="Cambria Math" panose="02040503050406030204" pitchFamily="18" charset="0"/>
                          </a:rPr>
                          <m:t>1</m:t>
                        </m:r>
                      </m:oMath>
                    </m:oMathPara>
                  </a14:m>
                  <a:endParaRPr lang="fr-FR" sz="3200" dirty="0"/>
                </a:p>
              </p:txBody>
            </p:sp>
          </mc:Choice>
          <mc:Fallback xmlns="">
            <p:sp>
              <p:nvSpPr>
                <p:cNvPr id="30" name="ZoneTexte 29">
                  <a:extLst>
                    <a:ext uri="{FF2B5EF4-FFF2-40B4-BE49-F238E27FC236}">
                      <a16:creationId xmlns:a16="http://schemas.microsoft.com/office/drawing/2014/main" id="{F0C6A5AD-FCDF-1A4F-B855-703D3DFFBFC9}"/>
                    </a:ext>
                  </a:extLst>
                </p:cNvPr>
                <p:cNvSpPr txBox="1">
                  <a:spLocks noRot="1" noChangeAspect="1" noMove="1" noResize="1" noEditPoints="1" noAdjustHandles="1" noChangeArrowheads="1" noChangeShapeType="1" noTextEdit="1"/>
                </p:cNvSpPr>
                <p:nvPr/>
              </p:nvSpPr>
              <p:spPr>
                <a:xfrm>
                  <a:off x="6618034" y="4927509"/>
                  <a:ext cx="595563" cy="607730"/>
                </a:xfrm>
                <a:prstGeom prst="rect">
                  <a:avLst/>
                </a:prstGeom>
                <a:blipFill>
                  <a:blip r:embed="rId5"/>
                  <a:stretch>
                    <a:fillRect l="-6250" t="-6122" b="-4082"/>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1" name="ZoneTexte 30">
                  <a:extLst>
                    <a:ext uri="{FF2B5EF4-FFF2-40B4-BE49-F238E27FC236}">
                      <a16:creationId xmlns:a16="http://schemas.microsoft.com/office/drawing/2014/main" id="{9330BEB0-7E8C-D44E-8740-3B4EB6388F97}"/>
                    </a:ext>
                  </a:extLst>
                </p:cNvPr>
                <p:cNvSpPr txBox="1"/>
                <p:nvPr/>
              </p:nvSpPr>
              <p:spPr>
                <a:xfrm>
                  <a:off x="7152399" y="1080316"/>
                  <a:ext cx="595563" cy="607730"/>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acc>
                          <m:accPr>
                            <m:chr m:val="̇"/>
                            <m:ctrlPr>
                              <a:rPr lang="fr-FR" sz="32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fr-FR" sz="3200" b="0" i="1" smtClean="0">
                                <a:latin typeface="Cambria Math" panose="02040503050406030204" pitchFamily="18" charset="0"/>
                                <a:ea typeface="Cambria Math" panose="02040503050406030204" pitchFamily="18" charset="0"/>
                                <a:cs typeface="Times New Roman" panose="02020603050405020304" pitchFamily="18" charset="0"/>
                              </a:rPr>
                              <m:t>𝜃</m:t>
                            </m:r>
                          </m:e>
                        </m:acc>
                        <m:r>
                          <a:rPr lang="fr-FR" sz="3200" b="0" i="1" baseline="-25000" smtClean="0">
                            <a:latin typeface="Cambria Math" panose="02040503050406030204" pitchFamily="18" charset="0"/>
                          </a:rPr>
                          <m:t>2</m:t>
                        </m:r>
                      </m:oMath>
                    </m:oMathPara>
                  </a14:m>
                  <a:endParaRPr lang="fr-FR" sz="3200" dirty="0"/>
                </a:p>
              </p:txBody>
            </p:sp>
          </mc:Choice>
          <mc:Fallback xmlns="">
            <p:sp>
              <p:nvSpPr>
                <p:cNvPr id="31" name="ZoneTexte 30">
                  <a:extLst>
                    <a:ext uri="{FF2B5EF4-FFF2-40B4-BE49-F238E27FC236}">
                      <a16:creationId xmlns:a16="http://schemas.microsoft.com/office/drawing/2014/main" id="{9330BEB0-7E8C-D44E-8740-3B4EB6388F97}"/>
                    </a:ext>
                  </a:extLst>
                </p:cNvPr>
                <p:cNvSpPr txBox="1">
                  <a:spLocks noRot="1" noChangeAspect="1" noMove="1" noResize="1" noEditPoints="1" noAdjustHandles="1" noChangeArrowheads="1" noChangeShapeType="1" noTextEdit="1"/>
                </p:cNvSpPr>
                <p:nvPr/>
              </p:nvSpPr>
              <p:spPr>
                <a:xfrm>
                  <a:off x="7152399" y="1080316"/>
                  <a:ext cx="595563" cy="607730"/>
                </a:xfrm>
                <a:prstGeom prst="rect">
                  <a:avLst/>
                </a:prstGeom>
                <a:blipFill>
                  <a:blip r:embed="rId6"/>
                  <a:stretch>
                    <a:fillRect l="-6250" t="-6122" b="-4082"/>
                  </a:stretch>
                </a:blipFill>
              </p:spPr>
              <p:txBody>
                <a:bodyPr/>
                <a:lstStyle/>
                <a:p>
                  <a:r>
                    <a:rPr lang="fr-FR">
                      <a:noFill/>
                    </a:rPr>
                    <a:t> </a:t>
                  </a:r>
                </a:p>
              </p:txBody>
            </p:sp>
          </mc:Fallback>
        </mc:AlternateContent>
        <p:cxnSp>
          <p:nvCxnSpPr>
            <p:cNvPr id="38" name="Connecteur droit avec flèche 37">
              <a:extLst>
                <a:ext uri="{FF2B5EF4-FFF2-40B4-BE49-F238E27FC236}">
                  <a16:creationId xmlns:a16="http://schemas.microsoft.com/office/drawing/2014/main" id="{97EFDD55-73D9-9E41-99EA-4436E3F245CF}"/>
                </a:ext>
              </a:extLst>
            </p:cNvPr>
            <p:cNvCxnSpPr>
              <a:cxnSpLocks/>
              <a:endCxn id="8" idx="5"/>
            </p:cNvCxnSpPr>
            <p:nvPr/>
          </p:nvCxnSpPr>
          <p:spPr>
            <a:xfrm>
              <a:off x="8455777" y="4491217"/>
              <a:ext cx="882853" cy="890955"/>
            </a:xfrm>
            <a:prstGeom prst="straightConnector1">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47">
              <a:extLst>
                <a:ext uri="{FF2B5EF4-FFF2-40B4-BE49-F238E27FC236}">
                  <a16:creationId xmlns:a16="http://schemas.microsoft.com/office/drawing/2014/main" id="{B84C7F3D-B2F4-EB44-AFEA-2B9A6802C36F}"/>
                </a:ext>
              </a:extLst>
            </p:cNvPr>
            <p:cNvCxnSpPr>
              <a:cxnSpLocks/>
              <a:endCxn id="2" idx="7"/>
            </p:cNvCxnSpPr>
            <p:nvPr/>
          </p:nvCxnSpPr>
          <p:spPr>
            <a:xfrm flipV="1">
              <a:off x="8442534" y="1848461"/>
              <a:ext cx="577897" cy="572756"/>
            </a:xfrm>
            <a:prstGeom prst="straightConnector1">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ZoneTexte 54">
                  <a:extLst>
                    <a:ext uri="{FF2B5EF4-FFF2-40B4-BE49-F238E27FC236}">
                      <a16:creationId xmlns:a16="http://schemas.microsoft.com/office/drawing/2014/main" id="{759773E0-D6E8-5649-89BC-820ED77E10BA}"/>
                    </a:ext>
                  </a:extLst>
                </p:cNvPr>
                <p:cNvSpPr txBox="1"/>
                <p:nvPr/>
              </p:nvSpPr>
              <p:spPr>
                <a:xfrm>
                  <a:off x="8442534" y="4762861"/>
                  <a:ext cx="607979"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2000" b="0" i="1" smtClean="0">
                            <a:latin typeface="Cambria Math" panose="02040503050406030204" pitchFamily="18" charset="0"/>
                          </a:rPr>
                          <m:t>𝑟</m:t>
                        </m:r>
                        <m:r>
                          <a:rPr lang="fr-FR" sz="2000" b="0" i="1" baseline="-25000" smtClean="0">
                            <a:latin typeface="Cambria Math" panose="02040503050406030204" pitchFamily="18" charset="0"/>
                          </a:rPr>
                          <m:t>1</m:t>
                        </m:r>
                      </m:oMath>
                    </m:oMathPara>
                  </a14:m>
                  <a:endParaRPr lang="fr-FR" sz="2000" dirty="0"/>
                </a:p>
              </p:txBody>
            </p:sp>
          </mc:Choice>
          <mc:Fallback xmlns="">
            <p:sp>
              <p:nvSpPr>
                <p:cNvPr id="55" name="ZoneTexte 54">
                  <a:extLst>
                    <a:ext uri="{FF2B5EF4-FFF2-40B4-BE49-F238E27FC236}">
                      <a16:creationId xmlns:a16="http://schemas.microsoft.com/office/drawing/2014/main" id="{759773E0-D6E8-5649-89BC-820ED77E10BA}"/>
                    </a:ext>
                  </a:extLst>
                </p:cNvPr>
                <p:cNvSpPr txBox="1">
                  <a:spLocks noRot="1" noChangeAspect="1" noMove="1" noResize="1" noEditPoints="1" noAdjustHandles="1" noChangeArrowheads="1" noChangeShapeType="1" noTextEdit="1"/>
                </p:cNvSpPr>
                <p:nvPr/>
              </p:nvSpPr>
              <p:spPr>
                <a:xfrm>
                  <a:off x="8442534" y="4762861"/>
                  <a:ext cx="607979" cy="400110"/>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6" name="ZoneTexte 55">
                  <a:extLst>
                    <a:ext uri="{FF2B5EF4-FFF2-40B4-BE49-F238E27FC236}">
                      <a16:creationId xmlns:a16="http://schemas.microsoft.com/office/drawing/2014/main" id="{4E40885A-7D3E-0144-84CB-8211284C723D}"/>
                    </a:ext>
                  </a:extLst>
                </p:cNvPr>
                <p:cNvSpPr txBox="1"/>
                <p:nvPr/>
              </p:nvSpPr>
              <p:spPr>
                <a:xfrm>
                  <a:off x="8613587" y="1983287"/>
                  <a:ext cx="607979"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fr-FR" sz="2000" b="0" i="1" smtClean="0">
                            <a:latin typeface="Cambria Math" panose="02040503050406030204" pitchFamily="18" charset="0"/>
                          </a:rPr>
                          <m:t>𝑟</m:t>
                        </m:r>
                        <m:r>
                          <a:rPr lang="fr-FR" sz="2000" b="0" i="1" baseline="-25000" smtClean="0">
                            <a:latin typeface="Cambria Math" panose="02040503050406030204" pitchFamily="18" charset="0"/>
                          </a:rPr>
                          <m:t>2</m:t>
                        </m:r>
                      </m:oMath>
                    </m:oMathPara>
                  </a14:m>
                  <a:endParaRPr lang="fr-FR" sz="2000" dirty="0"/>
                </a:p>
              </p:txBody>
            </p:sp>
          </mc:Choice>
          <mc:Fallback xmlns="">
            <p:sp>
              <p:nvSpPr>
                <p:cNvPr id="56" name="ZoneTexte 55">
                  <a:extLst>
                    <a:ext uri="{FF2B5EF4-FFF2-40B4-BE49-F238E27FC236}">
                      <a16:creationId xmlns:a16="http://schemas.microsoft.com/office/drawing/2014/main" id="{4E40885A-7D3E-0144-84CB-8211284C723D}"/>
                    </a:ext>
                  </a:extLst>
                </p:cNvPr>
                <p:cNvSpPr txBox="1">
                  <a:spLocks noRot="1" noChangeAspect="1" noMove="1" noResize="1" noEditPoints="1" noAdjustHandles="1" noChangeArrowheads="1" noChangeShapeType="1" noTextEdit="1"/>
                </p:cNvSpPr>
                <p:nvPr/>
              </p:nvSpPr>
              <p:spPr>
                <a:xfrm>
                  <a:off x="8613587" y="1983287"/>
                  <a:ext cx="607979" cy="400110"/>
                </a:xfrm>
                <a:prstGeom prst="rect">
                  <a:avLst/>
                </a:prstGeom>
                <a:blipFill>
                  <a:blip r:embed="rId8"/>
                  <a:stretch>
                    <a:fillRect/>
                  </a:stretch>
                </a:blipFill>
              </p:spPr>
              <p:txBody>
                <a:bodyPr/>
                <a:lstStyle/>
                <a:p>
                  <a:r>
                    <a:rPr lang="fr-FR">
                      <a:noFill/>
                    </a:rPr>
                    <a:t> </a:t>
                  </a:r>
                </a:p>
              </p:txBody>
            </p:sp>
          </mc:Fallback>
        </mc:AlternateContent>
      </p:grpSp>
    </p:spTree>
    <p:extLst>
      <p:ext uri="{BB962C8B-B14F-4D97-AF65-F5344CB8AC3E}">
        <p14:creationId xmlns:p14="http://schemas.microsoft.com/office/powerpoint/2010/main" val="2496204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4 - Walter Lewin" descr="04 - Walter Lewin">
            <a:hlinkClick r:id="" action="ppaction://media"/>
            <a:extLst>
              <a:ext uri="{FF2B5EF4-FFF2-40B4-BE49-F238E27FC236}">
                <a16:creationId xmlns:a16="http://schemas.microsoft.com/office/drawing/2014/main" id="{0EA451AC-1058-D645-BBEF-C6F648FEFD4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5196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5</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7" name="ZoneTexte 6">
            <a:extLst>
              <a:ext uri="{FF2B5EF4-FFF2-40B4-BE49-F238E27FC236}">
                <a16:creationId xmlns:a16="http://schemas.microsoft.com/office/drawing/2014/main" id="{864C2ABF-1BFB-0B46-B711-6E14FEB2AE43}"/>
              </a:ext>
            </a:extLst>
          </p:cNvPr>
          <p:cNvSpPr txBox="1"/>
          <p:nvPr/>
        </p:nvSpPr>
        <p:spPr>
          <a:xfrm>
            <a:off x="914401" y="1528373"/>
            <a:ext cx="4056239"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Masse d’un système matériel</a:t>
            </a:r>
          </a:p>
        </p:txBody>
      </p:sp>
      <p:grpSp>
        <p:nvGrpSpPr>
          <p:cNvPr id="11" name="Groupe 10">
            <a:extLst>
              <a:ext uri="{FF2B5EF4-FFF2-40B4-BE49-F238E27FC236}">
                <a16:creationId xmlns:a16="http://schemas.microsoft.com/office/drawing/2014/main" id="{C459AE39-8B34-EE45-BA47-09C02DC82D2F}"/>
              </a:ext>
            </a:extLst>
          </p:cNvPr>
          <p:cNvGrpSpPr/>
          <p:nvPr/>
        </p:nvGrpSpPr>
        <p:grpSpPr>
          <a:xfrm>
            <a:off x="925057" y="2505147"/>
            <a:ext cx="10341886" cy="2824481"/>
            <a:chOff x="1118594" y="2505147"/>
            <a:chExt cx="10341886" cy="2824481"/>
          </a:xfrm>
        </p:grpSpPr>
        <mc:AlternateContent xmlns:mc="http://schemas.openxmlformats.org/markup-compatibility/2006" xmlns:a14="http://schemas.microsoft.com/office/drawing/2010/main">
          <mc:Choice Requires="a14">
            <p:sp>
              <p:nvSpPr>
                <p:cNvPr id="3" name="ZoneTexte 2">
                  <a:extLst>
                    <a:ext uri="{FF2B5EF4-FFF2-40B4-BE49-F238E27FC236}">
                      <a16:creationId xmlns:a16="http://schemas.microsoft.com/office/drawing/2014/main" id="{8FF1BF3F-2E01-2F48-B768-9159CDDC5DDF}"/>
                    </a:ext>
                  </a:extLst>
                </p:cNvPr>
                <p:cNvSpPr txBox="1"/>
                <p:nvPr/>
              </p:nvSpPr>
              <p:spPr>
                <a:xfrm>
                  <a:off x="2059508" y="3631027"/>
                  <a:ext cx="2304092" cy="12494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sz="2800" b="0" i="1" smtClean="0">
                            <a:latin typeface="Cambria Math" panose="02040503050406030204" pitchFamily="18" charset="0"/>
                          </a:rPr>
                          <m:t>𝑚</m:t>
                        </m:r>
                        <m:d>
                          <m:dPr>
                            <m:ctrlPr>
                              <a:rPr lang="fr-FR" sz="2800" b="0" i="1" smtClean="0">
                                <a:latin typeface="Cambria Math" panose="02040503050406030204" pitchFamily="18" charset="0"/>
                              </a:rPr>
                            </m:ctrlPr>
                          </m:dPr>
                          <m:e>
                            <m:r>
                              <m:rPr>
                                <m:sty m:val="p"/>
                              </m:rPr>
                              <a:rPr lang="fr-FR" sz="2800" b="0" i="0" smtClean="0">
                                <a:latin typeface="Cambria Math" panose="02040503050406030204" pitchFamily="18" charset="0"/>
                              </a:rPr>
                              <m:t>Σ</m:t>
                            </m:r>
                          </m:e>
                        </m:d>
                        <m:r>
                          <a:rPr lang="fr-FR" sz="2800" b="0" i="1" smtClean="0">
                            <a:latin typeface="Cambria Math" panose="02040503050406030204" pitchFamily="18" charset="0"/>
                          </a:rPr>
                          <m:t>=</m:t>
                        </m:r>
                        <m:nary>
                          <m:naryPr>
                            <m:chr m:val="∑"/>
                            <m:ctrlPr>
                              <a:rPr lang="fr-FR" sz="2800" b="0" i="1" smtClean="0">
                                <a:latin typeface="Cambria Math" panose="02040503050406030204" pitchFamily="18" charset="0"/>
                              </a:rPr>
                            </m:ctrlPr>
                          </m:naryPr>
                          <m:sub>
                            <m:r>
                              <m:rPr>
                                <m:brk m:alnAt="23"/>
                              </m:rPr>
                              <a:rPr lang="fr-FR" sz="2800" b="0" i="1" smtClean="0">
                                <a:latin typeface="Cambria Math" panose="02040503050406030204" pitchFamily="18" charset="0"/>
                              </a:rPr>
                              <m:t>𝑖</m:t>
                            </m:r>
                            <m:r>
                              <a:rPr lang="fr-FR" sz="2800" b="0" i="1" smtClean="0">
                                <a:latin typeface="Cambria Math" panose="02040503050406030204" pitchFamily="18" charset="0"/>
                              </a:rPr>
                              <m:t>=1</m:t>
                            </m:r>
                          </m:sub>
                          <m:sup>
                            <m:r>
                              <a:rPr lang="fr-FR" sz="2800" b="0" i="1" smtClean="0">
                                <a:latin typeface="Cambria Math" panose="02040503050406030204" pitchFamily="18" charset="0"/>
                              </a:rPr>
                              <m:t>𝑁</m:t>
                            </m:r>
                          </m:sup>
                          <m:e>
                            <m:sSub>
                              <m:sSubPr>
                                <m:ctrlPr>
                                  <a:rPr lang="fr-FR" sz="2800" b="0" i="1" smtClean="0">
                                    <a:latin typeface="Cambria Math" panose="02040503050406030204" pitchFamily="18" charset="0"/>
                                  </a:rPr>
                                </m:ctrlPr>
                              </m:sSubPr>
                              <m:e>
                                <m:r>
                                  <a:rPr lang="fr-FR" sz="2800" b="0" i="1" smtClean="0">
                                    <a:latin typeface="Cambria Math" panose="02040503050406030204" pitchFamily="18" charset="0"/>
                                  </a:rPr>
                                  <m:t>𝑚</m:t>
                                </m:r>
                              </m:e>
                              <m:sub>
                                <m:r>
                                  <a:rPr lang="fr-FR" sz="2800" b="0" i="1" smtClean="0">
                                    <a:latin typeface="Cambria Math" panose="02040503050406030204" pitchFamily="18" charset="0"/>
                                  </a:rPr>
                                  <m:t>𝑖</m:t>
                                </m:r>
                              </m:sub>
                            </m:sSub>
                          </m:e>
                        </m:nary>
                      </m:oMath>
                    </m:oMathPara>
                  </a14:m>
                  <a:endParaRPr lang="fr-FR" sz="2800" dirty="0"/>
                </a:p>
              </p:txBody>
            </p:sp>
          </mc:Choice>
          <mc:Fallback xmlns="">
            <p:sp>
              <p:nvSpPr>
                <p:cNvPr id="3" name="ZoneTexte 2">
                  <a:extLst>
                    <a:ext uri="{FF2B5EF4-FFF2-40B4-BE49-F238E27FC236}">
                      <a16:creationId xmlns:a16="http://schemas.microsoft.com/office/drawing/2014/main" id="{8FF1BF3F-2E01-2F48-B768-9159CDDC5DDF}"/>
                    </a:ext>
                  </a:extLst>
                </p:cNvPr>
                <p:cNvSpPr txBox="1">
                  <a:spLocks noRot="1" noChangeAspect="1" noMove="1" noResize="1" noEditPoints="1" noAdjustHandles="1" noChangeArrowheads="1" noChangeShapeType="1" noTextEdit="1"/>
                </p:cNvSpPr>
                <p:nvPr/>
              </p:nvSpPr>
              <p:spPr>
                <a:xfrm>
                  <a:off x="2059508" y="3631027"/>
                  <a:ext cx="2304092" cy="1249445"/>
                </a:xfrm>
                <a:prstGeom prst="rect">
                  <a:avLst/>
                </a:prstGeom>
                <a:blipFill>
                  <a:blip r:embed="rId2"/>
                  <a:stretch>
                    <a:fillRect l="-1639" t="-110101" r="-15847" b="-166667"/>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2FF39A23-8AEB-F149-A599-00F168052930}"/>
                    </a:ext>
                  </a:extLst>
                </p:cNvPr>
                <p:cNvSpPr txBox="1"/>
                <p:nvPr/>
              </p:nvSpPr>
              <p:spPr>
                <a:xfrm>
                  <a:off x="6430939" y="3653085"/>
                  <a:ext cx="4333815" cy="11321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sz="2800" b="0" i="1" smtClean="0">
                            <a:latin typeface="Cambria Math" panose="02040503050406030204" pitchFamily="18" charset="0"/>
                          </a:rPr>
                          <m:t>𝑚</m:t>
                        </m:r>
                        <m:d>
                          <m:dPr>
                            <m:ctrlPr>
                              <a:rPr lang="fr-FR" sz="2800" b="0" i="1" smtClean="0">
                                <a:latin typeface="Cambria Math" panose="02040503050406030204" pitchFamily="18" charset="0"/>
                              </a:rPr>
                            </m:ctrlPr>
                          </m:dPr>
                          <m:e>
                            <m:r>
                              <m:rPr>
                                <m:sty m:val="p"/>
                              </m:rPr>
                              <a:rPr lang="fr-FR" sz="2800" b="0" i="0" smtClean="0">
                                <a:latin typeface="Cambria Math" panose="02040503050406030204" pitchFamily="18" charset="0"/>
                              </a:rPr>
                              <m:t>Σ</m:t>
                            </m:r>
                          </m:e>
                        </m:d>
                        <m:r>
                          <a:rPr lang="fr-FR" sz="2800" b="0" i="1" smtClean="0">
                            <a:latin typeface="Cambria Math" panose="02040503050406030204" pitchFamily="18" charset="0"/>
                          </a:rPr>
                          <m:t>=</m:t>
                        </m:r>
                        <m:nary>
                          <m:naryPr>
                            <m:chr m:val="∭"/>
                            <m:limLoc m:val="undOvr"/>
                            <m:ctrlPr>
                              <a:rPr lang="fr-FR" sz="2800" b="0" i="1" smtClean="0">
                                <a:latin typeface="Cambria Math" panose="02040503050406030204" pitchFamily="18" charset="0"/>
                              </a:rPr>
                            </m:ctrlPr>
                          </m:naryPr>
                          <m:sub>
                            <m:r>
                              <m:rPr>
                                <m:brk m:alnAt="24"/>
                              </m:rPr>
                              <a:rPr lang="fr-FR" sz="2800" i="1">
                                <a:latin typeface="Cambria Math" panose="02040503050406030204" pitchFamily="18" charset="0"/>
                                <a:ea typeface="Cambria Math" panose="02040503050406030204" pitchFamily="18" charset="0"/>
                              </a:rPr>
                              <m:t>𝒱</m:t>
                            </m:r>
                          </m:sub>
                          <m:sup>
                            <m:r>
                              <a:rPr lang="fr-FR" sz="2800" b="0" i="1" smtClean="0">
                                <a:latin typeface="Cambria Math" panose="02040503050406030204" pitchFamily="18" charset="0"/>
                              </a:rPr>
                              <m:t> </m:t>
                            </m:r>
                          </m:sup>
                          <m:e>
                            <m:r>
                              <m:rPr>
                                <m:sty m:val="p"/>
                              </m:rPr>
                              <a:rPr lang="fr-FR" sz="2800" b="0" i="0" smtClean="0">
                                <a:latin typeface="Cambria Math" panose="02040503050406030204" pitchFamily="18" charset="0"/>
                              </a:rPr>
                              <m:t>d</m:t>
                            </m:r>
                            <m:r>
                              <a:rPr lang="fr-FR" sz="2800" b="0" i="1" smtClean="0">
                                <a:latin typeface="Cambria Math" panose="02040503050406030204" pitchFamily="18" charset="0"/>
                              </a:rPr>
                              <m:t>𝑚</m:t>
                            </m:r>
                            <m:r>
                              <a:rPr lang="fr-FR" sz="2800" b="0" i="1" smtClean="0">
                                <a:latin typeface="Cambria Math" panose="02040503050406030204" pitchFamily="18" charset="0"/>
                              </a:rPr>
                              <m:t>=</m:t>
                            </m:r>
                            <m:nary>
                              <m:naryPr>
                                <m:chr m:val="∭"/>
                                <m:limLoc m:val="undOvr"/>
                                <m:ctrlPr>
                                  <a:rPr lang="fr-FR" sz="2800" b="0" i="1" smtClean="0">
                                    <a:latin typeface="Cambria Math" panose="02040503050406030204" pitchFamily="18" charset="0"/>
                                  </a:rPr>
                                </m:ctrlPr>
                              </m:naryPr>
                              <m:sub>
                                <m:r>
                                  <m:rPr>
                                    <m:brk m:alnAt="24"/>
                                  </m:rPr>
                                  <a:rPr lang="fr-FR" sz="2800" b="0" i="1" smtClean="0">
                                    <a:latin typeface="Cambria Math" panose="02040503050406030204" pitchFamily="18" charset="0"/>
                                    <a:ea typeface="Cambria Math" panose="02040503050406030204" pitchFamily="18" charset="0"/>
                                  </a:rPr>
                                  <m:t>𝒱</m:t>
                                </m:r>
                              </m:sub>
                              <m:sup>
                                <m:r>
                                  <a:rPr lang="fr-FR" sz="2800" b="0" i="1" smtClean="0">
                                    <a:latin typeface="Cambria Math" panose="02040503050406030204" pitchFamily="18" charset="0"/>
                                  </a:rPr>
                                  <m:t> </m:t>
                                </m:r>
                              </m:sup>
                              <m:e>
                                <m:r>
                                  <a:rPr lang="fr-FR" sz="2800" i="1">
                                    <a:latin typeface="Cambria Math" panose="02040503050406030204" pitchFamily="18" charset="0"/>
                                  </a:rPr>
                                  <m:t>𝜌</m:t>
                                </m:r>
                                <m:r>
                                  <a:rPr lang="fr-FR" sz="2800" i="1">
                                    <a:latin typeface="Cambria Math" panose="02040503050406030204" pitchFamily="18" charset="0"/>
                                  </a:rPr>
                                  <m:t> </m:t>
                                </m:r>
                                <m:r>
                                  <m:rPr>
                                    <m:sty m:val="p"/>
                                  </m:rPr>
                                  <a:rPr lang="fr-FR" sz="2800">
                                    <a:latin typeface="Cambria Math" panose="02040503050406030204" pitchFamily="18" charset="0"/>
                                  </a:rPr>
                                  <m:t>d</m:t>
                                </m:r>
                                <m:r>
                                  <m:rPr>
                                    <m:brk m:alnAt="24"/>
                                  </m:rPr>
                                  <a:rPr lang="fr-FR" sz="2800" i="1">
                                    <a:latin typeface="Cambria Math" panose="02040503050406030204" pitchFamily="18" charset="0"/>
                                    <a:ea typeface="Cambria Math" panose="02040503050406030204" pitchFamily="18" charset="0"/>
                                  </a:rPr>
                                  <m:t>𝒱</m:t>
                                </m:r>
                              </m:e>
                            </m:nary>
                          </m:e>
                        </m:nary>
                      </m:oMath>
                    </m:oMathPara>
                  </a14:m>
                  <a:endParaRPr lang="fr-FR" sz="2800" dirty="0"/>
                </a:p>
              </p:txBody>
            </p:sp>
          </mc:Choice>
          <mc:Fallback xmlns="">
            <p:sp>
              <p:nvSpPr>
                <p:cNvPr id="8" name="ZoneTexte 7">
                  <a:extLst>
                    <a:ext uri="{FF2B5EF4-FFF2-40B4-BE49-F238E27FC236}">
                      <a16:creationId xmlns:a16="http://schemas.microsoft.com/office/drawing/2014/main" id="{2FF39A23-8AEB-F149-A599-00F168052930}"/>
                    </a:ext>
                  </a:extLst>
                </p:cNvPr>
                <p:cNvSpPr txBox="1">
                  <a:spLocks noRot="1" noChangeAspect="1" noMove="1" noResize="1" noEditPoints="1" noAdjustHandles="1" noChangeArrowheads="1" noChangeShapeType="1" noTextEdit="1"/>
                </p:cNvSpPr>
                <p:nvPr/>
              </p:nvSpPr>
              <p:spPr>
                <a:xfrm>
                  <a:off x="6430939" y="3653085"/>
                  <a:ext cx="4333815" cy="1132105"/>
                </a:xfrm>
                <a:prstGeom prst="rect">
                  <a:avLst/>
                </a:prstGeom>
                <a:blipFill>
                  <a:blip r:embed="rId3"/>
                  <a:stretch>
                    <a:fillRect l="-4971" t="-154444" r="-2632" b="-213333"/>
                  </a:stretch>
                </a:blipFill>
              </p:spPr>
              <p:txBody>
                <a:bodyPr/>
                <a:lstStyle/>
                <a:p>
                  <a:r>
                    <a:rPr lang="fr-FR">
                      <a:noFill/>
                    </a:rPr>
                    <a:t> </a:t>
                  </a:r>
                </a:p>
              </p:txBody>
            </p:sp>
          </mc:Fallback>
        </mc:AlternateContent>
        <p:sp>
          <p:nvSpPr>
            <p:cNvPr id="5" name="ZoneTexte 4">
              <a:extLst>
                <a:ext uri="{FF2B5EF4-FFF2-40B4-BE49-F238E27FC236}">
                  <a16:creationId xmlns:a16="http://schemas.microsoft.com/office/drawing/2014/main" id="{ADFD08F8-0CC2-2C40-BDD2-C089E311D960}"/>
                </a:ext>
              </a:extLst>
            </p:cNvPr>
            <p:cNvSpPr txBox="1"/>
            <p:nvPr/>
          </p:nvSpPr>
          <p:spPr>
            <a:xfrm>
              <a:off x="1905299" y="2791272"/>
              <a:ext cx="2612510" cy="461665"/>
            </a:xfrm>
            <a:prstGeom prst="rect">
              <a:avLst/>
            </a:prstGeom>
            <a:noFill/>
          </p:spPr>
          <p:txBody>
            <a:bodyPr wrap="none" rtlCol="0">
              <a:spAutoFit/>
            </a:bodyPr>
            <a:lstStyle/>
            <a:p>
              <a:r>
                <a:rPr lang="fr-FR" sz="2400" dirty="0">
                  <a:latin typeface="+mj-lt"/>
                </a:rPr>
                <a:t>Répartition discrète</a:t>
              </a:r>
            </a:p>
          </p:txBody>
        </p:sp>
        <p:sp>
          <p:nvSpPr>
            <p:cNvPr id="10" name="ZoneTexte 9">
              <a:extLst>
                <a:ext uri="{FF2B5EF4-FFF2-40B4-BE49-F238E27FC236}">
                  <a16:creationId xmlns:a16="http://schemas.microsoft.com/office/drawing/2014/main" id="{BC3B1BC4-E77F-1C46-A844-DEB27F7A5970}"/>
                </a:ext>
              </a:extLst>
            </p:cNvPr>
            <p:cNvSpPr txBox="1"/>
            <p:nvPr/>
          </p:nvSpPr>
          <p:spPr>
            <a:xfrm>
              <a:off x="7229139" y="2791272"/>
              <a:ext cx="2718180" cy="461665"/>
            </a:xfrm>
            <a:prstGeom prst="rect">
              <a:avLst/>
            </a:prstGeom>
            <a:noFill/>
          </p:spPr>
          <p:txBody>
            <a:bodyPr wrap="none" rtlCol="0">
              <a:spAutoFit/>
            </a:bodyPr>
            <a:lstStyle/>
            <a:p>
              <a:r>
                <a:rPr lang="fr-FR" sz="2400" dirty="0">
                  <a:latin typeface="+mj-lt"/>
                </a:rPr>
                <a:t>Répartition continue</a:t>
              </a:r>
            </a:p>
          </p:txBody>
        </p:sp>
        <p:sp>
          <p:nvSpPr>
            <p:cNvPr id="9" name="Rectangle 8">
              <a:extLst>
                <a:ext uri="{FF2B5EF4-FFF2-40B4-BE49-F238E27FC236}">
                  <a16:creationId xmlns:a16="http://schemas.microsoft.com/office/drawing/2014/main" id="{AE4D9174-2306-9F46-93A9-796A1F9EAABF}"/>
                </a:ext>
              </a:extLst>
            </p:cNvPr>
            <p:cNvSpPr/>
            <p:nvPr/>
          </p:nvSpPr>
          <p:spPr>
            <a:xfrm>
              <a:off x="1118594" y="2505147"/>
              <a:ext cx="431457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7FA2B6D0-A726-3D49-BE6C-2D4BA58F2554}"/>
                </a:ext>
              </a:extLst>
            </p:cNvPr>
            <p:cNvSpPr/>
            <p:nvPr/>
          </p:nvSpPr>
          <p:spPr>
            <a:xfrm>
              <a:off x="5433172" y="2505148"/>
              <a:ext cx="602730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220717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6</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7" name="ZoneTexte 6">
            <a:extLst>
              <a:ext uri="{FF2B5EF4-FFF2-40B4-BE49-F238E27FC236}">
                <a16:creationId xmlns:a16="http://schemas.microsoft.com/office/drawing/2014/main" id="{864C2ABF-1BFB-0B46-B711-6E14FEB2AE43}"/>
              </a:ext>
            </a:extLst>
          </p:cNvPr>
          <p:cNvSpPr txBox="1"/>
          <p:nvPr/>
        </p:nvSpPr>
        <p:spPr>
          <a:xfrm>
            <a:off x="914401" y="1528373"/>
            <a:ext cx="5896679"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Définition de la position du centre de masse</a:t>
            </a:r>
          </a:p>
        </p:txBody>
      </p:sp>
      <p:grpSp>
        <p:nvGrpSpPr>
          <p:cNvPr id="11" name="Groupe 10">
            <a:extLst>
              <a:ext uri="{FF2B5EF4-FFF2-40B4-BE49-F238E27FC236}">
                <a16:creationId xmlns:a16="http://schemas.microsoft.com/office/drawing/2014/main" id="{C459AE39-8B34-EE45-BA47-09C02DC82D2F}"/>
              </a:ext>
            </a:extLst>
          </p:cNvPr>
          <p:cNvGrpSpPr/>
          <p:nvPr/>
        </p:nvGrpSpPr>
        <p:grpSpPr>
          <a:xfrm>
            <a:off x="925057" y="2505147"/>
            <a:ext cx="10341886" cy="2824481"/>
            <a:chOff x="1118594" y="2505147"/>
            <a:chExt cx="10341886" cy="2824481"/>
          </a:xfrm>
        </p:grpSpPr>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2FF39A23-8AEB-F149-A599-00F168052930}"/>
                    </a:ext>
                  </a:extLst>
                </p:cNvPr>
                <p:cNvSpPr txBox="1"/>
                <p:nvPr/>
              </p:nvSpPr>
              <p:spPr>
                <a:xfrm>
                  <a:off x="6747835" y="3653083"/>
                  <a:ext cx="3397981" cy="11321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limLoc m:val="undOvr"/>
                            <m:ctrlPr>
                              <a:rPr lang="fr-FR" sz="2800" i="1" smtClean="0">
                                <a:latin typeface="Cambria Math" panose="02040503050406030204" pitchFamily="18" charset="0"/>
                              </a:rPr>
                            </m:ctrlPr>
                          </m:naryPr>
                          <m:sub>
                            <m:r>
                              <m:rPr>
                                <m:brk m:alnAt="24"/>
                              </m:rPr>
                              <a:rPr lang="fr-FR" sz="2800" b="0" i="1" smtClean="0">
                                <a:latin typeface="Cambria Math" panose="02040503050406030204" pitchFamily="18" charset="0"/>
                              </a:rPr>
                              <m:t>𝑀</m:t>
                            </m:r>
                            <m:r>
                              <a:rPr lang="fr-FR" sz="2800" b="0" i="1" smtClean="0">
                                <a:latin typeface="Cambria Math" panose="02040503050406030204" pitchFamily="18" charset="0"/>
                                <a:ea typeface="Cambria Math" panose="02040503050406030204" pitchFamily="18" charset="0"/>
                              </a:rPr>
                              <m:t>∈</m:t>
                            </m:r>
                            <m:r>
                              <a:rPr lang="fr-FR" sz="2800" i="1">
                                <a:latin typeface="Cambria Math" panose="02040503050406030204" pitchFamily="18" charset="0"/>
                                <a:ea typeface="Cambria Math" panose="02040503050406030204" pitchFamily="18" charset="0"/>
                              </a:rPr>
                              <m:t>𝒱</m:t>
                            </m:r>
                          </m:sub>
                          <m:sup>
                            <m:r>
                              <a:rPr lang="fr-FR" sz="2800" b="0" i="1" smtClean="0">
                                <a:latin typeface="Cambria Math" panose="02040503050406030204" pitchFamily="18" charset="0"/>
                              </a:rPr>
                              <m:t> </m:t>
                            </m:r>
                          </m:sup>
                          <m:e>
                            <m:acc>
                              <m:accPr>
                                <m:chr m:val="⃗"/>
                                <m:ctrlPr>
                                  <a:rPr lang="fr-FR" sz="2800" i="1" smtClean="0">
                                    <a:latin typeface="Cambria Math" panose="02040503050406030204" pitchFamily="18" charset="0"/>
                                  </a:rPr>
                                </m:ctrlPr>
                              </m:accPr>
                              <m:e>
                                <m:r>
                                  <m:rPr>
                                    <m:sty m:val="p"/>
                                  </m:rPr>
                                  <a:rPr lang="fr-FR" sz="2800" b="0" i="0" smtClean="0">
                                    <a:latin typeface="Cambria Math" panose="02040503050406030204" pitchFamily="18" charset="0"/>
                                  </a:rPr>
                                  <m:t>GM</m:t>
                                </m:r>
                              </m:e>
                            </m:acc>
                            <m:r>
                              <m:rPr>
                                <m:brk m:alnAt="24"/>
                              </m:rPr>
                              <a:rPr lang="fr-FR" sz="2800" b="0" i="1" smtClean="0">
                                <a:latin typeface="Cambria Math" panose="02040503050406030204" pitchFamily="18" charset="0"/>
                              </a:rPr>
                              <m:t> </m:t>
                            </m:r>
                            <m:r>
                              <a:rPr lang="fr-FR" sz="2800" b="0" i="1" smtClean="0">
                                <a:latin typeface="Cambria Math" panose="02040503050406030204" pitchFamily="18" charset="0"/>
                              </a:rPr>
                              <m:t>𝜌</m:t>
                            </m:r>
                            <m:d>
                              <m:dPr>
                                <m:ctrlPr>
                                  <a:rPr lang="fr-FR" sz="2800" b="0" i="1" smtClean="0">
                                    <a:latin typeface="Cambria Math" panose="02040503050406030204" pitchFamily="18" charset="0"/>
                                  </a:rPr>
                                </m:ctrlPr>
                              </m:dPr>
                              <m:e>
                                <m:r>
                                  <a:rPr lang="fr-FR" sz="2800" b="0" i="1" smtClean="0">
                                    <a:latin typeface="Cambria Math" panose="02040503050406030204" pitchFamily="18" charset="0"/>
                                  </a:rPr>
                                  <m:t>𝑀</m:t>
                                </m:r>
                              </m:e>
                            </m:d>
                            <m:r>
                              <a:rPr lang="fr-FR" sz="2800" b="0" i="0" smtClean="0">
                                <a:latin typeface="Cambria Math" panose="02040503050406030204" pitchFamily="18" charset="0"/>
                              </a:rPr>
                              <m:t> </m:t>
                            </m:r>
                            <m:r>
                              <m:rPr>
                                <m:sty m:val="p"/>
                              </m:rPr>
                              <a:rPr lang="fr-FR" sz="2800" b="0" i="0" smtClean="0">
                                <a:latin typeface="Cambria Math" panose="02040503050406030204" pitchFamily="18" charset="0"/>
                              </a:rPr>
                              <m:t>d</m:t>
                            </m:r>
                            <m:r>
                              <m:rPr>
                                <m:brk m:alnAt="24"/>
                              </m:rPr>
                              <a:rPr lang="fr-FR" sz="2800" i="1">
                                <a:latin typeface="Cambria Math" panose="02040503050406030204" pitchFamily="18" charset="0"/>
                                <a:ea typeface="Cambria Math" panose="02040503050406030204" pitchFamily="18" charset="0"/>
                              </a:rPr>
                              <m:t>𝒱</m:t>
                            </m:r>
                            <m:r>
                              <a:rPr lang="fr-FR" sz="2800" b="0" i="1" smtClean="0">
                                <a:latin typeface="Cambria Math" panose="02040503050406030204" pitchFamily="18" charset="0"/>
                                <a:ea typeface="Cambria Math" panose="02040503050406030204" pitchFamily="18" charset="0"/>
                              </a:rPr>
                              <m:t>=</m:t>
                            </m:r>
                            <m:acc>
                              <m:accPr>
                                <m:chr m:val="⃗"/>
                                <m:ctrlPr>
                                  <a:rPr lang="fr-FR" sz="2800" b="0" i="1" smtClean="0">
                                    <a:latin typeface="Cambria Math" panose="02040503050406030204" pitchFamily="18" charset="0"/>
                                    <a:ea typeface="Cambria Math" panose="02040503050406030204" pitchFamily="18" charset="0"/>
                                  </a:rPr>
                                </m:ctrlPr>
                              </m:accPr>
                              <m:e>
                                <m:r>
                                  <a:rPr lang="fr-FR" sz="2800" b="0" i="1" smtClean="0">
                                    <a:latin typeface="Cambria Math" panose="02040503050406030204" pitchFamily="18" charset="0"/>
                                    <a:ea typeface="Cambria Math" panose="02040503050406030204" pitchFamily="18" charset="0"/>
                                  </a:rPr>
                                  <m:t>0</m:t>
                                </m:r>
                              </m:e>
                            </m:acc>
                          </m:e>
                        </m:nary>
                      </m:oMath>
                    </m:oMathPara>
                  </a14:m>
                  <a:endParaRPr lang="fr-FR" sz="2800" dirty="0"/>
                </a:p>
              </p:txBody>
            </p:sp>
          </mc:Choice>
          <mc:Fallback xmlns="">
            <p:sp>
              <p:nvSpPr>
                <p:cNvPr id="8" name="ZoneTexte 7">
                  <a:extLst>
                    <a:ext uri="{FF2B5EF4-FFF2-40B4-BE49-F238E27FC236}">
                      <a16:creationId xmlns:a16="http://schemas.microsoft.com/office/drawing/2014/main" id="{2FF39A23-8AEB-F149-A599-00F168052930}"/>
                    </a:ext>
                  </a:extLst>
                </p:cNvPr>
                <p:cNvSpPr txBox="1">
                  <a:spLocks noRot="1" noChangeAspect="1" noMove="1" noResize="1" noEditPoints="1" noAdjustHandles="1" noChangeArrowheads="1" noChangeShapeType="1" noTextEdit="1"/>
                </p:cNvSpPr>
                <p:nvPr/>
              </p:nvSpPr>
              <p:spPr>
                <a:xfrm>
                  <a:off x="6747835" y="3653083"/>
                  <a:ext cx="3397981" cy="1132105"/>
                </a:xfrm>
                <a:prstGeom prst="rect">
                  <a:avLst/>
                </a:prstGeom>
                <a:blipFill>
                  <a:blip r:embed="rId2"/>
                  <a:stretch>
                    <a:fillRect l="-41045" t="-154444" r="-1866" b="-213333"/>
                  </a:stretch>
                </a:blipFill>
              </p:spPr>
              <p:txBody>
                <a:bodyPr/>
                <a:lstStyle/>
                <a:p>
                  <a:r>
                    <a:rPr lang="fr-FR">
                      <a:noFill/>
                    </a:rPr>
                    <a:t> </a:t>
                  </a:r>
                </a:p>
              </p:txBody>
            </p:sp>
          </mc:Fallback>
        </mc:AlternateContent>
        <p:sp>
          <p:nvSpPr>
            <p:cNvPr id="5" name="ZoneTexte 4">
              <a:extLst>
                <a:ext uri="{FF2B5EF4-FFF2-40B4-BE49-F238E27FC236}">
                  <a16:creationId xmlns:a16="http://schemas.microsoft.com/office/drawing/2014/main" id="{ADFD08F8-0CC2-2C40-BDD2-C089E311D960}"/>
                </a:ext>
              </a:extLst>
            </p:cNvPr>
            <p:cNvSpPr txBox="1"/>
            <p:nvPr/>
          </p:nvSpPr>
          <p:spPr>
            <a:xfrm>
              <a:off x="1905299" y="2791272"/>
              <a:ext cx="2612510" cy="461665"/>
            </a:xfrm>
            <a:prstGeom prst="rect">
              <a:avLst/>
            </a:prstGeom>
            <a:noFill/>
          </p:spPr>
          <p:txBody>
            <a:bodyPr wrap="none" rtlCol="0">
              <a:spAutoFit/>
            </a:bodyPr>
            <a:lstStyle/>
            <a:p>
              <a:r>
                <a:rPr lang="fr-FR" sz="2400" dirty="0">
                  <a:latin typeface="+mj-lt"/>
                </a:rPr>
                <a:t>Répartition discrète</a:t>
              </a:r>
            </a:p>
          </p:txBody>
        </p:sp>
        <p:sp>
          <p:nvSpPr>
            <p:cNvPr id="10" name="ZoneTexte 9">
              <a:extLst>
                <a:ext uri="{FF2B5EF4-FFF2-40B4-BE49-F238E27FC236}">
                  <a16:creationId xmlns:a16="http://schemas.microsoft.com/office/drawing/2014/main" id="{BC3B1BC4-E77F-1C46-A844-DEB27F7A5970}"/>
                </a:ext>
              </a:extLst>
            </p:cNvPr>
            <p:cNvSpPr txBox="1"/>
            <p:nvPr/>
          </p:nvSpPr>
          <p:spPr>
            <a:xfrm>
              <a:off x="7229139" y="2791272"/>
              <a:ext cx="2718180" cy="461665"/>
            </a:xfrm>
            <a:prstGeom prst="rect">
              <a:avLst/>
            </a:prstGeom>
            <a:noFill/>
          </p:spPr>
          <p:txBody>
            <a:bodyPr wrap="none" rtlCol="0">
              <a:spAutoFit/>
            </a:bodyPr>
            <a:lstStyle/>
            <a:p>
              <a:r>
                <a:rPr lang="fr-FR" sz="2400" dirty="0">
                  <a:latin typeface="+mj-lt"/>
                </a:rPr>
                <a:t>Répartition continue</a:t>
              </a:r>
            </a:p>
          </p:txBody>
        </p:sp>
        <p:sp>
          <p:nvSpPr>
            <p:cNvPr id="9" name="Rectangle 8">
              <a:extLst>
                <a:ext uri="{FF2B5EF4-FFF2-40B4-BE49-F238E27FC236}">
                  <a16:creationId xmlns:a16="http://schemas.microsoft.com/office/drawing/2014/main" id="{AE4D9174-2306-9F46-93A9-796A1F9EAABF}"/>
                </a:ext>
              </a:extLst>
            </p:cNvPr>
            <p:cNvSpPr/>
            <p:nvPr/>
          </p:nvSpPr>
          <p:spPr>
            <a:xfrm>
              <a:off x="1118594" y="2505147"/>
              <a:ext cx="431457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7FA2B6D0-A726-3D49-BE6C-2D4BA58F2554}"/>
                </a:ext>
              </a:extLst>
            </p:cNvPr>
            <p:cNvSpPr/>
            <p:nvPr/>
          </p:nvSpPr>
          <p:spPr>
            <a:xfrm>
              <a:off x="5433172" y="2505148"/>
              <a:ext cx="602730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5A872C7C-2A95-1244-95CE-71D337910DDD}"/>
                  </a:ext>
                </a:extLst>
              </p:cNvPr>
              <p:cNvSpPr txBox="1"/>
              <p:nvPr/>
            </p:nvSpPr>
            <p:spPr>
              <a:xfrm>
                <a:off x="1502466" y="3567195"/>
                <a:ext cx="3159760" cy="13038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nary>
                        <m:naryPr>
                          <m:chr m:val="∑"/>
                          <m:ctrlPr>
                            <a:rPr lang="fr-FR" sz="2800" b="0" i="1" smtClean="0">
                              <a:latin typeface="Cambria Math" panose="02040503050406030204" pitchFamily="18" charset="0"/>
                            </a:rPr>
                          </m:ctrlPr>
                        </m:naryPr>
                        <m:sub>
                          <m:r>
                            <m:rPr>
                              <m:brk m:alnAt="23"/>
                            </m:rPr>
                            <a:rPr lang="fr-FR" sz="2800" b="0" i="1" smtClean="0">
                              <a:latin typeface="Cambria Math" panose="02040503050406030204" pitchFamily="18" charset="0"/>
                            </a:rPr>
                            <m:t>𝑖</m:t>
                          </m:r>
                          <m:r>
                            <a:rPr lang="fr-FR" sz="2800" b="0" i="1" smtClean="0">
                              <a:latin typeface="Cambria Math" panose="02040503050406030204" pitchFamily="18" charset="0"/>
                            </a:rPr>
                            <m:t>=1</m:t>
                          </m:r>
                        </m:sub>
                        <m:sup>
                          <m:r>
                            <a:rPr lang="fr-FR" sz="2800" b="0" i="1" smtClean="0">
                              <a:latin typeface="Cambria Math" panose="02040503050406030204" pitchFamily="18" charset="0"/>
                            </a:rPr>
                            <m:t>𝑁</m:t>
                          </m:r>
                        </m:sup>
                        <m:e>
                          <m:sSub>
                            <m:sSubPr>
                              <m:ctrlPr>
                                <a:rPr lang="fr-FR" sz="2800" b="0" i="1" smtClean="0">
                                  <a:latin typeface="Cambria Math" panose="02040503050406030204" pitchFamily="18" charset="0"/>
                                </a:rPr>
                              </m:ctrlPr>
                            </m:sSubPr>
                            <m:e>
                              <m:r>
                                <a:rPr lang="fr-FR" sz="2800" b="0" i="1" smtClean="0">
                                  <a:latin typeface="Cambria Math" panose="02040503050406030204" pitchFamily="18" charset="0"/>
                                </a:rPr>
                                <m:t>𝑚</m:t>
                              </m:r>
                            </m:e>
                            <m:sub>
                              <m:r>
                                <a:rPr lang="fr-FR" sz="2800" b="0" i="1" smtClean="0">
                                  <a:latin typeface="Cambria Math" panose="02040503050406030204" pitchFamily="18" charset="0"/>
                                </a:rPr>
                                <m:t>𝑖</m:t>
                              </m:r>
                            </m:sub>
                          </m:sSub>
                          <m:acc>
                            <m:accPr>
                              <m:chr m:val="⃗"/>
                              <m:ctrlPr>
                                <a:rPr lang="fr-FR" sz="2800" b="0" i="1" smtClean="0">
                                  <a:latin typeface="Cambria Math" panose="02040503050406030204" pitchFamily="18" charset="0"/>
                                </a:rPr>
                              </m:ctrlPr>
                            </m:accPr>
                            <m:e>
                              <m:sSub>
                                <m:sSubPr>
                                  <m:ctrlPr>
                                    <a:rPr lang="fr-FR" sz="2800" b="0" i="1" smtClean="0">
                                      <a:latin typeface="Cambria Math" panose="02040503050406030204" pitchFamily="18" charset="0"/>
                                    </a:rPr>
                                  </m:ctrlPr>
                                </m:sSubPr>
                                <m:e>
                                  <m:r>
                                    <m:rPr>
                                      <m:sty m:val="p"/>
                                    </m:rPr>
                                    <a:rPr lang="fr-FR" sz="2800" b="0" i="0" smtClean="0">
                                      <a:latin typeface="Cambria Math" panose="02040503050406030204" pitchFamily="18" charset="0"/>
                                    </a:rPr>
                                    <m:t>GM</m:t>
                                  </m:r>
                                </m:e>
                                <m:sub>
                                  <m:r>
                                    <a:rPr lang="fr-FR" sz="2800" b="0" i="1" smtClean="0">
                                      <a:latin typeface="Cambria Math" panose="02040503050406030204" pitchFamily="18" charset="0"/>
                                    </a:rPr>
                                    <m:t>𝑖</m:t>
                                  </m:r>
                                </m:sub>
                              </m:sSub>
                            </m:e>
                          </m:acc>
                          <m:r>
                            <m:rPr>
                              <m:brk m:alnAt="23"/>
                            </m:rPr>
                            <a:rPr lang="fr-FR" sz="2800" b="0" i="1" smtClean="0">
                              <a:latin typeface="Cambria Math" panose="02040503050406030204" pitchFamily="18" charset="0"/>
                            </a:rPr>
                            <m:t>=</m:t>
                          </m:r>
                          <m:acc>
                            <m:accPr>
                              <m:chr m:val="⃗"/>
                              <m:ctrlPr>
                                <a:rPr lang="fr-FR" sz="2800" b="0" i="1" smtClean="0">
                                  <a:latin typeface="Cambria Math" panose="02040503050406030204" pitchFamily="18" charset="0"/>
                                </a:rPr>
                              </m:ctrlPr>
                            </m:accPr>
                            <m:e>
                              <m:r>
                                <a:rPr lang="fr-FR" sz="2800" b="0" i="1" smtClean="0">
                                  <a:latin typeface="Cambria Math" panose="02040503050406030204" pitchFamily="18" charset="0"/>
                                </a:rPr>
                                <m:t>0</m:t>
                              </m:r>
                            </m:e>
                          </m:acc>
                        </m:e>
                      </m:nary>
                    </m:oMath>
                  </m:oMathPara>
                </a14:m>
                <a:endParaRPr lang="fr-FR" sz="2800" dirty="0"/>
              </a:p>
            </p:txBody>
          </p:sp>
        </mc:Choice>
        <mc:Fallback xmlns="">
          <p:sp>
            <p:nvSpPr>
              <p:cNvPr id="16" name="ZoneTexte 15">
                <a:extLst>
                  <a:ext uri="{FF2B5EF4-FFF2-40B4-BE49-F238E27FC236}">
                    <a16:creationId xmlns:a16="http://schemas.microsoft.com/office/drawing/2014/main" id="{5A872C7C-2A95-1244-95CE-71D337910DDD}"/>
                  </a:ext>
                </a:extLst>
              </p:cNvPr>
              <p:cNvSpPr txBox="1">
                <a:spLocks noRot="1" noChangeAspect="1" noMove="1" noResize="1" noEditPoints="1" noAdjustHandles="1" noChangeArrowheads="1" noChangeShapeType="1" noTextEdit="1"/>
              </p:cNvSpPr>
              <p:nvPr/>
            </p:nvSpPr>
            <p:spPr>
              <a:xfrm>
                <a:off x="1502466" y="3567195"/>
                <a:ext cx="3159760" cy="1303883"/>
              </a:xfrm>
              <a:prstGeom prst="rect">
                <a:avLst/>
              </a:prstGeom>
              <a:blipFill>
                <a:blip r:embed="rId3"/>
                <a:stretch>
                  <a:fillRect l="-28000" t="-100000" b="-157692"/>
                </a:stretch>
              </a:blipFill>
            </p:spPr>
            <p:txBody>
              <a:bodyPr/>
              <a:lstStyle/>
              <a:p>
                <a:r>
                  <a:rPr lang="fr-FR">
                    <a:noFill/>
                  </a:rPr>
                  <a:t> </a:t>
                </a:r>
              </a:p>
            </p:txBody>
          </p:sp>
        </mc:Fallback>
      </mc:AlternateContent>
    </p:spTree>
    <p:extLst>
      <p:ext uri="{BB962C8B-B14F-4D97-AF65-F5344CB8AC3E}">
        <p14:creationId xmlns:p14="http://schemas.microsoft.com/office/powerpoint/2010/main" val="2432585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7</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7" name="ZoneTexte 6">
            <a:extLst>
              <a:ext uri="{FF2B5EF4-FFF2-40B4-BE49-F238E27FC236}">
                <a16:creationId xmlns:a16="http://schemas.microsoft.com/office/drawing/2014/main" id="{864C2ABF-1BFB-0B46-B711-6E14FEB2AE43}"/>
              </a:ext>
            </a:extLst>
          </p:cNvPr>
          <p:cNvSpPr txBox="1"/>
          <p:nvPr/>
        </p:nvSpPr>
        <p:spPr>
          <a:xfrm>
            <a:off x="914401" y="1528373"/>
            <a:ext cx="5417380" cy="461665"/>
          </a:xfrm>
          <a:prstGeom prst="rect">
            <a:avLst/>
          </a:prstGeom>
          <a:noFill/>
        </p:spPr>
        <p:txBody>
          <a:bodyPr wrap="none" rtlCol="0">
            <a:spAutoFit/>
          </a:bodyPr>
          <a:lstStyle/>
          <a:p>
            <a:pPr marL="285750" indent="-285750">
              <a:buFont typeface="Wingdings" pitchFamily="2" charset="2"/>
              <a:buChar char="§"/>
            </a:pPr>
            <a:r>
              <a:rPr lang="fr-FR" sz="2400" dirty="0">
                <a:latin typeface="+mj-lt"/>
              </a:rPr>
              <a:t>Calcul de la position du centre de masse</a:t>
            </a:r>
          </a:p>
        </p:txBody>
      </p:sp>
      <p:grpSp>
        <p:nvGrpSpPr>
          <p:cNvPr id="11" name="Groupe 10">
            <a:extLst>
              <a:ext uri="{FF2B5EF4-FFF2-40B4-BE49-F238E27FC236}">
                <a16:creationId xmlns:a16="http://schemas.microsoft.com/office/drawing/2014/main" id="{C459AE39-8B34-EE45-BA47-09C02DC82D2F}"/>
              </a:ext>
            </a:extLst>
          </p:cNvPr>
          <p:cNvGrpSpPr/>
          <p:nvPr/>
        </p:nvGrpSpPr>
        <p:grpSpPr>
          <a:xfrm>
            <a:off x="925057" y="2505147"/>
            <a:ext cx="10341886" cy="2824481"/>
            <a:chOff x="1118594" y="2505147"/>
            <a:chExt cx="10341886" cy="2824481"/>
          </a:xfrm>
        </p:grpSpPr>
        <mc:AlternateContent xmlns:mc="http://schemas.openxmlformats.org/markup-compatibility/2006" xmlns:a14="http://schemas.microsoft.com/office/drawing/2010/main">
          <mc:Choice Requires="a14">
            <p:sp>
              <p:nvSpPr>
                <p:cNvPr id="8" name="ZoneTexte 7">
                  <a:extLst>
                    <a:ext uri="{FF2B5EF4-FFF2-40B4-BE49-F238E27FC236}">
                      <a16:creationId xmlns:a16="http://schemas.microsoft.com/office/drawing/2014/main" id="{2FF39A23-8AEB-F149-A599-00F168052930}"/>
                    </a:ext>
                  </a:extLst>
                </p:cNvPr>
                <p:cNvSpPr txBox="1"/>
                <p:nvPr/>
              </p:nvSpPr>
              <p:spPr>
                <a:xfrm>
                  <a:off x="6336074" y="3653081"/>
                  <a:ext cx="4504310" cy="11321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fr-FR" sz="2800" i="1" smtClean="0">
                                <a:latin typeface="Cambria Math" panose="02040503050406030204" pitchFamily="18" charset="0"/>
                              </a:rPr>
                            </m:ctrlPr>
                          </m:accPr>
                          <m:e>
                            <m:r>
                              <m:rPr>
                                <m:sty m:val="p"/>
                              </m:rPr>
                              <a:rPr lang="fr-FR" sz="2800" b="0" i="0" smtClean="0">
                                <a:latin typeface="Cambria Math" panose="02040503050406030204" pitchFamily="18" charset="0"/>
                              </a:rPr>
                              <m:t>AG</m:t>
                            </m:r>
                          </m:e>
                        </m:acc>
                        <m:r>
                          <a:rPr lang="fr-FR" sz="2800" b="0" i="1" smtClean="0">
                            <a:latin typeface="Cambria Math" panose="02040503050406030204" pitchFamily="18" charset="0"/>
                          </a:rPr>
                          <m:t>=</m:t>
                        </m:r>
                        <m:f>
                          <m:fPr>
                            <m:ctrlPr>
                              <a:rPr lang="fr-FR" sz="2800" i="1">
                                <a:latin typeface="Cambria Math" panose="02040503050406030204" pitchFamily="18" charset="0"/>
                              </a:rPr>
                            </m:ctrlPr>
                          </m:fPr>
                          <m:num>
                            <m:r>
                              <a:rPr lang="fr-FR" sz="2800" i="1">
                                <a:latin typeface="Cambria Math" panose="02040503050406030204" pitchFamily="18" charset="0"/>
                              </a:rPr>
                              <m:t>1</m:t>
                            </m:r>
                          </m:num>
                          <m:den>
                            <m:r>
                              <a:rPr lang="fr-FR" sz="2800" i="1">
                                <a:latin typeface="Cambria Math" panose="02040503050406030204" pitchFamily="18" charset="0"/>
                              </a:rPr>
                              <m:t>𝑚</m:t>
                            </m:r>
                            <m:r>
                              <a:rPr lang="fr-FR" sz="2800" i="1">
                                <a:latin typeface="Cambria Math" panose="02040503050406030204" pitchFamily="18" charset="0"/>
                              </a:rPr>
                              <m:t>(</m:t>
                            </m:r>
                            <m:r>
                              <m:rPr>
                                <m:sty m:val="p"/>
                              </m:rPr>
                              <a:rPr lang="fr-FR" sz="2800">
                                <a:latin typeface="Cambria Math" panose="02040503050406030204" pitchFamily="18" charset="0"/>
                              </a:rPr>
                              <m:t>Σ</m:t>
                            </m:r>
                            <m:r>
                              <a:rPr lang="fr-FR" sz="2800" i="1">
                                <a:latin typeface="Cambria Math" panose="02040503050406030204" pitchFamily="18" charset="0"/>
                              </a:rPr>
                              <m:t>)</m:t>
                            </m:r>
                          </m:den>
                        </m:f>
                        <m:nary>
                          <m:naryPr>
                            <m:chr m:val="∭"/>
                            <m:limLoc m:val="undOvr"/>
                            <m:ctrlPr>
                              <a:rPr lang="fr-FR" sz="2800" i="1" smtClean="0">
                                <a:latin typeface="Cambria Math" panose="02040503050406030204" pitchFamily="18" charset="0"/>
                              </a:rPr>
                            </m:ctrlPr>
                          </m:naryPr>
                          <m:sub>
                            <m:r>
                              <m:rPr>
                                <m:brk m:alnAt="24"/>
                              </m:rPr>
                              <a:rPr lang="fr-FR" sz="2800" b="0" i="1" smtClean="0">
                                <a:latin typeface="Cambria Math" panose="02040503050406030204" pitchFamily="18" charset="0"/>
                              </a:rPr>
                              <m:t>𝑀</m:t>
                            </m:r>
                            <m:r>
                              <a:rPr lang="fr-FR" sz="2800" b="0" i="1" smtClean="0">
                                <a:latin typeface="Cambria Math" panose="02040503050406030204" pitchFamily="18" charset="0"/>
                                <a:ea typeface="Cambria Math" panose="02040503050406030204" pitchFamily="18" charset="0"/>
                              </a:rPr>
                              <m:t>∈</m:t>
                            </m:r>
                            <m:r>
                              <a:rPr lang="fr-FR" sz="2800" i="1">
                                <a:latin typeface="Cambria Math" panose="02040503050406030204" pitchFamily="18" charset="0"/>
                                <a:ea typeface="Cambria Math" panose="02040503050406030204" pitchFamily="18" charset="0"/>
                              </a:rPr>
                              <m:t>𝒱</m:t>
                            </m:r>
                          </m:sub>
                          <m:sup>
                            <m:r>
                              <a:rPr lang="fr-FR" sz="2800" b="0" i="1" smtClean="0">
                                <a:latin typeface="Cambria Math" panose="02040503050406030204" pitchFamily="18" charset="0"/>
                              </a:rPr>
                              <m:t> </m:t>
                            </m:r>
                          </m:sup>
                          <m:e>
                            <m:acc>
                              <m:accPr>
                                <m:chr m:val="⃗"/>
                                <m:ctrlPr>
                                  <a:rPr lang="fr-FR" sz="2800" i="1" smtClean="0">
                                    <a:latin typeface="Cambria Math" panose="02040503050406030204" pitchFamily="18" charset="0"/>
                                  </a:rPr>
                                </m:ctrlPr>
                              </m:accPr>
                              <m:e>
                                <m:r>
                                  <m:rPr>
                                    <m:sty m:val="p"/>
                                  </m:rPr>
                                  <a:rPr lang="fr-FR" sz="2800" b="0" i="0" smtClean="0">
                                    <a:latin typeface="Cambria Math" panose="02040503050406030204" pitchFamily="18" charset="0"/>
                                  </a:rPr>
                                  <m:t>AM</m:t>
                                </m:r>
                              </m:e>
                            </m:acc>
                            <m:r>
                              <m:rPr>
                                <m:brk m:alnAt="24"/>
                              </m:rPr>
                              <a:rPr lang="fr-FR" sz="2800" b="0" i="1" smtClean="0">
                                <a:latin typeface="Cambria Math" panose="02040503050406030204" pitchFamily="18" charset="0"/>
                              </a:rPr>
                              <m:t> </m:t>
                            </m:r>
                            <m:r>
                              <a:rPr lang="fr-FR" sz="2800" b="0" i="1" smtClean="0">
                                <a:latin typeface="Cambria Math" panose="02040503050406030204" pitchFamily="18" charset="0"/>
                              </a:rPr>
                              <m:t>𝜌</m:t>
                            </m:r>
                            <m:d>
                              <m:dPr>
                                <m:ctrlPr>
                                  <a:rPr lang="fr-FR" sz="2800" b="0" i="1" smtClean="0">
                                    <a:latin typeface="Cambria Math" panose="02040503050406030204" pitchFamily="18" charset="0"/>
                                  </a:rPr>
                                </m:ctrlPr>
                              </m:dPr>
                              <m:e>
                                <m:r>
                                  <a:rPr lang="fr-FR" sz="2800" b="0" i="1" smtClean="0">
                                    <a:latin typeface="Cambria Math" panose="02040503050406030204" pitchFamily="18" charset="0"/>
                                  </a:rPr>
                                  <m:t>𝑀</m:t>
                                </m:r>
                              </m:e>
                            </m:d>
                            <m:r>
                              <a:rPr lang="fr-FR" sz="2800" b="0" i="0" smtClean="0">
                                <a:latin typeface="Cambria Math" panose="02040503050406030204" pitchFamily="18" charset="0"/>
                              </a:rPr>
                              <m:t> </m:t>
                            </m:r>
                            <m:r>
                              <m:rPr>
                                <m:sty m:val="p"/>
                              </m:rPr>
                              <a:rPr lang="fr-FR" sz="2800" b="0" i="0" smtClean="0">
                                <a:latin typeface="Cambria Math" panose="02040503050406030204" pitchFamily="18" charset="0"/>
                              </a:rPr>
                              <m:t>d</m:t>
                            </m:r>
                            <m:r>
                              <m:rPr>
                                <m:brk m:alnAt="24"/>
                              </m:rPr>
                              <a:rPr lang="fr-FR" sz="2800" i="1">
                                <a:latin typeface="Cambria Math" panose="02040503050406030204" pitchFamily="18" charset="0"/>
                                <a:ea typeface="Cambria Math" panose="02040503050406030204" pitchFamily="18" charset="0"/>
                              </a:rPr>
                              <m:t>𝒱</m:t>
                            </m:r>
                          </m:e>
                        </m:nary>
                      </m:oMath>
                    </m:oMathPara>
                  </a14:m>
                  <a:endParaRPr lang="fr-FR" sz="2800" dirty="0"/>
                </a:p>
              </p:txBody>
            </p:sp>
          </mc:Choice>
          <mc:Fallback xmlns="">
            <p:sp>
              <p:nvSpPr>
                <p:cNvPr id="8" name="ZoneTexte 7">
                  <a:extLst>
                    <a:ext uri="{FF2B5EF4-FFF2-40B4-BE49-F238E27FC236}">
                      <a16:creationId xmlns:a16="http://schemas.microsoft.com/office/drawing/2014/main" id="{2FF39A23-8AEB-F149-A599-00F168052930}"/>
                    </a:ext>
                  </a:extLst>
                </p:cNvPr>
                <p:cNvSpPr txBox="1">
                  <a:spLocks noRot="1" noChangeAspect="1" noMove="1" noResize="1" noEditPoints="1" noAdjustHandles="1" noChangeArrowheads="1" noChangeShapeType="1" noTextEdit="1"/>
                </p:cNvSpPr>
                <p:nvPr/>
              </p:nvSpPr>
              <p:spPr>
                <a:xfrm>
                  <a:off x="6336074" y="3653081"/>
                  <a:ext cx="4504310" cy="1132105"/>
                </a:xfrm>
                <a:prstGeom prst="rect">
                  <a:avLst/>
                </a:prstGeom>
                <a:blipFill>
                  <a:blip r:embed="rId2"/>
                  <a:stretch>
                    <a:fillRect l="-1124" t="-154444" r="-1124" b="-213333"/>
                  </a:stretch>
                </a:blipFill>
              </p:spPr>
              <p:txBody>
                <a:bodyPr/>
                <a:lstStyle/>
                <a:p>
                  <a:r>
                    <a:rPr lang="fr-FR">
                      <a:noFill/>
                    </a:rPr>
                    <a:t> </a:t>
                  </a:r>
                </a:p>
              </p:txBody>
            </p:sp>
          </mc:Fallback>
        </mc:AlternateContent>
        <p:sp>
          <p:nvSpPr>
            <p:cNvPr id="5" name="ZoneTexte 4">
              <a:extLst>
                <a:ext uri="{FF2B5EF4-FFF2-40B4-BE49-F238E27FC236}">
                  <a16:creationId xmlns:a16="http://schemas.microsoft.com/office/drawing/2014/main" id="{ADFD08F8-0CC2-2C40-BDD2-C089E311D960}"/>
                </a:ext>
              </a:extLst>
            </p:cNvPr>
            <p:cNvSpPr txBox="1"/>
            <p:nvPr/>
          </p:nvSpPr>
          <p:spPr>
            <a:xfrm>
              <a:off x="1905299" y="2791272"/>
              <a:ext cx="2612510" cy="461665"/>
            </a:xfrm>
            <a:prstGeom prst="rect">
              <a:avLst/>
            </a:prstGeom>
            <a:noFill/>
          </p:spPr>
          <p:txBody>
            <a:bodyPr wrap="none" rtlCol="0">
              <a:spAutoFit/>
            </a:bodyPr>
            <a:lstStyle/>
            <a:p>
              <a:r>
                <a:rPr lang="fr-FR" sz="2400" dirty="0">
                  <a:latin typeface="+mj-lt"/>
                </a:rPr>
                <a:t>Répartition discrète</a:t>
              </a:r>
            </a:p>
          </p:txBody>
        </p:sp>
        <p:sp>
          <p:nvSpPr>
            <p:cNvPr id="10" name="ZoneTexte 9">
              <a:extLst>
                <a:ext uri="{FF2B5EF4-FFF2-40B4-BE49-F238E27FC236}">
                  <a16:creationId xmlns:a16="http://schemas.microsoft.com/office/drawing/2014/main" id="{BC3B1BC4-E77F-1C46-A844-DEB27F7A5970}"/>
                </a:ext>
              </a:extLst>
            </p:cNvPr>
            <p:cNvSpPr txBox="1"/>
            <p:nvPr/>
          </p:nvSpPr>
          <p:spPr>
            <a:xfrm>
              <a:off x="7229139" y="2791272"/>
              <a:ext cx="2718180" cy="461665"/>
            </a:xfrm>
            <a:prstGeom prst="rect">
              <a:avLst/>
            </a:prstGeom>
            <a:noFill/>
          </p:spPr>
          <p:txBody>
            <a:bodyPr wrap="none" rtlCol="0">
              <a:spAutoFit/>
            </a:bodyPr>
            <a:lstStyle/>
            <a:p>
              <a:r>
                <a:rPr lang="fr-FR" sz="2400" dirty="0">
                  <a:latin typeface="+mj-lt"/>
                </a:rPr>
                <a:t>Répartition continue</a:t>
              </a:r>
            </a:p>
          </p:txBody>
        </p:sp>
        <p:sp>
          <p:nvSpPr>
            <p:cNvPr id="9" name="Rectangle 8">
              <a:extLst>
                <a:ext uri="{FF2B5EF4-FFF2-40B4-BE49-F238E27FC236}">
                  <a16:creationId xmlns:a16="http://schemas.microsoft.com/office/drawing/2014/main" id="{AE4D9174-2306-9F46-93A9-796A1F9EAABF}"/>
                </a:ext>
              </a:extLst>
            </p:cNvPr>
            <p:cNvSpPr/>
            <p:nvPr/>
          </p:nvSpPr>
          <p:spPr>
            <a:xfrm>
              <a:off x="1118594" y="2505147"/>
              <a:ext cx="431457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7FA2B6D0-A726-3D49-BE6C-2D4BA58F2554}"/>
                </a:ext>
              </a:extLst>
            </p:cNvPr>
            <p:cNvSpPr/>
            <p:nvPr/>
          </p:nvSpPr>
          <p:spPr>
            <a:xfrm>
              <a:off x="5433172" y="2505148"/>
              <a:ext cx="6027308" cy="2824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mc:AlternateContent xmlns:mc="http://schemas.openxmlformats.org/markup-compatibility/2006" xmlns:a14="http://schemas.microsoft.com/office/drawing/2010/main">
        <mc:Choice Requires="a14">
          <p:sp>
            <p:nvSpPr>
              <p:cNvPr id="16" name="ZoneTexte 15">
                <a:extLst>
                  <a:ext uri="{FF2B5EF4-FFF2-40B4-BE49-F238E27FC236}">
                    <a16:creationId xmlns:a16="http://schemas.microsoft.com/office/drawing/2014/main" id="{5A872C7C-2A95-1244-95CE-71D337910DDD}"/>
                  </a:ext>
                </a:extLst>
              </p:cNvPr>
              <p:cNvSpPr txBox="1"/>
              <p:nvPr/>
            </p:nvSpPr>
            <p:spPr>
              <a:xfrm>
                <a:off x="860728" y="3567193"/>
                <a:ext cx="4314577" cy="13038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fr-FR" sz="2800" b="0" i="1" smtClean="0">
                              <a:latin typeface="Cambria Math" panose="02040503050406030204" pitchFamily="18" charset="0"/>
                            </a:rPr>
                          </m:ctrlPr>
                        </m:accPr>
                        <m:e>
                          <m:r>
                            <m:rPr>
                              <m:sty m:val="p"/>
                            </m:rPr>
                            <a:rPr lang="fr-FR" sz="2800" b="0" i="0" smtClean="0">
                              <a:latin typeface="Cambria Math" panose="02040503050406030204" pitchFamily="18" charset="0"/>
                            </a:rPr>
                            <m:t>AG</m:t>
                          </m:r>
                        </m:e>
                      </m:acc>
                      <m:r>
                        <a:rPr lang="fr-FR" sz="2800" b="0" i="1" smtClean="0">
                          <a:latin typeface="Cambria Math" panose="02040503050406030204" pitchFamily="18" charset="0"/>
                        </a:rPr>
                        <m:t>=</m:t>
                      </m:r>
                      <m:f>
                        <m:fPr>
                          <m:ctrlPr>
                            <a:rPr lang="fr-FR" sz="2800" b="0" i="1" smtClean="0">
                              <a:latin typeface="Cambria Math" panose="02040503050406030204" pitchFamily="18" charset="0"/>
                            </a:rPr>
                          </m:ctrlPr>
                        </m:fPr>
                        <m:num>
                          <m:r>
                            <a:rPr lang="fr-FR" sz="2800" b="0" i="1" smtClean="0">
                              <a:latin typeface="Cambria Math" panose="02040503050406030204" pitchFamily="18" charset="0"/>
                            </a:rPr>
                            <m:t>1</m:t>
                          </m:r>
                        </m:num>
                        <m:den>
                          <m:r>
                            <a:rPr lang="fr-FR" sz="2800" b="0" i="1" smtClean="0">
                              <a:latin typeface="Cambria Math" panose="02040503050406030204" pitchFamily="18" charset="0"/>
                            </a:rPr>
                            <m:t>𝑚</m:t>
                          </m:r>
                          <m:r>
                            <a:rPr lang="fr-FR" sz="2800" b="0" i="1" smtClean="0">
                              <a:latin typeface="Cambria Math" panose="02040503050406030204" pitchFamily="18" charset="0"/>
                            </a:rPr>
                            <m:t>(</m:t>
                          </m:r>
                          <m:r>
                            <m:rPr>
                              <m:sty m:val="p"/>
                            </m:rPr>
                            <a:rPr lang="fr-FR" sz="2800" b="0" i="0" smtClean="0">
                              <a:latin typeface="Cambria Math" panose="02040503050406030204" pitchFamily="18" charset="0"/>
                            </a:rPr>
                            <m:t>Σ</m:t>
                          </m:r>
                          <m:r>
                            <a:rPr lang="fr-FR" sz="2800" b="0" i="1" smtClean="0">
                              <a:latin typeface="Cambria Math" panose="02040503050406030204" pitchFamily="18" charset="0"/>
                            </a:rPr>
                            <m:t>)</m:t>
                          </m:r>
                        </m:den>
                      </m:f>
                      <m:nary>
                        <m:naryPr>
                          <m:chr m:val="∑"/>
                          <m:ctrlPr>
                            <a:rPr lang="fr-FR" sz="2800" b="0" i="1" smtClean="0">
                              <a:latin typeface="Cambria Math" panose="02040503050406030204" pitchFamily="18" charset="0"/>
                            </a:rPr>
                          </m:ctrlPr>
                        </m:naryPr>
                        <m:sub>
                          <m:r>
                            <m:rPr>
                              <m:brk m:alnAt="23"/>
                            </m:rPr>
                            <a:rPr lang="fr-FR" sz="2800" b="0" i="1" smtClean="0">
                              <a:latin typeface="Cambria Math" panose="02040503050406030204" pitchFamily="18" charset="0"/>
                            </a:rPr>
                            <m:t>𝑖</m:t>
                          </m:r>
                          <m:r>
                            <a:rPr lang="fr-FR" sz="2800" b="0" i="1" smtClean="0">
                              <a:latin typeface="Cambria Math" panose="02040503050406030204" pitchFamily="18" charset="0"/>
                            </a:rPr>
                            <m:t>=1</m:t>
                          </m:r>
                        </m:sub>
                        <m:sup>
                          <m:r>
                            <a:rPr lang="fr-FR" sz="2800" b="0" i="1" smtClean="0">
                              <a:latin typeface="Cambria Math" panose="02040503050406030204" pitchFamily="18" charset="0"/>
                            </a:rPr>
                            <m:t>𝑁</m:t>
                          </m:r>
                        </m:sup>
                        <m:e>
                          <m:sSub>
                            <m:sSubPr>
                              <m:ctrlPr>
                                <a:rPr lang="fr-FR" sz="2800" b="0" i="1" smtClean="0">
                                  <a:latin typeface="Cambria Math" panose="02040503050406030204" pitchFamily="18" charset="0"/>
                                </a:rPr>
                              </m:ctrlPr>
                            </m:sSubPr>
                            <m:e>
                              <m:r>
                                <a:rPr lang="fr-FR" sz="2800" b="0" i="1" smtClean="0">
                                  <a:latin typeface="Cambria Math" panose="02040503050406030204" pitchFamily="18" charset="0"/>
                                </a:rPr>
                                <m:t>𝑚</m:t>
                              </m:r>
                            </m:e>
                            <m:sub>
                              <m:r>
                                <a:rPr lang="fr-FR" sz="2800" b="0" i="1" smtClean="0">
                                  <a:latin typeface="Cambria Math" panose="02040503050406030204" pitchFamily="18" charset="0"/>
                                </a:rPr>
                                <m:t>𝑖</m:t>
                              </m:r>
                            </m:sub>
                          </m:sSub>
                          <m:acc>
                            <m:accPr>
                              <m:chr m:val="⃗"/>
                              <m:ctrlPr>
                                <a:rPr lang="fr-FR" sz="2800" b="0" i="1" smtClean="0">
                                  <a:latin typeface="Cambria Math" panose="02040503050406030204" pitchFamily="18" charset="0"/>
                                </a:rPr>
                              </m:ctrlPr>
                            </m:accPr>
                            <m:e>
                              <m:sSub>
                                <m:sSubPr>
                                  <m:ctrlPr>
                                    <a:rPr lang="fr-FR" sz="2800" b="0" i="1" smtClean="0">
                                      <a:latin typeface="Cambria Math" panose="02040503050406030204" pitchFamily="18" charset="0"/>
                                    </a:rPr>
                                  </m:ctrlPr>
                                </m:sSubPr>
                                <m:e>
                                  <m:r>
                                    <m:rPr>
                                      <m:sty m:val="p"/>
                                    </m:rPr>
                                    <a:rPr lang="fr-FR" sz="2800" b="0" i="0" smtClean="0">
                                      <a:latin typeface="Cambria Math" panose="02040503050406030204" pitchFamily="18" charset="0"/>
                                    </a:rPr>
                                    <m:t>AM</m:t>
                                  </m:r>
                                </m:e>
                                <m:sub>
                                  <m:r>
                                    <a:rPr lang="fr-FR" sz="2800" b="0" i="1" smtClean="0">
                                      <a:latin typeface="Cambria Math" panose="02040503050406030204" pitchFamily="18" charset="0"/>
                                    </a:rPr>
                                    <m:t>𝑖</m:t>
                                  </m:r>
                                </m:sub>
                              </m:sSub>
                            </m:e>
                          </m:acc>
                        </m:e>
                      </m:nary>
                    </m:oMath>
                  </m:oMathPara>
                </a14:m>
                <a:endParaRPr lang="fr-FR" sz="2800" dirty="0"/>
              </a:p>
            </p:txBody>
          </p:sp>
        </mc:Choice>
        <mc:Fallback xmlns="">
          <p:sp>
            <p:nvSpPr>
              <p:cNvPr id="16" name="ZoneTexte 15">
                <a:extLst>
                  <a:ext uri="{FF2B5EF4-FFF2-40B4-BE49-F238E27FC236}">
                    <a16:creationId xmlns:a16="http://schemas.microsoft.com/office/drawing/2014/main" id="{5A872C7C-2A95-1244-95CE-71D337910DDD}"/>
                  </a:ext>
                </a:extLst>
              </p:cNvPr>
              <p:cNvSpPr txBox="1">
                <a:spLocks noRot="1" noChangeAspect="1" noMove="1" noResize="1" noEditPoints="1" noAdjustHandles="1" noChangeArrowheads="1" noChangeShapeType="1" noTextEdit="1"/>
              </p:cNvSpPr>
              <p:nvPr/>
            </p:nvSpPr>
            <p:spPr>
              <a:xfrm>
                <a:off x="860728" y="3567193"/>
                <a:ext cx="4314577" cy="1303883"/>
              </a:xfrm>
              <a:prstGeom prst="rect">
                <a:avLst/>
              </a:prstGeom>
              <a:blipFill>
                <a:blip r:embed="rId3"/>
                <a:stretch>
                  <a:fillRect t="-100000" b="-157692"/>
                </a:stretch>
              </a:blipFill>
            </p:spPr>
            <p:txBody>
              <a:bodyPr/>
              <a:lstStyle/>
              <a:p>
                <a:r>
                  <a:rPr lang="fr-FR">
                    <a:noFill/>
                  </a:rPr>
                  <a:t> </a:t>
                </a:r>
              </a:p>
            </p:txBody>
          </p:sp>
        </mc:Fallback>
      </mc:AlternateContent>
    </p:spTree>
    <p:extLst>
      <p:ext uri="{BB962C8B-B14F-4D97-AF65-F5344CB8AC3E}">
        <p14:creationId xmlns:p14="http://schemas.microsoft.com/office/powerpoint/2010/main" val="2002558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09C5EAE-8123-6647-A465-98E4BCBF394B}"/>
              </a:ext>
            </a:extLst>
          </p:cNvPr>
          <p:cNvSpPr/>
          <p:nvPr/>
        </p:nvSpPr>
        <p:spPr>
          <a:xfrm>
            <a:off x="0" y="0"/>
            <a:ext cx="12192000" cy="423081"/>
          </a:xfrm>
          <a:prstGeom prst="rect">
            <a:avLst/>
          </a:prstGeom>
          <a:solidFill>
            <a:srgbClr val="849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90FA721C-D091-EA40-B545-1717FA31F499}"/>
              </a:ext>
            </a:extLst>
          </p:cNvPr>
          <p:cNvSpPr>
            <a:spLocks noGrp="1"/>
          </p:cNvSpPr>
          <p:nvPr>
            <p:ph type="sldNum" sz="quarter" idx="12"/>
          </p:nvPr>
        </p:nvSpPr>
        <p:spPr/>
        <p:txBody>
          <a:bodyPr/>
          <a:lstStyle/>
          <a:p>
            <a:fld id="{2A7B12F2-6375-C443-8559-97884B674FF5}" type="slidenum">
              <a:rPr lang="fr-FR" smtClean="0"/>
              <a:t>8</a:t>
            </a:fld>
            <a:endParaRPr lang="fr-FR" dirty="0"/>
          </a:p>
        </p:txBody>
      </p:sp>
      <p:sp>
        <p:nvSpPr>
          <p:cNvPr id="4" name="ZoneTexte 3">
            <a:extLst>
              <a:ext uri="{FF2B5EF4-FFF2-40B4-BE49-F238E27FC236}">
                <a16:creationId xmlns:a16="http://schemas.microsoft.com/office/drawing/2014/main" id="{058F2CD9-EEBF-154A-9175-3D86043050B9}"/>
              </a:ext>
            </a:extLst>
          </p:cNvPr>
          <p:cNvSpPr txBox="1"/>
          <p:nvPr/>
        </p:nvSpPr>
        <p:spPr>
          <a:xfrm>
            <a:off x="450376" y="723331"/>
            <a:ext cx="4112344" cy="707886"/>
          </a:xfrm>
          <a:prstGeom prst="rect">
            <a:avLst/>
          </a:prstGeom>
          <a:noFill/>
        </p:spPr>
        <p:txBody>
          <a:bodyPr wrap="none" rtlCol="0">
            <a:spAutoFit/>
          </a:bodyPr>
          <a:lstStyle/>
          <a:p>
            <a:r>
              <a:rPr lang="fr-FR" sz="4000" dirty="0">
                <a:latin typeface="+mj-lt"/>
              </a:rPr>
              <a:t>1. Centre de masse</a:t>
            </a:r>
          </a:p>
        </p:txBody>
      </p:sp>
      <p:sp>
        <p:nvSpPr>
          <p:cNvPr id="13" name="ZoneTexte 12">
            <a:extLst>
              <a:ext uri="{FF2B5EF4-FFF2-40B4-BE49-F238E27FC236}">
                <a16:creationId xmlns:a16="http://schemas.microsoft.com/office/drawing/2014/main" id="{46964196-66A1-D34A-A6C3-837024E8322F}"/>
              </a:ext>
            </a:extLst>
          </p:cNvPr>
          <p:cNvSpPr txBox="1"/>
          <p:nvPr/>
        </p:nvSpPr>
        <p:spPr>
          <a:xfrm>
            <a:off x="300902" y="1865937"/>
            <a:ext cx="11559404" cy="2893100"/>
          </a:xfrm>
          <a:prstGeom prst="rect">
            <a:avLst/>
          </a:prstGeom>
          <a:noFill/>
        </p:spPr>
        <p:txBody>
          <a:bodyPr wrap="square" rtlCol="0">
            <a:spAutoFit/>
          </a:bodyPr>
          <a:lstStyle/>
          <a:p>
            <a:pPr algn="just"/>
            <a:r>
              <a:rPr lang="fr-FR" sz="2600" dirty="0">
                <a:latin typeface="+mj-lt"/>
              </a:rPr>
              <a:t>Le centre d’inertie d’un solide :</a:t>
            </a:r>
          </a:p>
          <a:p>
            <a:pPr algn="just"/>
            <a:endParaRPr lang="fr-FR" sz="2600" dirty="0">
              <a:latin typeface="+mj-lt"/>
            </a:endParaRPr>
          </a:p>
          <a:p>
            <a:pPr marL="514350" indent="-514350" algn="just">
              <a:buFont typeface="Wingdings" pitchFamily="2" charset="2"/>
              <a:buChar char="q"/>
            </a:pPr>
            <a:r>
              <a:rPr lang="fr-FR" sz="2600" dirty="0">
                <a:latin typeface="+mj-lt"/>
              </a:rPr>
              <a:t>Dépend du référentiel dans lequel on étudie le mouvement de ce solide. </a:t>
            </a:r>
          </a:p>
          <a:p>
            <a:pPr marL="514350" indent="-514350" algn="just">
              <a:buFont typeface="Wingdings" pitchFamily="2" charset="2"/>
              <a:buChar char="q"/>
            </a:pPr>
            <a:r>
              <a:rPr lang="fr-FR" sz="2600" dirty="0">
                <a:latin typeface="+mj-lt"/>
              </a:rPr>
              <a:t>Se trouve toujours à l’intérieur du volume du solide.</a:t>
            </a:r>
          </a:p>
          <a:p>
            <a:pPr marL="514350" indent="-514350" algn="just">
              <a:buFont typeface="Wingdings" pitchFamily="2" charset="2"/>
              <a:buChar char="q"/>
            </a:pPr>
            <a:r>
              <a:rPr lang="fr-FR" sz="2600" dirty="0">
                <a:latin typeface="+mj-lt"/>
              </a:rPr>
              <a:t>Est synonyme de centre de gravité.</a:t>
            </a:r>
          </a:p>
          <a:p>
            <a:pPr marL="514350" indent="-514350" algn="just">
              <a:buFont typeface="Wingdings" pitchFamily="2" charset="2"/>
              <a:buChar char="q"/>
            </a:pPr>
            <a:r>
              <a:rPr lang="fr-FR" sz="2600" dirty="0">
                <a:latin typeface="+mj-lt"/>
              </a:rPr>
              <a:t>Appartient à tout plan de symétrie du solide.</a:t>
            </a:r>
          </a:p>
          <a:p>
            <a:pPr marL="514350" indent="-514350" algn="just">
              <a:buFont typeface="Wingdings" pitchFamily="2" charset="2"/>
              <a:buChar char="q"/>
            </a:pPr>
            <a:r>
              <a:rPr lang="fr-FR" sz="2600" dirty="0">
                <a:latin typeface="+mj-lt"/>
              </a:rPr>
              <a:t>Appartient à tout axe de révolution du solide.</a:t>
            </a:r>
          </a:p>
        </p:txBody>
      </p:sp>
      <p:sp>
        <p:nvSpPr>
          <p:cNvPr id="20" name="ZoneTexte 19">
            <a:extLst>
              <a:ext uri="{FF2B5EF4-FFF2-40B4-BE49-F238E27FC236}">
                <a16:creationId xmlns:a16="http://schemas.microsoft.com/office/drawing/2014/main" id="{1BA72287-BBF6-BB4E-91B7-74CF3B46D700}"/>
              </a:ext>
            </a:extLst>
          </p:cNvPr>
          <p:cNvSpPr txBox="1"/>
          <p:nvPr/>
        </p:nvSpPr>
        <p:spPr>
          <a:xfrm>
            <a:off x="300902" y="1865937"/>
            <a:ext cx="11559404" cy="2893100"/>
          </a:xfrm>
          <a:prstGeom prst="rect">
            <a:avLst/>
          </a:prstGeom>
          <a:noFill/>
        </p:spPr>
        <p:txBody>
          <a:bodyPr wrap="square" rtlCol="0">
            <a:spAutoFit/>
          </a:bodyPr>
          <a:lstStyle/>
          <a:p>
            <a:pPr algn="just"/>
            <a:r>
              <a:rPr lang="fr-FR" sz="2600" dirty="0">
                <a:latin typeface="+mj-lt"/>
              </a:rPr>
              <a:t>Le centre d’inertie d’un solide :</a:t>
            </a:r>
          </a:p>
          <a:p>
            <a:pPr algn="just"/>
            <a:endParaRPr lang="fr-FR" sz="2600" dirty="0">
              <a:latin typeface="+mj-lt"/>
            </a:endParaRPr>
          </a:p>
          <a:p>
            <a:pPr marL="514350" indent="-514350" algn="just">
              <a:buFont typeface="Wingdings" pitchFamily="2" charset="2"/>
              <a:buChar char="q"/>
            </a:pPr>
            <a:r>
              <a:rPr lang="fr-FR" sz="2600" dirty="0">
                <a:solidFill>
                  <a:srgbClr val="C00000"/>
                </a:solidFill>
                <a:latin typeface="+mj-lt"/>
              </a:rPr>
              <a:t>Dépend du référentiel dans lequel on étudie le mouvement de ce solide. </a:t>
            </a:r>
          </a:p>
          <a:p>
            <a:pPr marL="514350" indent="-514350" algn="just">
              <a:buFont typeface="Wingdings" pitchFamily="2" charset="2"/>
              <a:buChar char="q"/>
            </a:pPr>
            <a:r>
              <a:rPr lang="fr-FR" sz="2600" dirty="0">
                <a:solidFill>
                  <a:srgbClr val="C00000"/>
                </a:solidFill>
                <a:latin typeface="+mj-lt"/>
              </a:rPr>
              <a:t>Se trouve toujours à l’intérieur du volume du solide.</a:t>
            </a:r>
          </a:p>
          <a:p>
            <a:pPr marL="514350" indent="-514350" algn="just">
              <a:buFont typeface="Wingdings" pitchFamily="2" charset="2"/>
              <a:buChar char="q"/>
            </a:pPr>
            <a:r>
              <a:rPr lang="fr-FR" sz="2600" dirty="0">
                <a:solidFill>
                  <a:schemeClr val="accent6">
                    <a:lumMod val="75000"/>
                  </a:schemeClr>
                </a:solidFill>
                <a:latin typeface="+mj-lt"/>
              </a:rPr>
              <a:t>Est synonyme de centre de gravité.</a:t>
            </a:r>
          </a:p>
          <a:p>
            <a:pPr marL="514350" indent="-514350" algn="just">
              <a:buFont typeface="Wingdings" pitchFamily="2" charset="2"/>
              <a:buChar char="q"/>
            </a:pPr>
            <a:r>
              <a:rPr lang="fr-FR" sz="2600" dirty="0">
                <a:solidFill>
                  <a:schemeClr val="accent6">
                    <a:lumMod val="75000"/>
                  </a:schemeClr>
                </a:solidFill>
                <a:latin typeface="+mj-lt"/>
              </a:rPr>
              <a:t>Appartient à tout plan de symétrie du solide.</a:t>
            </a:r>
          </a:p>
          <a:p>
            <a:pPr marL="514350" indent="-514350" algn="just">
              <a:buFont typeface="Wingdings" pitchFamily="2" charset="2"/>
              <a:buChar char="q"/>
            </a:pPr>
            <a:r>
              <a:rPr lang="fr-FR" sz="2600" dirty="0">
                <a:solidFill>
                  <a:schemeClr val="accent6">
                    <a:lumMod val="75000"/>
                  </a:schemeClr>
                </a:solidFill>
                <a:latin typeface="+mj-lt"/>
              </a:rPr>
              <a:t>Appartient à tout axe de révolution du solide.</a:t>
            </a:r>
          </a:p>
        </p:txBody>
      </p:sp>
    </p:spTree>
    <p:extLst>
      <p:ext uri="{BB962C8B-B14F-4D97-AF65-F5344CB8AC3E}">
        <p14:creationId xmlns:p14="http://schemas.microsoft.com/office/powerpoint/2010/main" val="96933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13387</TotalTime>
  <Words>717</Words>
  <Application>Microsoft Macintosh PowerPoint</Application>
  <PresentationFormat>Grand écran</PresentationFormat>
  <Paragraphs>138</Paragraphs>
  <Slides>18</Slides>
  <Notes>0</Notes>
  <HiddenSlides>0</HiddenSlides>
  <MMClips>1</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18</vt:i4>
      </vt:variant>
    </vt:vector>
  </HeadingPairs>
  <TitlesOfParts>
    <vt:vector size="25" baseType="lpstr">
      <vt:lpstr>Arial</vt:lpstr>
      <vt:lpstr>Calibri</vt:lpstr>
      <vt:lpstr>Calibri Light</vt:lpstr>
      <vt:lpstr>Cambria Math</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Afflard</dc:creator>
  <cp:lastModifiedBy>Microsoft Office User</cp:lastModifiedBy>
  <cp:revision>115</cp:revision>
  <dcterms:created xsi:type="dcterms:W3CDTF">2021-09-25T10:09:30Z</dcterms:created>
  <dcterms:modified xsi:type="dcterms:W3CDTF">2022-02-25T10:26:26Z</dcterms:modified>
</cp:coreProperties>
</file>