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74" r:id="rId2"/>
    <p:sldId id="257" r:id="rId3"/>
    <p:sldId id="259" r:id="rId4"/>
    <p:sldId id="260" r:id="rId5"/>
    <p:sldId id="261" r:id="rId6"/>
    <p:sldId id="273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958A"/>
    <a:srgbClr val="98000E"/>
    <a:srgbClr val="88000C"/>
    <a:srgbClr val="5E0008"/>
    <a:srgbClr val="809674"/>
    <a:srgbClr val="FCE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41"/>
    <p:restoredTop sz="96341"/>
  </p:normalViewPr>
  <p:slideViewPr>
    <p:cSldViewPr snapToGrid="0" snapToObjects="1">
      <p:cViewPr varScale="1">
        <p:scale>
          <a:sx n="104" d="100"/>
          <a:sy n="104" d="100"/>
        </p:scale>
        <p:origin x="5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lasseur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  <c:perspective val="6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E86B-B749-89E0-F1C38448FFB2}"/>
              </c:ext>
            </c:extLst>
          </c:dPt>
          <c:dPt>
            <c:idx val="1"/>
            <c:bubble3D val="0"/>
            <c:explosion val="9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E86B-B749-89E0-F1C38448FFB2}"/>
              </c:ext>
            </c:extLst>
          </c:dPt>
          <c:dLbls>
            <c:delete val="1"/>
          </c:dLbls>
          <c:val>
            <c:numRef>
              <c:f>Feuil1!$A$1:$A$2</c:f>
              <c:numCache>
                <c:formatCode>General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86B-B749-89E0-F1C38448FFB2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61E72-CE40-674C-B26E-512BFB935B3A}" type="datetimeFigureOut">
              <a:rPr lang="fr-FR" smtClean="0"/>
              <a:t>05/04/2022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34A92-266C-184E-A38C-2707B2491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8193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7DAF-CACC-D04D-809B-2E15C994E9B2}" type="datetimeFigureOut">
              <a:rPr lang="fr-FR" smtClean="0"/>
              <a:t>05/04/2022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16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7DAF-CACC-D04D-809B-2E15C994E9B2}" type="datetimeFigureOut">
              <a:rPr lang="fr-FR" smtClean="0"/>
              <a:t>05/04/2022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012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7DAF-CACC-D04D-809B-2E15C994E9B2}" type="datetimeFigureOut">
              <a:rPr lang="fr-FR" smtClean="0"/>
              <a:t>05/04/2022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6047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7DAF-CACC-D04D-809B-2E15C994E9B2}" type="datetimeFigureOut">
              <a:rPr lang="fr-FR" smtClean="0"/>
              <a:t>05/04/2022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768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7DAF-CACC-D04D-809B-2E15C994E9B2}" type="datetimeFigureOut">
              <a:rPr lang="fr-FR" smtClean="0"/>
              <a:t>05/04/2022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453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7DAF-CACC-D04D-809B-2E15C994E9B2}" type="datetimeFigureOut">
              <a:rPr lang="fr-FR" smtClean="0"/>
              <a:t>05/04/2022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77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7DAF-CACC-D04D-809B-2E15C994E9B2}" type="datetimeFigureOut">
              <a:rPr lang="fr-FR" smtClean="0"/>
              <a:t>05/04/2022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87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7DAF-CACC-D04D-809B-2E15C994E9B2}" type="datetimeFigureOut">
              <a:rPr lang="fr-FR" smtClean="0"/>
              <a:t>05/04/2022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96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7DAF-CACC-D04D-809B-2E15C994E9B2}" type="datetimeFigureOut">
              <a:rPr lang="fr-FR" smtClean="0"/>
              <a:t>05/04/2022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915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7DAF-CACC-D04D-809B-2E15C994E9B2}" type="datetimeFigureOut">
              <a:rPr lang="fr-FR" smtClean="0"/>
              <a:t>05/04/2022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038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7DAF-CACC-D04D-809B-2E15C994E9B2}" type="datetimeFigureOut">
              <a:rPr lang="fr-FR" smtClean="0"/>
              <a:t>05/04/2022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52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A7DAF-CACC-D04D-809B-2E15C994E9B2}" type="datetimeFigureOut">
              <a:rPr lang="fr-FR" smtClean="0"/>
              <a:t>05/04/2022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45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9865420-51AA-0A4B-948B-B17B3BA34FC6}"/>
              </a:ext>
            </a:extLst>
          </p:cNvPr>
          <p:cNvSpPr txBox="1"/>
          <p:nvPr/>
        </p:nvSpPr>
        <p:spPr>
          <a:xfrm>
            <a:off x="1052123" y="1420929"/>
            <a:ext cx="4491101" cy="23083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7200" dirty="0">
                <a:solidFill>
                  <a:srgbClr val="98000E"/>
                </a:solidFill>
                <a:latin typeface="+mj-lt"/>
              </a:rPr>
              <a:t>M</a:t>
            </a:r>
            <a:r>
              <a:rPr lang="fr-FR" sz="6000" dirty="0">
                <a:solidFill>
                  <a:srgbClr val="98000E"/>
                </a:solidFill>
                <a:latin typeface="+mj-lt"/>
              </a:rPr>
              <a:t>ÉCANIQUE</a:t>
            </a:r>
          </a:p>
          <a:p>
            <a:r>
              <a:rPr lang="fr-FR" sz="7200" dirty="0">
                <a:solidFill>
                  <a:srgbClr val="98000E"/>
                </a:solidFill>
                <a:latin typeface="+mj-lt"/>
              </a:rPr>
              <a:t>R</a:t>
            </a:r>
            <a:r>
              <a:rPr lang="fr-FR" sz="6000" dirty="0">
                <a:solidFill>
                  <a:srgbClr val="98000E"/>
                </a:solidFill>
                <a:latin typeface="+mj-lt"/>
              </a:rPr>
              <a:t>ATIONNELLE</a:t>
            </a:r>
            <a:endParaRPr lang="fr-FR" sz="7200" dirty="0">
              <a:solidFill>
                <a:srgbClr val="98000E"/>
              </a:solidFill>
              <a:latin typeface="+mj-lt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BAC68DB-891D-634F-BCF8-1632206B08F6}"/>
              </a:ext>
            </a:extLst>
          </p:cNvPr>
          <p:cNvCxnSpPr>
            <a:cxnSpLocks/>
          </p:cNvCxnSpPr>
          <p:nvPr/>
        </p:nvCxnSpPr>
        <p:spPr>
          <a:xfrm>
            <a:off x="1034122" y="3729253"/>
            <a:ext cx="10123756" cy="0"/>
          </a:xfrm>
          <a:prstGeom prst="line">
            <a:avLst/>
          </a:prstGeom>
          <a:ln w="63500">
            <a:solidFill>
              <a:srgbClr val="9800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0C679636-DE05-414B-B912-23E8E64529D5}"/>
              </a:ext>
            </a:extLst>
          </p:cNvPr>
          <p:cNvSpPr txBox="1"/>
          <p:nvPr/>
        </p:nvSpPr>
        <p:spPr>
          <a:xfrm>
            <a:off x="1118383" y="3878526"/>
            <a:ext cx="4550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84958A"/>
                </a:solidFill>
                <a:latin typeface="+mj-lt"/>
              </a:rPr>
              <a:t>O</a:t>
            </a:r>
            <a:r>
              <a:rPr lang="fr-FR" sz="2400" dirty="0">
                <a:solidFill>
                  <a:srgbClr val="84958A"/>
                </a:solidFill>
                <a:latin typeface="+mj-lt"/>
              </a:rPr>
              <a:t>RGANISATION ET</a:t>
            </a:r>
            <a:r>
              <a:rPr lang="fr-FR" sz="2800" dirty="0">
                <a:solidFill>
                  <a:srgbClr val="84958A"/>
                </a:solidFill>
                <a:latin typeface="+mj-lt"/>
              </a:rPr>
              <a:t> I</a:t>
            </a:r>
            <a:r>
              <a:rPr lang="fr-FR" sz="2400" dirty="0">
                <a:solidFill>
                  <a:srgbClr val="84958A"/>
                </a:solidFill>
                <a:latin typeface="+mj-lt"/>
              </a:rPr>
              <a:t>NTRODUCTION</a:t>
            </a:r>
            <a:endParaRPr lang="fr-FR" sz="2800" dirty="0">
              <a:solidFill>
                <a:srgbClr val="84958A"/>
              </a:solidFill>
              <a:latin typeface="+mj-lt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812935F-23B1-8249-A12D-E72E5BC9BACD}"/>
              </a:ext>
            </a:extLst>
          </p:cNvPr>
          <p:cNvSpPr txBox="1"/>
          <p:nvPr/>
        </p:nvSpPr>
        <p:spPr>
          <a:xfrm>
            <a:off x="1143008" y="5547195"/>
            <a:ext cx="1797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>
                <a:latin typeface="+mj-lt"/>
              </a:rPr>
              <a:t>A</a:t>
            </a:r>
            <a:r>
              <a:rPr lang="fr-FR" sz="1600" dirty="0">
                <a:latin typeface="+mj-lt"/>
              </a:rPr>
              <a:t>NTOINE</a:t>
            </a:r>
            <a:r>
              <a:rPr lang="fr-FR" sz="2000" dirty="0">
                <a:latin typeface="+mj-lt"/>
              </a:rPr>
              <a:t> A</a:t>
            </a:r>
            <a:r>
              <a:rPr lang="fr-FR" sz="1600" dirty="0">
                <a:latin typeface="+mj-lt"/>
              </a:rPr>
              <a:t>FFLARD</a:t>
            </a:r>
            <a:endParaRPr lang="fr-FR" sz="2000" dirty="0">
              <a:latin typeface="+mj-lt"/>
            </a:endParaRPr>
          </a:p>
        </p:txBody>
      </p:sp>
      <p:pic>
        <p:nvPicPr>
          <p:cNvPr id="1028" name="Picture 4" descr="l&amp;#39;Annuaire – Institut de Mécanique des Fluides de Toulouse">
            <a:extLst>
              <a:ext uri="{FF2B5EF4-FFF2-40B4-BE49-F238E27FC236}">
                <a16:creationId xmlns:a16="http://schemas.microsoft.com/office/drawing/2014/main" id="{B227670F-432C-7242-80C2-84F318F73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466" y="5388216"/>
            <a:ext cx="1322472" cy="71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D90487A1-037D-5844-A99F-9FF90520E698}"/>
              </a:ext>
            </a:extLst>
          </p:cNvPr>
          <p:cNvSpPr txBox="1"/>
          <p:nvPr/>
        </p:nvSpPr>
        <p:spPr>
          <a:xfrm>
            <a:off x="7812613" y="5562584"/>
            <a:ext cx="22797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+mj-lt"/>
              </a:rPr>
              <a:t>A</a:t>
            </a:r>
            <a:r>
              <a:rPr lang="fr-FR" sz="1600" dirty="0">
                <a:latin typeface="+mj-lt"/>
              </a:rPr>
              <a:t>PPRENTIS</a:t>
            </a:r>
            <a:r>
              <a:rPr lang="fr-FR" sz="2000" dirty="0">
                <a:latin typeface="+mj-lt"/>
              </a:rPr>
              <a:t> 2</a:t>
            </a:r>
            <a:r>
              <a:rPr lang="fr-FR" sz="2000" baseline="30000" dirty="0">
                <a:latin typeface="+mj-lt"/>
              </a:rPr>
              <a:t>ème</a:t>
            </a:r>
            <a:r>
              <a:rPr lang="fr-FR" sz="2000" dirty="0">
                <a:latin typeface="+mj-lt"/>
              </a:rPr>
              <a:t> A</a:t>
            </a:r>
            <a:r>
              <a:rPr lang="fr-FR" sz="1600" dirty="0">
                <a:latin typeface="+mj-lt"/>
              </a:rPr>
              <a:t>NNÉE</a:t>
            </a:r>
            <a:endParaRPr lang="fr-FR" sz="2000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0" name="Picture 6" descr="INP-ENSEEIHT - Home | Facebook">
            <a:extLst>
              <a:ext uri="{FF2B5EF4-FFF2-40B4-BE49-F238E27FC236}">
                <a16:creationId xmlns:a16="http://schemas.microsoft.com/office/drawing/2014/main" id="{F3728650-D4E9-974D-A4DB-AD65790AD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262" y="5388216"/>
            <a:ext cx="718068" cy="71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ommissariat à l&amp;#39;énergie atomique et aux énergies alternatives — Wikipédia">
            <a:extLst>
              <a:ext uri="{FF2B5EF4-FFF2-40B4-BE49-F238E27FC236}">
                <a16:creationId xmlns:a16="http://schemas.microsoft.com/office/drawing/2014/main" id="{A969DDDA-D3D4-E040-8805-01E9F956B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05" y="5388216"/>
            <a:ext cx="879289" cy="71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DBEBDB4-3685-6243-9925-C8B2F3FE881B}"/>
              </a:ext>
            </a:extLst>
          </p:cNvPr>
          <p:cNvSpPr/>
          <p:nvPr/>
        </p:nvSpPr>
        <p:spPr>
          <a:xfrm>
            <a:off x="11568545" y="6276109"/>
            <a:ext cx="526473" cy="581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8911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C18AE0-8489-8540-B805-A8167D487D77}"/>
              </a:ext>
            </a:extLst>
          </p:cNvPr>
          <p:cNvSpPr txBox="1"/>
          <p:nvPr/>
        </p:nvSpPr>
        <p:spPr>
          <a:xfrm>
            <a:off x="450376" y="723331"/>
            <a:ext cx="2637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Motivations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F7D942F-B5D1-DE4F-829E-2D1A2C15BF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695" y="1587410"/>
            <a:ext cx="10308609" cy="474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922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C18AE0-8489-8540-B805-A8167D487D77}"/>
              </a:ext>
            </a:extLst>
          </p:cNvPr>
          <p:cNvSpPr txBox="1"/>
          <p:nvPr/>
        </p:nvSpPr>
        <p:spPr>
          <a:xfrm>
            <a:off x="450376" y="723331"/>
            <a:ext cx="53385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Objectifs d’apprentissage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2F44415-3B30-714C-9379-5F21CA2E8840}"/>
              </a:ext>
            </a:extLst>
          </p:cNvPr>
          <p:cNvSpPr txBox="1"/>
          <p:nvPr/>
        </p:nvSpPr>
        <p:spPr>
          <a:xfrm>
            <a:off x="847181" y="2167206"/>
            <a:ext cx="761101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800" dirty="0">
                <a:latin typeface="+mj-lt"/>
              </a:rPr>
              <a:t>Définir le système étudié et le référentiel d’étude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fr-FR" sz="2800" dirty="0">
                <a:latin typeface="+mj-lt"/>
              </a:rPr>
              <a:t>Analyser et quantifier la géométrie des masses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fr-FR" sz="2800" dirty="0">
                <a:latin typeface="+mj-lt"/>
              </a:rPr>
              <a:t>Déterminer les relations de contacts entre solides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fr-FR" sz="2800" dirty="0">
                <a:latin typeface="+mj-lt"/>
              </a:rPr>
              <a:t>Déterminer les forces s’exerçant sur le système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fr-FR" sz="2800" dirty="0">
                <a:latin typeface="+mj-lt"/>
              </a:rPr>
              <a:t>Choisir et écrire les théorèmes généraux </a:t>
            </a:r>
          </a:p>
          <a:p>
            <a:r>
              <a:rPr lang="fr-FR" sz="2800" dirty="0">
                <a:latin typeface="+mj-lt"/>
              </a:rPr>
              <a:t>pour la résolution dynamique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fr-FR" sz="2800" dirty="0">
                <a:latin typeface="+mj-lt"/>
              </a:rPr>
              <a:t>Résoudre le problème dans la base adéquate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0B66230-504A-4343-AB02-24AF1ED6C2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217" y="755989"/>
            <a:ext cx="3733800" cy="543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933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C18AE0-8489-8540-B805-A8167D487D77}"/>
              </a:ext>
            </a:extLst>
          </p:cNvPr>
          <p:cNvSpPr txBox="1"/>
          <p:nvPr/>
        </p:nvSpPr>
        <p:spPr>
          <a:xfrm>
            <a:off x="450376" y="723331"/>
            <a:ext cx="27926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Organisation</a:t>
            </a:r>
          </a:p>
        </p:txBody>
      </p:sp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6ABA90AA-6003-2E4D-BDE7-659C6FF92B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710909"/>
              </p:ext>
            </p:extLst>
          </p:nvPr>
        </p:nvGraphicFramePr>
        <p:xfrm>
          <a:off x="685489" y="1731467"/>
          <a:ext cx="10821021" cy="426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8995">
                  <a:extLst>
                    <a:ext uri="{9D8B030D-6E8A-4147-A177-3AD203B41FA5}">
                      <a16:colId xmlns:a16="http://schemas.microsoft.com/office/drawing/2014/main" val="2605389572"/>
                    </a:ext>
                  </a:extLst>
                </a:gridCol>
                <a:gridCol w="2251041">
                  <a:extLst>
                    <a:ext uri="{9D8B030D-6E8A-4147-A177-3AD203B41FA5}">
                      <a16:colId xmlns:a16="http://schemas.microsoft.com/office/drawing/2014/main" val="3514235853"/>
                    </a:ext>
                  </a:extLst>
                </a:gridCol>
                <a:gridCol w="3111690">
                  <a:extLst>
                    <a:ext uri="{9D8B030D-6E8A-4147-A177-3AD203B41FA5}">
                      <a16:colId xmlns:a16="http://schemas.microsoft.com/office/drawing/2014/main" val="3149958060"/>
                    </a:ext>
                  </a:extLst>
                </a:gridCol>
                <a:gridCol w="2610766">
                  <a:extLst>
                    <a:ext uri="{9D8B030D-6E8A-4147-A177-3AD203B41FA5}">
                      <a16:colId xmlns:a16="http://schemas.microsoft.com/office/drawing/2014/main" val="4119430211"/>
                    </a:ext>
                  </a:extLst>
                </a:gridCol>
                <a:gridCol w="1988529">
                  <a:extLst>
                    <a:ext uri="{9D8B030D-6E8A-4147-A177-3AD203B41FA5}">
                      <a16:colId xmlns:a16="http://schemas.microsoft.com/office/drawing/2014/main" val="2646837045"/>
                    </a:ext>
                  </a:extLst>
                </a:gridCol>
              </a:tblGrid>
              <a:tr h="370840">
                <a:tc rowSpan="10">
                  <a:txBody>
                    <a:bodyPr/>
                    <a:lstStyle/>
                    <a:p>
                      <a:endParaRPr lang="fr-FR" sz="2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+mj-lt"/>
                        </a:rPr>
                        <a:t>#1 Cours / TD1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Cinématique</a:t>
                      </a:r>
                      <a:endParaRPr lang="fr-FR" sz="22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+mj-lt"/>
                        </a:rPr>
                        <a:t>Lundi 14 février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200" b="1" i="0" u="none" dirty="0">
                        <a:solidFill>
                          <a:srgbClr val="5E0008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71671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2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#2 Cours / TD1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Cinématique</a:t>
                      </a:r>
                      <a:endParaRPr lang="fr-FR" sz="22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+mj-lt"/>
                        </a:rPr>
                        <a:t>Mardi 15 février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200" b="1" i="0" u="none" dirty="0">
                        <a:solidFill>
                          <a:srgbClr val="5E0008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3629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2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#3 Cours / TD2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Géométrie des masses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+mj-lt"/>
                        </a:rPr>
                        <a:t>Lundi 21 février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200" b="1" i="0" u="none" dirty="0">
                          <a:solidFill>
                            <a:srgbClr val="5E0008"/>
                          </a:solidFill>
                          <a:latin typeface="+mj-lt"/>
                        </a:rPr>
                        <a:t>Rendu TD1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054075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2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#4 Cours / TD2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Géométrie des masses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+mj-lt"/>
                        </a:rPr>
                        <a:t>Vendredi 25 février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200" b="1" i="0" u="none" dirty="0">
                        <a:solidFill>
                          <a:srgbClr val="5E0008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7640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2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#5 Cours / TD3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Cinétique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+mj-lt"/>
                        </a:rPr>
                        <a:t>Lundi 28 février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200" b="1" i="0" u="none" dirty="0">
                          <a:solidFill>
                            <a:srgbClr val="5E0008"/>
                          </a:solidFill>
                          <a:latin typeface="+mj-lt"/>
                        </a:rPr>
                        <a:t>Rendu TD2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05312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2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#6 Cours / TD3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Cinétique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+mj-lt"/>
                        </a:rPr>
                        <a:t>Mardi 1 mars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200" b="1" i="0" u="none" dirty="0">
                        <a:solidFill>
                          <a:srgbClr val="5E0008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00451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2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#7 Cours / TD4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Dynamique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+mj-lt"/>
                        </a:rPr>
                        <a:t>Lundi 7 mars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200" b="1" i="0" u="none" dirty="0">
                          <a:solidFill>
                            <a:srgbClr val="5E0008"/>
                          </a:solidFill>
                          <a:latin typeface="+mj-lt"/>
                        </a:rPr>
                        <a:t>Rendu TD3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404763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2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#8 Cours / TD4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Dynamique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+mj-lt"/>
                        </a:rPr>
                        <a:t>Vendredi 11 mars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200" b="1" i="0" u="none" dirty="0">
                        <a:solidFill>
                          <a:srgbClr val="5E0008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21865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sz="2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+mj-lt"/>
                        </a:rPr>
                        <a:t>#9 Révisions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+mj-lt"/>
                        </a:rPr>
                        <a:t>Tout le cours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+mj-lt"/>
                        </a:rPr>
                        <a:t>Lundi 14 mars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200" b="1" i="0" u="none" dirty="0">
                          <a:solidFill>
                            <a:srgbClr val="5E0008"/>
                          </a:solidFill>
                          <a:latin typeface="+mj-lt"/>
                        </a:rPr>
                        <a:t>Rendu TD4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91259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sz="2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+mj-lt"/>
                        </a:rPr>
                        <a:t>#10 Examen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+mj-lt"/>
                        </a:rPr>
                        <a:t>Tout le cours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+mj-lt"/>
                        </a:rPr>
                        <a:t>Mardi 15 mars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200" b="1" i="0" u="none" dirty="0">
                        <a:solidFill>
                          <a:srgbClr val="5E0008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05753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335ABAE1-D3B0-8340-93ED-D2C3BC55FB0E}"/>
              </a:ext>
            </a:extLst>
          </p:cNvPr>
          <p:cNvSpPr txBox="1"/>
          <p:nvPr/>
        </p:nvSpPr>
        <p:spPr>
          <a:xfrm rot="16200000">
            <a:off x="188799" y="3511124"/>
            <a:ext cx="18485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Séances</a:t>
            </a:r>
            <a:endParaRPr lang="fr-FR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4445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C18AE0-8489-8540-B805-A8167D487D77}"/>
              </a:ext>
            </a:extLst>
          </p:cNvPr>
          <p:cNvSpPr txBox="1"/>
          <p:nvPr/>
        </p:nvSpPr>
        <p:spPr>
          <a:xfrm>
            <a:off x="450376" y="723331"/>
            <a:ext cx="23169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Évaluation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396621B-1BCD-DB4A-B8FC-E16278059C40}"/>
              </a:ext>
            </a:extLst>
          </p:cNvPr>
          <p:cNvSpPr txBox="1"/>
          <p:nvPr/>
        </p:nvSpPr>
        <p:spPr>
          <a:xfrm>
            <a:off x="1105469" y="1687925"/>
            <a:ext cx="7677936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R</a:t>
            </a:r>
            <a:r>
              <a:rPr lang="fr-FR" sz="32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ENDU DES TD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fr-FR" sz="2800" dirty="0">
                <a:latin typeface="+mj-lt"/>
              </a:rPr>
              <a:t>Par groupe de 2 étudiants (≠ pour chaque TD)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fr-FR" sz="2800" dirty="0">
                <a:latin typeface="+mj-lt"/>
              </a:rPr>
              <a:t>En classe puis à la maison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fr-FR" sz="2800" dirty="0">
                <a:latin typeface="+mj-lt"/>
              </a:rPr>
              <a:t>Note de groupe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fr-FR" sz="2800" dirty="0">
                <a:latin typeface="+mj-lt"/>
              </a:rPr>
              <a:t>40% de la note finale (10% par TD)</a:t>
            </a:r>
          </a:p>
          <a:p>
            <a:pPr marL="914400" lvl="1" indent="-457200">
              <a:buFont typeface="Wingdings" pitchFamily="2" charset="2"/>
              <a:buChar char="§"/>
            </a:pPr>
            <a:endParaRPr lang="fr-FR" sz="2800" dirty="0">
              <a:latin typeface="+mj-lt"/>
            </a:endParaRPr>
          </a:p>
          <a:p>
            <a:r>
              <a:rPr lang="fr-FR" sz="4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E</a:t>
            </a:r>
            <a:r>
              <a:rPr lang="fr-FR" sz="3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XAMEN ÉCRIT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fr-FR" sz="2800" dirty="0">
                <a:latin typeface="+mj-lt"/>
              </a:rPr>
              <a:t>Individuel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fr-FR" sz="2800" dirty="0">
                <a:latin typeface="+mj-lt"/>
              </a:rPr>
              <a:t>Temps limité (2h)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fr-FR" sz="2800" dirty="0">
                <a:latin typeface="+mj-lt"/>
              </a:rPr>
              <a:t>60% de la note finale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74673CC5-0F5D-A84A-98AC-790F503FBAA3}"/>
              </a:ext>
            </a:extLst>
          </p:cNvPr>
          <p:cNvGrpSpPr/>
          <p:nvPr/>
        </p:nvGrpSpPr>
        <p:grpSpPr>
          <a:xfrm>
            <a:off x="7196616" y="2870638"/>
            <a:ext cx="5266973" cy="3467100"/>
            <a:chOff x="7180850" y="2019300"/>
            <a:chExt cx="5266973" cy="3467100"/>
          </a:xfrm>
        </p:grpSpPr>
        <p:graphicFrame>
          <p:nvGraphicFramePr>
            <p:cNvPr id="6" name="Graphique 5">
              <a:extLst>
                <a:ext uri="{FF2B5EF4-FFF2-40B4-BE49-F238E27FC236}">
                  <a16:creationId xmlns:a16="http://schemas.microsoft.com/office/drawing/2014/main" id="{BA24D00B-3818-874D-838D-9C594377DA4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47388576"/>
                </p:ext>
              </p:extLst>
            </p:nvPr>
          </p:nvGraphicFramePr>
          <p:xfrm>
            <a:off x="7180850" y="2019300"/>
            <a:ext cx="5266973" cy="34671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A6C5FF81-1333-FE4E-86F5-4A33AF23A139}"/>
                </a:ext>
              </a:extLst>
            </p:cNvPr>
            <p:cNvSpPr txBox="1"/>
            <p:nvPr/>
          </p:nvSpPr>
          <p:spPr>
            <a:xfrm>
              <a:off x="8387255" y="3214241"/>
              <a:ext cx="1067921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dirty="0">
                  <a:solidFill>
                    <a:schemeClr val="bg1"/>
                  </a:solidFill>
                  <a:latin typeface="+mj-lt"/>
                </a:rPr>
                <a:t>Exam</a:t>
              </a:r>
            </a:p>
            <a:p>
              <a:r>
                <a:rPr lang="fr-FR" sz="3200" dirty="0">
                  <a:solidFill>
                    <a:schemeClr val="bg1"/>
                  </a:solidFill>
                  <a:latin typeface="+mj-lt"/>
                </a:rPr>
                <a:t>60%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3E7D2805-ECDA-8949-9DA4-B13C0982A308}"/>
                </a:ext>
              </a:extLst>
            </p:cNvPr>
            <p:cNvSpPr txBox="1"/>
            <p:nvPr/>
          </p:nvSpPr>
          <p:spPr>
            <a:xfrm>
              <a:off x="10208196" y="2683246"/>
              <a:ext cx="891591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dirty="0">
                  <a:solidFill>
                    <a:schemeClr val="bg1"/>
                  </a:solidFill>
                  <a:latin typeface="+mj-lt"/>
                </a:rPr>
                <a:t>TD</a:t>
              </a:r>
            </a:p>
            <a:p>
              <a:r>
                <a:rPr lang="fr-FR" sz="3200" dirty="0">
                  <a:solidFill>
                    <a:schemeClr val="bg1"/>
                  </a:solidFill>
                  <a:latin typeface="+mj-lt"/>
                </a:rPr>
                <a:t>40%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622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C18AE0-8489-8540-B805-A8167D487D77}"/>
              </a:ext>
            </a:extLst>
          </p:cNvPr>
          <p:cNvSpPr txBox="1"/>
          <p:nvPr/>
        </p:nvSpPr>
        <p:spPr>
          <a:xfrm>
            <a:off x="450376" y="723331"/>
            <a:ext cx="32347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Groupes de TD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74673CC5-0F5D-A84A-98AC-790F503FBAA3}"/>
              </a:ext>
            </a:extLst>
          </p:cNvPr>
          <p:cNvGrpSpPr/>
          <p:nvPr/>
        </p:nvGrpSpPr>
        <p:grpSpPr>
          <a:xfrm>
            <a:off x="8403021" y="3534584"/>
            <a:ext cx="2888862" cy="1608213"/>
            <a:chOff x="8387255" y="2683246"/>
            <a:chExt cx="2888862" cy="1608213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A6C5FF81-1333-FE4E-86F5-4A33AF23A139}"/>
                </a:ext>
              </a:extLst>
            </p:cNvPr>
            <p:cNvSpPr txBox="1"/>
            <p:nvPr/>
          </p:nvSpPr>
          <p:spPr>
            <a:xfrm>
              <a:off x="8387255" y="3214241"/>
              <a:ext cx="891591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dirty="0">
                  <a:solidFill>
                    <a:schemeClr val="bg1"/>
                  </a:solidFill>
                  <a:latin typeface="+mj-lt"/>
                </a:rPr>
                <a:t>TD</a:t>
              </a:r>
            </a:p>
            <a:p>
              <a:r>
                <a:rPr lang="fr-FR" sz="3200" dirty="0">
                  <a:solidFill>
                    <a:schemeClr val="bg1"/>
                  </a:solidFill>
                  <a:latin typeface="+mj-lt"/>
                </a:rPr>
                <a:t>60%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3E7D2805-ECDA-8949-9DA4-B13C0982A308}"/>
                </a:ext>
              </a:extLst>
            </p:cNvPr>
            <p:cNvSpPr txBox="1"/>
            <p:nvPr/>
          </p:nvSpPr>
          <p:spPr>
            <a:xfrm>
              <a:off x="10208196" y="2683246"/>
              <a:ext cx="1067921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dirty="0">
                  <a:solidFill>
                    <a:schemeClr val="bg1"/>
                  </a:solidFill>
                  <a:latin typeface="+mj-lt"/>
                </a:rPr>
                <a:t>Exam</a:t>
              </a:r>
            </a:p>
            <a:p>
              <a:r>
                <a:rPr lang="fr-FR" sz="3200" dirty="0">
                  <a:solidFill>
                    <a:schemeClr val="bg1"/>
                  </a:solidFill>
                  <a:latin typeface="+mj-lt"/>
                </a:rPr>
                <a:t>40%</a:t>
              </a:r>
            </a:p>
          </p:txBody>
        </p:sp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ACCAE14B-1D2E-1B4B-A944-E59D07284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681" y="1731467"/>
            <a:ext cx="7192639" cy="4626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7512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5956</TotalTime>
  <Words>228</Words>
  <Application>Microsoft Macintosh PowerPoint</Application>
  <PresentationFormat>Grand écran</PresentationFormat>
  <Paragraphs>70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Afflard</dc:creator>
  <cp:lastModifiedBy> </cp:lastModifiedBy>
  <cp:revision>31</cp:revision>
  <dcterms:created xsi:type="dcterms:W3CDTF">2021-09-25T10:09:30Z</dcterms:created>
  <dcterms:modified xsi:type="dcterms:W3CDTF">2022-04-05T19:32:21Z</dcterms:modified>
</cp:coreProperties>
</file>