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28" r:id="rId3"/>
    <p:sldId id="329" r:id="rId4"/>
    <p:sldId id="332" r:id="rId5"/>
    <p:sldId id="331" r:id="rId6"/>
    <p:sldId id="327" r:id="rId7"/>
    <p:sldId id="280" r:id="rId8"/>
    <p:sldId id="333" r:id="rId9"/>
    <p:sldId id="336" r:id="rId10"/>
    <p:sldId id="334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79"/>
    <p:restoredTop sz="96341"/>
  </p:normalViewPr>
  <p:slideViewPr>
    <p:cSldViewPr snapToGrid="0" snapToObjects="1">
      <p:cViewPr>
        <p:scale>
          <a:sx n="99" d="100"/>
          <a:sy n="99" d="100"/>
        </p:scale>
        <p:origin x="79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01/03/2022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01/03/2022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0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7723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4 – G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RANDEURS CINÉTIQUES ET DYNAMIQUES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5559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3. Transport des moments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/>
              <p:nvPr/>
            </p:nvSpPr>
            <p:spPr>
              <a:xfrm>
                <a:off x="319974" y="2323057"/>
                <a:ext cx="7268875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PA</m:t>
                          </m:r>
                        </m:e>
                      </m:acc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74" y="2323057"/>
                <a:ext cx="7268875" cy="706604"/>
              </a:xfrm>
              <a:prstGeom prst="rect">
                <a:avLst/>
              </a:prstGeom>
              <a:blipFill>
                <a:blip r:embed="rId2"/>
                <a:stretch>
                  <a:fillRect l="-523" t="-8772" b="-140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e 11">
            <a:extLst>
              <a:ext uri="{FF2B5EF4-FFF2-40B4-BE49-F238E27FC236}">
                <a16:creationId xmlns:a16="http://schemas.microsoft.com/office/drawing/2014/main" id="{3651BDB6-2EF8-6C4C-ABB4-DA91D81152C0}"/>
              </a:ext>
            </a:extLst>
          </p:cNvPr>
          <p:cNvGrpSpPr/>
          <p:nvPr/>
        </p:nvGrpSpPr>
        <p:grpSpPr>
          <a:xfrm>
            <a:off x="7868129" y="3279888"/>
            <a:ext cx="2870610" cy="2881926"/>
            <a:chOff x="1117963" y="2753036"/>
            <a:chExt cx="2870610" cy="2881926"/>
          </a:xfrm>
        </p:grpSpPr>
        <p:cxnSp>
          <p:nvCxnSpPr>
            <p:cNvPr id="31" name="Connecteur en angle 30">
              <a:extLst>
                <a:ext uri="{FF2B5EF4-FFF2-40B4-BE49-F238E27FC236}">
                  <a16:creationId xmlns:a16="http://schemas.microsoft.com/office/drawing/2014/main" id="{789BC170-A5FB-D643-88D2-3510BAC01F2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2E78160A-FFD4-0E4B-80C6-2853E58C03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71A92D8-C099-7640-ACD3-CB8DE9FEC27A}"/>
                  </a:ext>
                </a:extLst>
              </p:cNvPr>
              <p:cNvSpPr txBox="1"/>
              <p:nvPr/>
            </p:nvSpPr>
            <p:spPr>
              <a:xfrm>
                <a:off x="10738739" y="4908387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71A92D8-C099-7640-ACD3-CB8DE9FEC2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8739" y="4908387"/>
                <a:ext cx="756361" cy="690061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F1A4418-5F99-B444-B290-B908810EB25D}"/>
                  </a:ext>
                </a:extLst>
              </p:cNvPr>
              <p:cNvSpPr txBox="1"/>
              <p:nvPr/>
            </p:nvSpPr>
            <p:spPr>
              <a:xfrm>
                <a:off x="8344558" y="2589826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F1A4418-5F99-B444-B290-B908810EB2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4558" y="2589826"/>
                <a:ext cx="720261" cy="646331"/>
              </a:xfrm>
              <a:prstGeom prst="rect">
                <a:avLst/>
              </a:prstGeom>
              <a:blipFill>
                <a:blip r:embed="rId4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4022E8C-2936-F747-A1FA-2B32559B35D2}"/>
                  </a:ext>
                </a:extLst>
              </p:cNvPr>
              <p:cNvSpPr txBox="1"/>
              <p:nvPr/>
            </p:nvSpPr>
            <p:spPr>
              <a:xfrm>
                <a:off x="7055396" y="5892580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4022E8C-2936-F747-A1FA-2B32559B3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96" y="5892580"/>
                <a:ext cx="742767" cy="646331"/>
              </a:xfrm>
              <a:prstGeom prst="rect">
                <a:avLst/>
              </a:prstGeom>
              <a:blipFill>
                <a:blip r:embed="rId5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E29F8C55-DA6D-D34C-91ED-84F30DAE9CCD}"/>
              </a:ext>
            </a:extLst>
          </p:cNvPr>
          <p:cNvGrpSpPr/>
          <p:nvPr/>
        </p:nvGrpSpPr>
        <p:grpSpPr>
          <a:xfrm>
            <a:off x="9240206" y="605195"/>
            <a:ext cx="2501418" cy="2892770"/>
            <a:chOff x="10250035" y="1133504"/>
            <a:chExt cx="2501418" cy="2892770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2E6AA235-D173-7E41-855E-D5927FC56CF4}"/>
                </a:ext>
              </a:extLst>
            </p:cNvPr>
            <p:cNvGrpSpPr/>
            <p:nvPr/>
          </p:nvGrpSpPr>
          <p:grpSpPr>
            <a:xfrm rot="1333815">
              <a:off x="10250035" y="1133504"/>
              <a:ext cx="2501418" cy="2892770"/>
              <a:chOff x="7059079" y="1776743"/>
              <a:chExt cx="3119115" cy="3511199"/>
            </a:xfrm>
          </p:grpSpPr>
          <p:grpSp>
            <p:nvGrpSpPr>
              <p:cNvPr id="23" name="Groupe 22">
                <a:extLst>
                  <a:ext uri="{FF2B5EF4-FFF2-40B4-BE49-F238E27FC236}">
                    <a16:creationId xmlns:a16="http://schemas.microsoft.com/office/drawing/2014/main" id="{D9B7222C-8816-B943-AB6A-6B2368BCBD86}"/>
                  </a:ext>
                </a:extLst>
              </p:cNvPr>
              <p:cNvGrpSpPr/>
              <p:nvPr/>
            </p:nvGrpSpPr>
            <p:grpSpPr>
              <a:xfrm>
                <a:off x="8120185" y="1776743"/>
                <a:ext cx="2058009" cy="3511199"/>
                <a:chOff x="6272725" y="1735422"/>
                <a:chExt cx="2058009" cy="3511199"/>
              </a:xfrm>
            </p:grpSpPr>
            <p:cxnSp>
              <p:nvCxnSpPr>
                <p:cNvPr id="29" name="Connecteur droit avec flèche 28">
                  <a:extLst>
                    <a:ext uri="{FF2B5EF4-FFF2-40B4-BE49-F238E27FC236}">
                      <a16:creationId xmlns:a16="http://schemas.microsoft.com/office/drawing/2014/main" id="{61171E6E-1261-064E-B6A9-479E0A0380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2725" y="4055628"/>
                  <a:ext cx="493013" cy="1190993"/>
                </a:xfrm>
                <a:prstGeom prst="straightConnector1">
                  <a:avLst/>
                </a:prstGeom>
                <a:ln w="508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en angle 29">
                  <a:extLst>
                    <a:ext uri="{FF2B5EF4-FFF2-40B4-BE49-F238E27FC236}">
                      <a16:creationId xmlns:a16="http://schemas.microsoft.com/office/drawing/2014/main" id="{03A04EBB-2F2A-134E-A873-E7EF3C490D3A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20279994">
                  <a:off x="6314734" y="1735422"/>
                  <a:ext cx="2016000" cy="2016000"/>
                </a:xfrm>
                <a:prstGeom prst="bentConnector3">
                  <a:avLst>
                    <a:gd name="adj1" fmla="val 0"/>
                  </a:avLst>
                </a:prstGeom>
                <a:ln w="50800">
                  <a:solidFill>
                    <a:srgbClr val="C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C2E388E3-0B40-C24B-B0FB-D29B8EA2F643}"/>
                      </a:ext>
                    </a:extLst>
                  </p:cNvPr>
                  <p:cNvSpPr txBox="1"/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  <m:r>
                            <a:rPr lang="fr-FR" sz="4000" b="0" i="1" baseline="-2500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oMath>
                      </m:oMathPara>
                    </a14:m>
                    <a:endParaRPr lang="fr-FR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ZoneTexte 35">
                    <a:extLst>
                      <a:ext uri="{FF2B5EF4-FFF2-40B4-BE49-F238E27FC236}">
                        <a16:creationId xmlns:a16="http://schemas.microsoft.com/office/drawing/2014/main" id="{A771F0CA-F722-6D48-A0A0-956CD65E191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500" r="-35417" b="-291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Cube 24">
                <a:extLst>
                  <a:ext uri="{FF2B5EF4-FFF2-40B4-BE49-F238E27FC236}">
                    <a16:creationId xmlns:a16="http://schemas.microsoft.com/office/drawing/2014/main" id="{36EEF509-F30C-B54D-B4C4-C7B3AA9BC75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328252">
                <a:off x="7890907" y="3276584"/>
                <a:ext cx="1436755" cy="1516316"/>
              </a:xfrm>
              <a:prstGeom prst="cube">
                <a:avLst>
                  <a:gd name="adj" fmla="val 32225"/>
                </a:avLst>
              </a:prstGeom>
              <a:solidFill>
                <a:srgbClr val="84958A">
                  <a:alpha val="9145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B9BE8D4-4591-6948-B0A5-120B4380D7CF}"/>
                  </a:ext>
                </a:extLst>
              </p:cNvPr>
              <p:cNvCxnSpPr>
                <a:cxnSpLocks/>
              </p:cNvCxnSpPr>
              <p:nvPr/>
            </p:nvCxnSpPr>
            <p:spPr>
              <a:xfrm rot="21526185" flipH="1" flipV="1">
                <a:off x="8177874" y="3001134"/>
                <a:ext cx="233343" cy="59135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E47CE846-676D-2142-9297-F3CA011A0D83}"/>
                  </a:ext>
                </a:extLst>
              </p:cNvPr>
              <p:cNvCxnSpPr>
                <a:cxnSpLocks/>
              </p:cNvCxnSpPr>
              <p:nvPr/>
            </p:nvCxnSpPr>
            <p:spPr>
              <a:xfrm rot="286185" flipV="1">
                <a:off x="9115677" y="3658437"/>
                <a:ext cx="530448" cy="26209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9002724-52CE-F745-B9F7-BAA6A4E29B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18632" y="4361737"/>
                <a:ext cx="289689" cy="689407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Croix 17">
              <a:extLst>
                <a:ext uri="{FF2B5EF4-FFF2-40B4-BE49-F238E27FC236}">
                  <a16:creationId xmlns:a16="http://schemas.microsoft.com/office/drawing/2014/main" id="{C33F7935-DB6B-6242-A78A-534CC0D08926}"/>
                </a:ext>
              </a:extLst>
            </p:cNvPr>
            <p:cNvSpPr/>
            <p:nvPr/>
          </p:nvSpPr>
          <p:spPr>
            <a:xfrm>
              <a:off x="11171100" y="2839356"/>
              <a:ext cx="324000" cy="324000"/>
            </a:xfrm>
            <a:prstGeom prst="plus">
              <a:avLst>
                <a:gd name="adj" fmla="val 456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7A68E8CA-E7AB-FD4F-A49D-8F8DC0A3992F}"/>
                    </a:ext>
                  </a:extLst>
                </p:cNvPr>
                <p:cNvSpPr txBox="1"/>
                <p:nvPr/>
              </p:nvSpPr>
              <p:spPr>
                <a:xfrm>
                  <a:off x="10961401" y="3091047"/>
                  <a:ext cx="943299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7A68E8CA-E7AB-FD4F-A49D-8F8DC0A399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1401" y="3091047"/>
                  <a:ext cx="943299" cy="58477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Croix 19">
            <a:extLst>
              <a:ext uri="{FF2B5EF4-FFF2-40B4-BE49-F238E27FC236}">
                <a16:creationId xmlns:a16="http://schemas.microsoft.com/office/drawing/2014/main" id="{01A39728-A5E0-4D4D-8A77-381B5A6B09C1}"/>
              </a:ext>
            </a:extLst>
          </p:cNvPr>
          <p:cNvSpPr/>
          <p:nvPr/>
        </p:nvSpPr>
        <p:spPr>
          <a:xfrm>
            <a:off x="9509780" y="4597078"/>
            <a:ext cx="324000" cy="324000"/>
          </a:xfrm>
          <a:prstGeom prst="plus">
            <a:avLst>
              <a:gd name="adj" fmla="val 4565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DB9B2F04-2328-7A44-B9C0-3AA99C76B2DD}"/>
                  </a:ext>
                </a:extLst>
              </p:cNvPr>
              <p:cNvSpPr txBox="1"/>
              <p:nvPr/>
            </p:nvSpPr>
            <p:spPr>
              <a:xfrm>
                <a:off x="9691292" y="4671522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DB9B2F04-2328-7A44-B9C0-3AA99C76B2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1292" y="4671522"/>
                <a:ext cx="720261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D40F7C89-BA38-374F-AB36-F1FEB5DA5E2B}"/>
                  </a:ext>
                </a:extLst>
              </p:cNvPr>
              <p:cNvSpPr txBox="1"/>
              <p:nvPr/>
            </p:nvSpPr>
            <p:spPr>
              <a:xfrm>
                <a:off x="8098413" y="4878332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O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D40F7C89-BA38-374F-AB36-F1FEB5DA5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13" y="4878332"/>
                <a:ext cx="720261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08C222A-0D91-8147-BE86-F8DCE2BA8638}"/>
                  </a:ext>
                </a:extLst>
              </p:cNvPr>
              <p:cNvSpPr txBox="1"/>
              <p:nvPr/>
            </p:nvSpPr>
            <p:spPr>
              <a:xfrm>
                <a:off x="319973" y="4390648"/>
                <a:ext cx="7268875" cy="7176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PA</m:t>
                          </m:r>
                        </m:e>
                      </m:acc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08C222A-0D91-8147-BE86-F8DCE2BA8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73" y="4390648"/>
                <a:ext cx="7268875" cy="717632"/>
              </a:xfrm>
              <a:prstGeom prst="rect">
                <a:avLst/>
              </a:prstGeom>
              <a:blipFill>
                <a:blip r:embed="rId10"/>
                <a:stretch>
                  <a:fillRect l="-523" t="-18966" b="-120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roix 33">
            <a:extLst>
              <a:ext uri="{FF2B5EF4-FFF2-40B4-BE49-F238E27FC236}">
                <a16:creationId xmlns:a16="http://schemas.microsoft.com/office/drawing/2014/main" id="{DC0446B2-1606-954D-91AB-BDA5E245C7C7}"/>
              </a:ext>
            </a:extLst>
          </p:cNvPr>
          <p:cNvSpPr/>
          <p:nvPr/>
        </p:nvSpPr>
        <p:spPr>
          <a:xfrm>
            <a:off x="8818795" y="5669367"/>
            <a:ext cx="324000" cy="324000"/>
          </a:xfrm>
          <a:prstGeom prst="plus">
            <a:avLst>
              <a:gd name="adj" fmla="val 4565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A0918B3D-0580-A44C-87C2-F0CA25078F41}"/>
                  </a:ext>
                </a:extLst>
              </p:cNvPr>
              <p:cNvSpPr txBox="1"/>
              <p:nvPr/>
            </p:nvSpPr>
            <p:spPr>
              <a:xfrm>
                <a:off x="9000307" y="5743811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P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A0918B3D-0580-A44C-87C2-F0CA25078F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307" y="5743811"/>
                <a:ext cx="720261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599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440262-AEDD-6E46-8038-FFB65570B870}"/>
              </a:ext>
            </a:extLst>
          </p:cNvPr>
          <p:cNvSpPr txBox="1"/>
          <p:nvPr/>
        </p:nvSpPr>
        <p:spPr>
          <a:xfrm>
            <a:off x="914401" y="1528373"/>
            <a:ext cx="5988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Énergie cinétique d’un solide en mouvement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F6E9A542-C870-5140-A368-6DD18200F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9970" y="2213770"/>
            <a:ext cx="9872061" cy="2892125"/>
          </a:xfrm>
          <a:prstGeom prst="rect">
            <a:avLst/>
          </a:prstGeom>
        </p:spPr>
      </p:pic>
      <p:sp>
        <p:nvSpPr>
          <p:cNvPr id="34" name="Croix 33">
            <a:extLst>
              <a:ext uri="{FF2B5EF4-FFF2-40B4-BE49-F238E27FC236}">
                <a16:creationId xmlns:a16="http://schemas.microsoft.com/office/drawing/2014/main" id="{5C9BF8A7-1009-1243-9482-22A7AE5AFF55}"/>
              </a:ext>
            </a:extLst>
          </p:cNvPr>
          <p:cNvSpPr/>
          <p:nvPr/>
        </p:nvSpPr>
        <p:spPr>
          <a:xfrm>
            <a:off x="2802803" y="3575422"/>
            <a:ext cx="324000" cy="324000"/>
          </a:xfrm>
          <a:prstGeom prst="plus">
            <a:avLst>
              <a:gd name="adj" fmla="val 45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/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G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803" y="3120046"/>
                <a:ext cx="72026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FDF49BC-6892-2442-AFBD-1F9787C00BF9}"/>
                  </a:ext>
                </a:extLst>
              </p:cNvPr>
              <p:cNvSpPr txBox="1"/>
              <p:nvPr/>
            </p:nvSpPr>
            <p:spPr>
              <a:xfrm>
                <a:off x="1285942" y="5453130"/>
                <a:ext cx="9620116" cy="70660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fr-FR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𝒯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FDF49BC-6892-2442-AFBD-1F9787C00B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942" y="5453130"/>
                <a:ext cx="9620116" cy="706604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059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2D7E952-4322-F840-B548-06D771CEB6CF}"/>
              </a:ext>
            </a:extLst>
          </p:cNvPr>
          <p:cNvSpPr/>
          <p:nvPr/>
        </p:nvSpPr>
        <p:spPr>
          <a:xfrm>
            <a:off x="2364750" y="2536509"/>
            <a:ext cx="2965621" cy="1450077"/>
          </a:xfrm>
          <a:prstGeom prst="rect">
            <a:avLst/>
          </a:prstGeom>
          <a:solidFill>
            <a:srgbClr val="C00000">
              <a:alpha val="38000"/>
            </a:srgb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440262-AEDD-6E46-8038-FFB65570B870}"/>
              </a:ext>
            </a:extLst>
          </p:cNvPr>
          <p:cNvSpPr txBox="1"/>
          <p:nvPr/>
        </p:nvSpPr>
        <p:spPr>
          <a:xfrm>
            <a:off x="914401" y="1528373"/>
            <a:ext cx="4742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La matrice d’inertie est votre alliée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8AFAD2D-8658-BF42-80C8-3BC4A72A63FC}"/>
                  </a:ext>
                </a:extLst>
              </p:cNvPr>
              <p:cNvSpPr txBox="1"/>
              <p:nvPr/>
            </p:nvSpPr>
            <p:spPr>
              <a:xfrm>
                <a:off x="142749" y="2536509"/>
                <a:ext cx="11906502" cy="145007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fr-FR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𝒯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sSup>
                            <m:sSup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8AFAD2D-8658-BF42-80C8-3BC4A72A6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49" y="2536509"/>
                <a:ext cx="11906502" cy="1450077"/>
              </a:xfrm>
              <a:prstGeom prst="rect">
                <a:avLst/>
              </a:prstGeom>
              <a:blipFill>
                <a:blip r:embed="rId2"/>
                <a:stretch>
                  <a:fillRect t="-134783" b="-18608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69313F2-AD8F-D64E-BB2D-F84C5C8877EF}"/>
                  </a:ext>
                </a:extLst>
              </p:cNvPr>
              <p:cNvSpPr txBox="1"/>
              <p:nvPr/>
            </p:nvSpPr>
            <p:spPr>
              <a:xfrm>
                <a:off x="932420" y="4333401"/>
                <a:ext cx="10327160" cy="1450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69313F2-AD8F-D64E-BB2D-F84C5C887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20" y="4333401"/>
                <a:ext cx="10327160" cy="1450077"/>
              </a:xfrm>
              <a:prstGeom prst="rect">
                <a:avLst/>
              </a:prstGeom>
              <a:blipFill>
                <a:blip r:embed="rId3"/>
                <a:stretch>
                  <a:fillRect t="-135652" b="-18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BCAA2874-2642-4244-A324-B48E0797EA22}"/>
              </a:ext>
            </a:extLst>
          </p:cNvPr>
          <p:cNvSpPr/>
          <p:nvPr/>
        </p:nvSpPr>
        <p:spPr>
          <a:xfrm>
            <a:off x="3767765" y="4366839"/>
            <a:ext cx="4172465" cy="1450077"/>
          </a:xfrm>
          <a:prstGeom prst="rect">
            <a:avLst/>
          </a:prstGeom>
          <a:solidFill>
            <a:srgbClr val="C00000">
              <a:alpha val="38000"/>
            </a:srgb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B92368-D254-4B46-AD28-9845EB828952}"/>
              </a:ext>
            </a:extLst>
          </p:cNvPr>
          <p:cNvSpPr/>
          <p:nvPr/>
        </p:nvSpPr>
        <p:spPr>
          <a:xfrm>
            <a:off x="5882690" y="2569947"/>
            <a:ext cx="6004510" cy="1416639"/>
          </a:xfrm>
          <a:prstGeom prst="rect">
            <a:avLst/>
          </a:prstGeom>
          <a:solidFill>
            <a:schemeClr val="accent6">
              <a:lumMod val="75000"/>
              <a:alpha val="38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503015-5B28-D040-AC95-41668ABBAA3C}"/>
              </a:ext>
            </a:extLst>
          </p:cNvPr>
          <p:cNvSpPr/>
          <p:nvPr/>
        </p:nvSpPr>
        <p:spPr>
          <a:xfrm>
            <a:off x="8455894" y="4366838"/>
            <a:ext cx="2248931" cy="1450077"/>
          </a:xfrm>
          <a:prstGeom prst="rect">
            <a:avLst/>
          </a:prstGeom>
          <a:solidFill>
            <a:schemeClr val="accent6">
              <a:lumMod val="75000"/>
              <a:alpha val="38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86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440262-AEDD-6E46-8038-FFB65570B870}"/>
              </a:ext>
            </a:extLst>
          </p:cNvPr>
          <p:cNvSpPr txBox="1"/>
          <p:nvPr/>
        </p:nvSpPr>
        <p:spPr>
          <a:xfrm>
            <a:off x="914401" y="1528373"/>
            <a:ext cx="6079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Géométrie des masses de solides homogènes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AB53451-4B18-9248-A8F8-D49DFDFA85CE}"/>
                  </a:ext>
                </a:extLst>
              </p:cNvPr>
              <p:cNvSpPr txBox="1"/>
              <p:nvPr/>
            </p:nvSpPr>
            <p:spPr>
              <a:xfrm>
                <a:off x="4637603" y="5290683"/>
                <a:ext cx="1599861" cy="1068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O</m:t>
                          </m:r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acc>
                      <m:r>
                        <a:rPr lang="fr-FR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eqArr>
                            <m:eqArrPr>
                              <m:ctrlPr>
                                <a:rPr lang="fr-FR" sz="2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sz="2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AB53451-4B18-9248-A8F8-D49DFDFA8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603" y="5290683"/>
                <a:ext cx="1599861" cy="1068947"/>
              </a:xfrm>
              <a:prstGeom prst="rect">
                <a:avLst/>
              </a:prstGeom>
              <a:blipFill>
                <a:blip r:embed="rId2"/>
                <a:stretch>
                  <a:fillRect b="-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e 16">
            <a:extLst>
              <a:ext uri="{FF2B5EF4-FFF2-40B4-BE49-F238E27FC236}">
                <a16:creationId xmlns:a16="http://schemas.microsoft.com/office/drawing/2014/main" id="{B64B717E-86F1-8743-9A38-30B53BF3D5A8}"/>
              </a:ext>
            </a:extLst>
          </p:cNvPr>
          <p:cNvGrpSpPr/>
          <p:nvPr/>
        </p:nvGrpSpPr>
        <p:grpSpPr>
          <a:xfrm>
            <a:off x="635524" y="2349957"/>
            <a:ext cx="3770733" cy="3466634"/>
            <a:chOff x="8374015" y="896413"/>
            <a:chExt cx="3770733" cy="3466634"/>
          </a:xfrm>
        </p:grpSpPr>
        <p:pic>
          <p:nvPicPr>
            <p:cNvPr id="18" name="Picture 2" descr="A Cone, A Cylinder, A Cube And A Sphere - Cylinder - Free Transparent PNG  Download - PNGkey">
              <a:extLst>
                <a:ext uri="{FF2B5EF4-FFF2-40B4-BE49-F238E27FC236}">
                  <a16:creationId xmlns:a16="http://schemas.microsoft.com/office/drawing/2014/main" id="{55FDCEAC-B7F1-1B4C-BDA4-FC8AB153E12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96"/>
            <a:stretch/>
          </p:blipFill>
          <p:spPr bwMode="auto">
            <a:xfrm>
              <a:off x="8374015" y="909390"/>
              <a:ext cx="2812144" cy="3453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A10D2E05-1C59-6F4B-A11B-A377BF671157}"/>
                </a:ext>
              </a:extLst>
            </p:cNvPr>
            <p:cNvGrpSpPr/>
            <p:nvPr/>
          </p:nvGrpSpPr>
          <p:grpSpPr>
            <a:xfrm>
              <a:off x="9229150" y="1431217"/>
              <a:ext cx="2048449" cy="2114657"/>
              <a:chOff x="1117963" y="2753036"/>
              <a:chExt cx="2870610" cy="2881926"/>
            </a:xfrm>
          </p:grpSpPr>
          <p:cxnSp>
            <p:nvCxnSpPr>
              <p:cNvPr id="23" name="Connecteur en angle 22">
                <a:extLst>
                  <a:ext uri="{FF2B5EF4-FFF2-40B4-BE49-F238E27FC236}">
                    <a16:creationId xmlns:a16="http://schemas.microsoft.com/office/drawing/2014/main" id="{27927F4F-6C92-CB43-BBF1-63FA98F0F25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avec flèche 23">
                <a:extLst>
                  <a:ext uri="{FF2B5EF4-FFF2-40B4-BE49-F238E27FC236}">
                    <a16:creationId xmlns:a16="http://schemas.microsoft.com/office/drawing/2014/main" id="{46CACF73-F50F-4B4E-9F29-DD2586711D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D10E3C4B-01AC-854D-AE7C-DA5F1163B0AE}"/>
                    </a:ext>
                  </a:extLst>
                </p:cNvPr>
                <p:cNvSpPr txBox="1"/>
                <p:nvPr/>
              </p:nvSpPr>
              <p:spPr>
                <a:xfrm>
                  <a:off x="11072198" y="2694044"/>
                  <a:ext cx="1072550" cy="490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D10E3C4B-01AC-854D-AE7C-DA5F1163B0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72198" y="2694044"/>
                  <a:ext cx="1072550" cy="490840"/>
                </a:xfrm>
                <a:prstGeom prst="rect">
                  <a:avLst/>
                </a:prstGeom>
                <a:blipFill>
                  <a:blip r:embed="rId4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8D2F7D4F-A499-7440-9B7A-06FEF555CA01}"/>
                    </a:ext>
                  </a:extLst>
                </p:cNvPr>
                <p:cNvSpPr txBox="1"/>
                <p:nvPr/>
              </p:nvSpPr>
              <p:spPr>
                <a:xfrm>
                  <a:off x="9328314" y="896413"/>
                  <a:ext cx="102135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8D2F7D4F-A499-7440-9B7A-06FEF555CA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8314" y="896413"/>
                  <a:ext cx="1021359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5F4CF7C7-195E-E04E-BC76-6AC605BCF7E3}"/>
                    </a:ext>
                  </a:extLst>
                </p:cNvPr>
                <p:cNvSpPr txBox="1"/>
                <p:nvPr/>
              </p:nvSpPr>
              <p:spPr>
                <a:xfrm>
                  <a:off x="9101765" y="3375157"/>
                  <a:ext cx="10532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5F4CF7C7-195E-E04E-BC76-6AC605BCF7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01765" y="3375157"/>
                  <a:ext cx="1053273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2A4E4D1-8C1C-B343-8EFB-CC5DBA9773E7}"/>
                  </a:ext>
                </a:extLst>
              </p:cNvPr>
              <p:cNvSpPr txBox="1"/>
              <p:nvPr/>
            </p:nvSpPr>
            <p:spPr>
              <a:xfrm>
                <a:off x="4202075" y="2513611"/>
                <a:ext cx="5938244" cy="22799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24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  <m:f>
                                  <m:fPr>
                                    <m:ctrlP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2A4E4D1-8C1C-B343-8EFB-CC5DBA977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075" y="2513611"/>
                <a:ext cx="5938244" cy="2279920"/>
              </a:xfrm>
              <a:prstGeom prst="rect">
                <a:avLst/>
              </a:prstGeom>
              <a:blipFill>
                <a:blip r:embed="rId7"/>
                <a:stretch>
                  <a:fillRect b="-16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289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440262-AEDD-6E46-8038-FFB65570B870}"/>
              </a:ext>
            </a:extLst>
          </p:cNvPr>
          <p:cNvSpPr txBox="1"/>
          <p:nvPr/>
        </p:nvSpPr>
        <p:spPr>
          <a:xfrm>
            <a:off x="914401" y="1528373"/>
            <a:ext cx="6079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Géométrie des masses de solides homogènes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C9E3E666-3460-154E-955E-9E4FCAAE1B5B}"/>
                  </a:ext>
                </a:extLst>
              </p:cNvPr>
              <p:cNvSpPr txBox="1"/>
              <p:nvPr/>
            </p:nvSpPr>
            <p:spPr>
              <a:xfrm>
                <a:off x="4495065" y="2362934"/>
                <a:ext cx="7481493" cy="26141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24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O</m:t>
                          </m:r>
                        </m:sub>
                      </m:sSub>
                      <m:d>
                        <m:dPr>
                          <m:ctrlPr>
                            <a:rPr lang="fr-FR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  <m:f>
                                  <m:fPr>
                                    <m:ctrlP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400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fr-FR" sz="2400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fr-FR" sz="2400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fr-FR" sz="24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fr-FR" sz="2400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h</m:t>
                                        </m:r>
                                      </m:e>
                                      <m:sup>
                                        <m:r>
                                          <a:rPr lang="fr-FR" sz="2400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400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fr-FR" sz="2400" i="1" dirty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i="1" dirty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i="1" dirty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fr-FR" sz="2400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fr-FR" sz="2400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h</m:t>
                                        </m:r>
                                      </m:e>
                                      <m:sup>
                                        <m:r>
                                          <a:rPr lang="fr-FR" sz="2400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p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C9E3E666-3460-154E-955E-9E4FCAAE1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065" y="2362934"/>
                <a:ext cx="7481493" cy="2614177"/>
              </a:xfrm>
              <a:prstGeom prst="rect">
                <a:avLst/>
              </a:prstGeom>
              <a:blipFill>
                <a:blip r:embed="rId2"/>
                <a:stretch>
                  <a:fillRect b="-19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>
            <a:extLst>
              <a:ext uri="{FF2B5EF4-FFF2-40B4-BE49-F238E27FC236}">
                <a16:creationId xmlns:a16="http://schemas.microsoft.com/office/drawing/2014/main" id="{117A581C-AC37-DE40-9B95-17100C020AA3}"/>
              </a:ext>
            </a:extLst>
          </p:cNvPr>
          <p:cNvGrpSpPr/>
          <p:nvPr/>
        </p:nvGrpSpPr>
        <p:grpSpPr>
          <a:xfrm>
            <a:off x="914401" y="2362934"/>
            <a:ext cx="3338568" cy="3801259"/>
            <a:chOff x="2353006" y="2087194"/>
            <a:chExt cx="3338568" cy="3801259"/>
          </a:xfrm>
        </p:grpSpPr>
        <p:pic>
          <p:nvPicPr>
            <p:cNvPr id="27" name="Picture 2" descr="A Cone, A Cylinder, A Cube And A Sphere - Cylinder - Free Transparent PNG  Download - PNGkey">
              <a:extLst>
                <a:ext uri="{FF2B5EF4-FFF2-40B4-BE49-F238E27FC236}">
                  <a16:creationId xmlns:a16="http://schemas.microsoft.com/office/drawing/2014/main" id="{FB06129F-E7B5-E345-AADF-EFD9863BA0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06" t="4090" r="80477" b="-4090"/>
            <a:stretch/>
          </p:blipFill>
          <p:spPr bwMode="auto">
            <a:xfrm rot="10800000">
              <a:off x="2353006" y="2087194"/>
              <a:ext cx="2035871" cy="3453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5AC00697-7BCB-894E-9125-87F18CB40492}"/>
                </a:ext>
              </a:extLst>
            </p:cNvPr>
            <p:cNvGrpSpPr/>
            <p:nvPr/>
          </p:nvGrpSpPr>
          <p:grpSpPr>
            <a:xfrm>
              <a:off x="2648591" y="2948044"/>
              <a:ext cx="3042983" cy="2940409"/>
              <a:chOff x="9101765" y="896413"/>
              <a:chExt cx="3042983" cy="2940409"/>
            </a:xfrm>
          </p:grpSpPr>
          <p:grpSp>
            <p:nvGrpSpPr>
              <p:cNvPr id="31" name="Groupe 30">
                <a:extLst>
                  <a:ext uri="{FF2B5EF4-FFF2-40B4-BE49-F238E27FC236}">
                    <a16:creationId xmlns:a16="http://schemas.microsoft.com/office/drawing/2014/main" id="{88C74267-20BF-684A-B53E-091B124522A9}"/>
                  </a:ext>
                </a:extLst>
              </p:cNvPr>
              <p:cNvGrpSpPr/>
              <p:nvPr/>
            </p:nvGrpSpPr>
            <p:grpSpPr>
              <a:xfrm>
                <a:off x="9229150" y="1431217"/>
                <a:ext cx="2048449" cy="2114657"/>
                <a:chOff x="1117963" y="2753036"/>
                <a:chExt cx="2870610" cy="2881926"/>
              </a:xfrm>
            </p:grpSpPr>
            <p:cxnSp>
              <p:nvCxnSpPr>
                <p:cNvPr id="35" name="Connecteur en angle 34">
                  <a:extLst>
                    <a:ext uri="{FF2B5EF4-FFF2-40B4-BE49-F238E27FC236}">
                      <a16:creationId xmlns:a16="http://schemas.microsoft.com/office/drawing/2014/main" id="{6F2524C0-6ED5-CF41-8C0A-BCD92283BC52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1972573" y="2753036"/>
                  <a:ext cx="2016000" cy="2016000"/>
                </a:xfrm>
                <a:prstGeom prst="bentConnector3">
                  <a:avLst>
                    <a:gd name="adj1" fmla="val 0"/>
                  </a:avLst>
                </a:prstGeom>
                <a:ln w="3810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>
                  <a:extLst>
                    <a:ext uri="{FF2B5EF4-FFF2-40B4-BE49-F238E27FC236}">
                      <a16:creationId xmlns:a16="http://schemas.microsoft.com/office/drawing/2014/main" id="{A74346F7-4410-544B-B00E-70D43B2879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17963" y="4769036"/>
                  <a:ext cx="854610" cy="86592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2" name="ZoneTexte 31">
                    <a:extLst>
                      <a:ext uri="{FF2B5EF4-FFF2-40B4-BE49-F238E27FC236}">
                        <a16:creationId xmlns:a16="http://schemas.microsoft.com/office/drawing/2014/main" id="{FC623B1E-E91D-6345-AA0E-6EE59F2E007D}"/>
                      </a:ext>
                    </a:extLst>
                  </p:cNvPr>
                  <p:cNvSpPr txBox="1"/>
                  <p:nvPr/>
                </p:nvSpPr>
                <p:spPr>
                  <a:xfrm>
                    <a:off x="11072198" y="2694044"/>
                    <a:ext cx="1072550" cy="4908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4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2" name="ZoneTexte 31">
                    <a:extLst>
                      <a:ext uri="{FF2B5EF4-FFF2-40B4-BE49-F238E27FC236}">
                        <a16:creationId xmlns:a16="http://schemas.microsoft.com/office/drawing/2014/main" id="{FC623B1E-E91D-6345-AA0E-6EE59F2E007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72198" y="2694044"/>
                    <a:ext cx="1072550" cy="49084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769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E255B68E-9F24-7A47-9E99-7D5DE235ED8D}"/>
                      </a:ext>
                    </a:extLst>
                  </p:cNvPr>
                  <p:cNvSpPr txBox="1"/>
                  <p:nvPr/>
                </p:nvSpPr>
                <p:spPr>
                  <a:xfrm>
                    <a:off x="9328314" y="896413"/>
                    <a:ext cx="102135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4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E255B68E-9F24-7A47-9E99-7D5DE235ED8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28314" y="896413"/>
                    <a:ext cx="1021359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4" name="ZoneTexte 33">
                    <a:extLst>
                      <a:ext uri="{FF2B5EF4-FFF2-40B4-BE49-F238E27FC236}">
                        <a16:creationId xmlns:a16="http://schemas.microsoft.com/office/drawing/2014/main" id="{30AEC0B6-8DAA-0847-9D42-6380A29EE16A}"/>
                      </a:ext>
                    </a:extLst>
                  </p:cNvPr>
                  <p:cNvSpPr txBox="1"/>
                  <p:nvPr/>
                </p:nvSpPr>
                <p:spPr>
                  <a:xfrm>
                    <a:off x="9101765" y="3375157"/>
                    <a:ext cx="105327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4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2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4" name="ZoneTexte 33">
                    <a:extLst>
                      <a:ext uri="{FF2B5EF4-FFF2-40B4-BE49-F238E27FC236}">
                        <a16:creationId xmlns:a16="http://schemas.microsoft.com/office/drawing/2014/main" id="{30AEC0B6-8DAA-0847-9D42-6380A29EE1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01765" y="3375157"/>
                    <a:ext cx="1053273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AB53451-4B18-9248-A8F8-D49DFDFA85CE}"/>
                  </a:ext>
                </a:extLst>
              </p:cNvPr>
              <p:cNvSpPr txBox="1"/>
              <p:nvPr/>
            </p:nvSpPr>
            <p:spPr>
              <a:xfrm>
                <a:off x="4626452" y="5290683"/>
                <a:ext cx="2095638" cy="1131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O</m:t>
                          </m:r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acc>
                      <m:r>
                        <a:rPr lang="fr-FR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eqArr>
                            <m:eqArrPr>
                              <m:ctrlPr>
                                <a:rPr lang="fr-FR" sz="2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sz="2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e>
                          </m:eqAr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AB53451-4B18-9248-A8F8-D49DFDFA8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452" y="5290683"/>
                <a:ext cx="2095638" cy="1131207"/>
              </a:xfrm>
              <a:prstGeom prst="rect">
                <a:avLst/>
              </a:prstGeom>
              <a:blipFill>
                <a:blip r:embed="rId7"/>
                <a:stretch>
                  <a:fillRect b="-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8909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05D9ADB-1008-BA48-8500-FB9E2DF7493A}"/>
                  </a:ext>
                </a:extLst>
              </p:cNvPr>
              <p:cNvSpPr txBox="1"/>
              <p:nvPr/>
            </p:nvSpPr>
            <p:spPr>
              <a:xfrm>
                <a:off x="5537468" y="4933710"/>
                <a:ext cx="7481493" cy="15849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20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</m:d>
                      <m:r>
                        <a:rPr lang="fr-FR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05D9ADB-1008-BA48-8500-FB9E2DF74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468" y="4933710"/>
                <a:ext cx="7481493" cy="1584986"/>
              </a:xfrm>
              <a:prstGeom prst="rect">
                <a:avLst/>
              </a:prstGeom>
              <a:blipFill>
                <a:blip r:embed="rId2"/>
                <a:stretch>
                  <a:fillRect l="-169" b="-7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9408E5C-FA13-4A40-AF2E-7B07E3B7B628}"/>
                  </a:ext>
                </a:extLst>
              </p:cNvPr>
              <p:cNvSpPr txBox="1"/>
              <p:nvPr/>
            </p:nvSpPr>
            <p:spPr>
              <a:xfrm>
                <a:off x="5537468" y="2822365"/>
                <a:ext cx="5938244" cy="19152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20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</m:d>
                      <m:r>
                        <a:rPr lang="fr-FR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  <m:f>
                                  <m:f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9408E5C-FA13-4A40-AF2E-7B07E3B7B6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468" y="2822365"/>
                <a:ext cx="5938244" cy="1915204"/>
              </a:xfrm>
              <a:prstGeom prst="rect">
                <a:avLst/>
              </a:prstGeom>
              <a:blipFill>
                <a:blip r:embed="rId3"/>
                <a:stretch>
                  <a:fillRect l="-213" b="-13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E74898CB-3C58-AB4C-BE46-8C548C3D354E}"/>
              </a:ext>
            </a:extLst>
          </p:cNvPr>
          <p:cNvSpPr txBox="1"/>
          <p:nvPr/>
        </p:nvSpPr>
        <p:spPr>
          <a:xfrm>
            <a:off x="450376" y="723331"/>
            <a:ext cx="3972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Course des solides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A401E39-7EDC-9E46-B348-71F69C9189DF}"/>
                  </a:ext>
                </a:extLst>
              </p:cNvPr>
              <p:cNvSpPr txBox="1"/>
              <p:nvPr/>
            </p:nvSpPr>
            <p:spPr>
              <a:xfrm>
                <a:off x="5537468" y="716983"/>
                <a:ext cx="7481493" cy="19092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20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</m:d>
                      <m:r>
                        <a:rPr lang="fr-FR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  <m: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fr-FR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fr-FR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fr-FR" sz="20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sz="200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A401E39-7EDC-9E46-B348-71F69C918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468" y="716983"/>
                <a:ext cx="7481493" cy="1909241"/>
              </a:xfrm>
              <a:prstGeom prst="rect">
                <a:avLst/>
              </a:prstGeom>
              <a:blipFill>
                <a:blip r:embed="rId4"/>
                <a:stretch>
                  <a:fillRect l="-169" b="-13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e 35">
            <a:extLst>
              <a:ext uri="{FF2B5EF4-FFF2-40B4-BE49-F238E27FC236}">
                <a16:creationId xmlns:a16="http://schemas.microsoft.com/office/drawing/2014/main" id="{31692CF2-F137-6641-984B-FF85CC8206D8}"/>
              </a:ext>
            </a:extLst>
          </p:cNvPr>
          <p:cNvGrpSpPr/>
          <p:nvPr/>
        </p:nvGrpSpPr>
        <p:grpSpPr>
          <a:xfrm>
            <a:off x="121741" y="2072640"/>
            <a:ext cx="5064040" cy="3745003"/>
            <a:chOff x="-152579" y="2072640"/>
            <a:chExt cx="5064040" cy="3745003"/>
          </a:xfrm>
        </p:grpSpPr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CD36103C-8F00-7E4B-9E6E-B18558257AF7}"/>
                </a:ext>
              </a:extLst>
            </p:cNvPr>
            <p:cNvCxnSpPr>
              <a:cxnSpLocks/>
            </p:cNvCxnSpPr>
            <p:nvPr/>
          </p:nvCxnSpPr>
          <p:spPr>
            <a:xfrm>
              <a:off x="2546017" y="3882515"/>
              <a:ext cx="2093301" cy="96922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D5E89490-D3D2-4841-B1CD-DB3887187C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6017" y="2395993"/>
              <a:ext cx="154683" cy="14865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721936C9-4DA3-434D-9D4D-1FDDBEBE25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824" y="3882515"/>
              <a:ext cx="2277193" cy="86189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40FD5E9-70F5-BE4F-AF0D-8960F7E6E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DF2"/>
                </a:clrFrom>
                <a:clrTo>
                  <a:srgbClr val="FFFD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3715" y="3179951"/>
              <a:ext cx="3881110" cy="263769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0E4AC3B7-5D45-C743-974C-9256B153CDFA}"/>
                    </a:ext>
                  </a:extLst>
                </p:cNvPr>
                <p:cNvSpPr txBox="1"/>
                <p:nvPr/>
              </p:nvSpPr>
              <p:spPr>
                <a:xfrm>
                  <a:off x="1907995" y="2072640"/>
                  <a:ext cx="1072550" cy="490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0E4AC3B7-5D45-C743-974C-9256B153CD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7995" y="2072640"/>
                  <a:ext cx="1072550" cy="490840"/>
                </a:xfrm>
                <a:prstGeom prst="rect">
                  <a:avLst/>
                </a:prstGeom>
                <a:blipFill>
                  <a:blip r:embed="rId6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A4ED13EC-5FB7-8349-883B-5FFD9914CD42}"/>
                    </a:ext>
                  </a:extLst>
                </p:cNvPr>
                <p:cNvSpPr txBox="1"/>
                <p:nvPr/>
              </p:nvSpPr>
              <p:spPr>
                <a:xfrm>
                  <a:off x="-152579" y="4819359"/>
                  <a:ext cx="102135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A4ED13EC-5FB7-8349-883B-5FFD9914CD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52579" y="4819359"/>
                  <a:ext cx="1021359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0C648C0B-F794-4949-B90D-B1B9E8EFEAE8}"/>
                    </a:ext>
                  </a:extLst>
                </p:cNvPr>
                <p:cNvSpPr txBox="1"/>
                <p:nvPr/>
              </p:nvSpPr>
              <p:spPr>
                <a:xfrm>
                  <a:off x="3858188" y="4851741"/>
                  <a:ext cx="10532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0C648C0B-F794-4949-B90D-B1B9E8EFEA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8188" y="4851741"/>
                  <a:ext cx="1053273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7464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 de la séance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2114051" y="2023515"/>
            <a:ext cx="796389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Définir les différentes grandeurs cinétiques et dynamiques d’un solide en mouvement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2248638" y="4531890"/>
            <a:ext cx="7694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Utiliser ces grandeurs et leurs propriétés pour décrire le mouvement du solide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E4227892-A467-5648-BBE1-8FD6B920D013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5065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Grandeurs cinétiques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8BE49ED-AEEC-F64B-8F28-6DC15B9C4FE5}"/>
              </a:ext>
            </a:extLst>
          </p:cNvPr>
          <p:cNvSpPr txBox="1"/>
          <p:nvPr/>
        </p:nvSpPr>
        <p:spPr>
          <a:xfrm>
            <a:off x="914401" y="1528373"/>
            <a:ext cx="2999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Résultante cinétique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80C6AA0-A7E5-FF4D-940D-F440DA7CDCF4}"/>
                  </a:ext>
                </a:extLst>
              </p:cNvPr>
              <p:cNvSpPr txBox="1"/>
              <p:nvPr/>
            </p:nvSpPr>
            <p:spPr>
              <a:xfrm>
                <a:off x="2693239" y="2087194"/>
                <a:ext cx="6805523" cy="145007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𝒫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80C6AA0-A7E5-FF4D-940D-F440DA7CD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239" y="2087194"/>
                <a:ext cx="6805523" cy="1450077"/>
              </a:xfrm>
              <a:prstGeom prst="rect">
                <a:avLst/>
              </a:prstGeom>
              <a:blipFill>
                <a:blip r:embed="rId2"/>
                <a:stretch>
                  <a:fillRect l="-2052" t="-135652" b="-18608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A875B583-6DED-5945-85C5-BF3E21508839}"/>
              </a:ext>
            </a:extLst>
          </p:cNvPr>
          <p:cNvSpPr txBox="1"/>
          <p:nvPr/>
        </p:nvSpPr>
        <p:spPr>
          <a:xfrm>
            <a:off x="914401" y="3962415"/>
            <a:ext cx="2768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Moment cinétique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/>
              <p:nvPr/>
            </p:nvSpPr>
            <p:spPr>
              <a:xfrm>
                <a:off x="932420" y="4604588"/>
                <a:ext cx="10327160" cy="1450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EF64CA3-EE88-2949-963A-E2C9921E6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20" y="4604588"/>
                <a:ext cx="10327160" cy="1450077"/>
              </a:xfrm>
              <a:prstGeom prst="rect">
                <a:avLst/>
              </a:prstGeom>
              <a:blipFill>
                <a:blip r:embed="rId3"/>
                <a:stretch>
                  <a:fillRect t="-135652" b="-18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08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5451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Grandeurs dynamiques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5614DC3-703B-7F44-9361-6608966F7ABB}"/>
              </a:ext>
            </a:extLst>
          </p:cNvPr>
          <p:cNvSpPr txBox="1"/>
          <p:nvPr/>
        </p:nvSpPr>
        <p:spPr>
          <a:xfrm>
            <a:off x="914401" y="1528373"/>
            <a:ext cx="32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Résultante dynamique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F5B82D5-5B93-1C4C-8DBB-C46799693DB3}"/>
              </a:ext>
            </a:extLst>
          </p:cNvPr>
          <p:cNvSpPr txBox="1"/>
          <p:nvPr/>
        </p:nvSpPr>
        <p:spPr>
          <a:xfrm>
            <a:off x="914401" y="3962415"/>
            <a:ext cx="3001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Moment dynamique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9C8BB7D-8AC9-B14D-91E1-A0B450473B04}"/>
                  </a:ext>
                </a:extLst>
              </p:cNvPr>
              <p:cNvSpPr txBox="1"/>
              <p:nvPr/>
            </p:nvSpPr>
            <p:spPr>
              <a:xfrm>
                <a:off x="932420" y="4604588"/>
                <a:ext cx="10327160" cy="15280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ℋ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</m:d>
                        </m:num>
                        <m:den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9C8BB7D-8AC9-B14D-91E1-A0B450473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20" y="4604588"/>
                <a:ext cx="10327160" cy="1528047"/>
              </a:xfrm>
              <a:prstGeom prst="rect">
                <a:avLst/>
              </a:prstGeom>
              <a:blipFill>
                <a:blip r:embed="rId2"/>
                <a:stretch>
                  <a:fillRect t="-123967" b="-1768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A549E0E-CE3A-DC48-AEB4-F4036925E161}"/>
                  </a:ext>
                </a:extLst>
              </p:cNvPr>
              <p:cNvSpPr txBox="1"/>
              <p:nvPr/>
            </p:nvSpPr>
            <p:spPr>
              <a:xfrm>
                <a:off x="989696" y="2188521"/>
                <a:ext cx="10212608" cy="145007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𝒜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  <m:brk m:alnAt="24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brk m:alnAt="24"/>
                            </m:r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f>
                        <m:f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  <m: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e>
                          </m:d>
                        </m:num>
                        <m:den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A549E0E-CE3A-DC48-AEB4-F4036925E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96" y="2188521"/>
                <a:ext cx="10212608" cy="1450077"/>
              </a:xfrm>
              <a:prstGeom prst="rect">
                <a:avLst/>
              </a:prstGeom>
              <a:blipFill>
                <a:blip r:embed="rId3"/>
                <a:stretch>
                  <a:fillRect t="-135652" b="-18608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836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24145</TotalTime>
  <Words>229</Words>
  <Application>Microsoft Macintosh PowerPoint</Application>
  <PresentationFormat>Grand écran</PresentationFormat>
  <Paragraphs>67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191</cp:revision>
  <dcterms:created xsi:type="dcterms:W3CDTF">2021-09-25T10:09:30Z</dcterms:created>
  <dcterms:modified xsi:type="dcterms:W3CDTF">2022-03-02T17:04:30Z</dcterms:modified>
</cp:coreProperties>
</file>