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21" r:id="rId3"/>
    <p:sldId id="322" r:id="rId4"/>
    <p:sldId id="323" r:id="rId5"/>
    <p:sldId id="280" r:id="rId6"/>
    <p:sldId id="327" r:id="rId7"/>
    <p:sldId id="324" r:id="rId8"/>
    <p:sldId id="325" r:id="rId9"/>
    <p:sldId id="316" r:id="rId10"/>
    <p:sldId id="318" r:id="rId11"/>
    <p:sldId id="319" r:id="rId12"/>
    <p:sldId id="326" r:id="rId13"/>
    <p:sldId id="317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958A"/>
    <a:srgbClr val="98000E"/>
    <a:srgbClr val="88000C"/>
    <a:srgbClr val="5E0008"/>
    <a:srgbClr val="809674"/>
    <a:srgbClr val="FCE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44"/>
    <p:restoredTop sz="96341"/>
  </p:normalViewPr>
  <p:slideViewPr>
    <p:cSldViewPr snapToGrid="0" snapToObjects="1">
      <p:cViewPr>
        <p:scale>
          <a:sx n="98" d="100"/>
          <a:sy n="98" d="100"/>
        </p:scale>
        <p:origin x="848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61E72-CE40-674C-B26E-512BFB935B3A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4A92-266C-184E-A38C-2707B2491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19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CA6D-20C6-BF4C-AF01-097C9A3B7762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18844" y="6356349"/>
            <a:ext cx="381000" cy="365125"/>
          </a:xfrm>
          <a:ln>
            <a:noFill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A7B12F2-6375-C443-8559-97884B674FF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18DEE8-A271-9A47-9A47-EC35FDC66854}"/>
              </a:ext>
            </a:extLst>
          </p:cNvPr>
          <p:cNvSpPr/>
          <p:nvPr userDrawn="1"/>
        </p:nvSpPr>
        <p:spPr>
          <a:xfrm>
            <a:off x="11695932" y="6383917"/>
            <a:ext cx="324000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1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5B58-6CDA-524D-B5A7-1EED58C41197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12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245-B5B4-2646-A3A3-CDF2F2E1BD7F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04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436D-85F7-3149-916E-09AABA5A2BD8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76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1800B-4F89-484B-B07E-1203FC4EC89B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5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3280-D056-374F-9530-8AF8910BCF6C}" type="datetime1">
              <a:rPr lang="fr-FR" smtClean="0"/>
              <a:t>01/03/2022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7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121F-D18D-7E4D-BF4D-558D0DD21893}" type="datetime1">
              <a:rPr lang="fr-FR" smtClean="0"/>
              <a:t>01/03/2022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7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46C4-F3DE-984C-BC53-3A257BDB60E0}" type="datetime1">
              <a:rPr lang="fr-FR" smtClean="0"/>
              <a:t>01/03/2022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6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75BC-A73E-0940-874E-3CB33B32F31C}" type="datetime1">
              <a:rPr lang="fr-FR" smtClean="0"/>
              <a:t>01/03/2022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1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6B00-5CB2-664B-9CFA-8F657C2009E3}" type="datetime1">
              <a:rPr lang="fr-FR" smtClean="0"/>
              <a:t>01/03/2022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03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05A-01CE-B44D-929E-0D0F993880BA}" type="datetime1">
              <a:rPr lang="fr-FR" smtClean="0"/>
              <a:t>01/03/2022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614C-6C5F-F042-9431-9D4C1061635D}" type="datetime1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9.png"/><Relationship Id="rId3" Type="http://schemas.openxmlformats.org/officeDocument/2006/relationships/image" Target="../media/image26.png"/><Relationship Id="rId7" Type="http://schemas.openxmlformats.org/officeDocument/2006/relationships/image" Target="../media/image32.png"/><Relationship Id="rId12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7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20.png"/><Relationship Id="rId5" Type="http://schemas.openxmlformats.org/officeDocument/2006/relationships/image" Target="../media/image10.png"/><Relationship Id="rId10" Type="http://schemas.openxmlformats.org/officeDocument/2006/relationships/image" Target="../media/image19.png"/><Relationship Id="rId4" Type="http://schemas.microsoft.com/office/2007/relationships/hdphoto" Target="../media/hdphoto1.wdp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30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6.png"/><Relationship Id="rId10" Type="http://schemas.openxmlformats.org/officeDocument/2006/relationships/image" Target="../media/image33.png"/><Relationship Id="rId4" Type="http://schemas.openxmlformats.org/officeDocument/2006/relationships/image" Target="../media/image25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9865420-51AA-0A4B-948B-B17B3BA34FC6}"/>
              </a:ext>
            </a:extLst>
          </p:cNvPr>
          <p:cNvSpPr txBox="1"/>
          <p:nvPr/>
        </p:nvSpPr>
        <p:spPr>
          <a:xfrm>
            <a:off x="1052123" y="1420929"/>
            <a:ext cx="4491101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M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ÉCANIQUE</a:t>
            </a:r>
          </a:p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R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ATIONNELLE</a:t>
            </a:r>
            <a:endParaRPr lang="fr-FR" sz="7200" dirty="0">
              <a:solidFill>
                <a:srgbClr val="98000E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AC68DB-891D-634F-BCF8-1632206B08F6}"/>
              </a:ext>
            </a:extLst>
          </p:cNvPr>
          <p:cNvCxnSpPr>
            <a:cxnSpLocks/>
          </p:cNvCxnSpPr>
          <p:nvPr/>
        </p:nvCxnSpPr>
        <p:spPr>
          <a:xfrm>
            <a:off x="1034122" y="3729253"/>
            <a:ext cx="10123756" cy="0"/>
          </a:xfrm>
          <a:prstGeom prst="line">
            <a:avLst/>
          </a:prstGeom>
          <a:ln w="63500">
            <a:solidFill>
              <a:srgbClr val="9800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0C679636-DE05-414B-B912-23E8E64529D5}"/>
              </a:ext>
            </a:extLst>
          </p:cNvPr>
          <p:cNvSpPr txBox="1"/>
          <p:nvPr/>
        </p:nvSpPr>
        <p:spPr>
          <a:xfrm>
            <a:off x="1118383" y="3878526"/>
            <a:ext cx="7723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84958A"/>
                </a:solidFill>
                <a:latin typeface="+mj-lt"/>
              </a:rPr>
              <a:t>C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HAPITRE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 4 – G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RANDEURS CINÉTIQUES ET DYNAMIQUES 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12935F-23B1-8249-A12D-E72E5BC9BACD}"/>
              </a:ext>
            </a:extLst>
          </p:cNvPr>
          <p:cNvSpPr txBox="1"/>
          <p:nvPr/>
        </p:nvSpPr>
        <p:spPr>
          <a:xfrm>
            <a:off x="1143008" y="5547195"/>
            <a:ext cx="1797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NTOINE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FFLARD</a:t>
            </a:r>
            <a:endParaRPr lang="fr-FR" sz="2000" dirty="0">
              <a:latin typeface="+mj-lt"/>
            </a:endParaRPr>
          </a:p>
        </p:txBody>
      </p:sp>
      <p:pic>
        <p:nvPicPr>
          <p:cNvPr id="1028" name="Picture 4" descr="l&amp;#39;Annuaire – Institut de Mécanique des Fluides de Toulouse">
            <a:extLst>
              <a:ext uri="{FF2B5EF4-FFF2-40B4-BE49-F238E27FC236}">
                <a16:creationId xmlns:a16="http://schemas.microsoft.com/office/drawing/2014/main" id="{B227670F-432C-7242-80C2-84F318F73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66" y="5388216"/>
            <a:ext cx="1322472" cy="7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90487A1-037D-5844-A99F-9FF90520E698}"/>
              </a:ext>
            </a:extLst>
          </p:cNvPr>
          <p:cNvSpPr txBox="1"/>
          <p:nvPr/>
        </p:nvSpPr>
        <p:spPr>
          <a:xfrm>
            <a:off x="7812613" y="5562584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PPRENTIS</a:t>
            </a:r>
            <a:r>
              <a:rPr lang="fr-FR" sz="2000" dirty="0">
                <a:latin typeface="+mj-lt"/>
              </a:rPr>
              <a:t> 2</a:t>
            </a:r>
            <a:r>
              <a:rPr lang="fr-FR" sz="2000" baseline="30000" dirty="0">
                <a:latin typeface="+mj-lt"/>
              </a:rPr>
              <a:t>ème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NNÉE</a:t>
            </a:r>
            <a:endParaRPr lang="fr-FR" sz="200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 descr="INP-ENSEEIHT - Home | Facebook">
            <a:extLst>
              <a:ext uri="{FF2B5EF4-FFF2-40B4-BE49-F238E27FC236}">
                <a16:creationId xmlns:a16="http://schemas.microsoft.com/office/drawing/2014/main" id="{F3728650-D4E9-974D-A4DB-AD65790AD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262" y="5388216"/>
            <a:ext cx="718068" cy="71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A969DDDA-D3D4-E040-8805-01E9F956B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05" y="5388216"/>
            <a:ext cx="879289" cy="71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DBEBDB4-3685-6243-9925-C8B2F3FE881B}"/>
              </a:ext>
            </a:extLst>
          </p:cNvPr>
          <p:cNvSpPr/>
          <p:nvPr/>
        </p:nvSpPr>
        <p:spPr>
          <a:xfrm>
            <a:off x="11568545" y="6276109"/>
            <a:ext cx="526473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115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05F94A6C-8E6E-AA45-AED3-E588B62F8D87}"/>
                  </a:ext>
                </a:extLst>
              </p:cNvPr>
              <p:cNvSpPr txBox="1"/>
              <p:nvPr/>
            </p:nvSpPr>
            <p:spPr>
              <a:xfrm>
                <a:off x="349874" y="2485485"/>
                <a:ext cx="5254403" cy="706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200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Ω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sub>
                          </m:sSub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05F94A6C-8E6E-AA45-AED3-E588B62F8D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74" y="2485485"/>
                <a:ext cx="5254403" cy="706604"/>
              </a:xfrm>
              <a:prstGeom prst="rect">
                <a:avLst/>
              </a:prstGeom>
              <a:blipFill>
                <a:blip r:embed="rId2"/>
                <a:stretch>
                  <a:fillRect l="-964" b="-140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3069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9</a:t>
            </a:fld>
            <a:endParaRPr lang="fr-FR" dirty="0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AF2CA4E0-6799-9B47-9D45-48ED70DDDC5F}"/>
              </a:ext>
            </a:extLst>
          </p:cNvPr>
          <p:cNvGrpSpPr>
            <a:grpSpLocks noChangeAspect="1"/>
          </p:cNvGrpSpPr>
          <p:nvPr/>
        </p:nvGrpSpPr>
        <p:grpSpPr>
          <a:xfrm>
            <a:off x="6381076" y="1549207"/>
            <a:ext cx="5809313" cy="4550400"/>
            <a:chOff x="5517476" y="1473007"/>
            <a:chExt cx="6655312" cy="5213066"/>
          </a:xfrm>
        </p:grpSpPr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8A9150A2-003C-744E-BA09-5E1312AA6163}"/>
                </a:ext>
              </a:extLst>
            </p:cNvPr>
            <p:cNvSpPr/>
            <p:nvPr/>
          </p:nvSpPr>
          <p:spPr>
            <a:xfrm>
              <a:off x="6828716" y="4669155"/>
              <a:ext cx="2210295" cy="727920"/>
            </a:xfrm>
            <a:prstGeom prst="arc">
              <a:avLst>
                <a:gd name="adj1" fmla="val 1257027"/>
                <a:gd name="adj2" fmla="val 8076738"/>
              </a:avLst>
            </a:prstGeom>
            <a:solidFill>
              <a:srgbClr val="84958A">
                <a:alpha val="7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C2D067C9-7D75-714F-B195-8D08A353B06A}"/>
                </a:ext>
              </a:extLst>
            </p:cNvPr>
            <p:cNvGrpSpPr/>
            <p:nvPr/>
          </p:nvGrpSpPr>
          <p:grpSpPr>
            <a:xfrm>
              <a:off x="6545511" y="1748953"/>
              <a:ext cx="4663437" cy="4681820"/>
              <a:chOff x="1117963" y="2753036"/>
              <a:chExt cx="2870610" cy="2881926"/>
            </a:xfrm>
          </p:grpSpPr>
          <p:cxnSp>
            <p:nvCxnSpPr>
              <p:cNvPr id="8" name="Connecteur en angle 7">
                <a:extLst>
                  <a:ext uri="{FF2B5EF4-FFF2-40B4-BE49-F238E27FC236}">
                    <a16:creationId xmlns:a16="http://schemas.microsoft.com/office/drawing/2014/main" id="{DD5713D8-9D21-CA40-95D4-5C5C36F5433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972573" y="2753036"/>
                <a:ext cx="2016000" cy="2016000"/>
              </a:xfrm>
              <a:prstGeom prst="bentConnector3">
                <a:avLst>
                  <a:gd name="adj1" fmla="val 0"/>
                </a:avLst>
              </a:prstGeom>
              <a:ln w="508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avec flèche 8">
                <a:extLst>
                  <a:ext uri="{FF2B5EF4-FFF2-40B4-BE49-F238E27FC236}">
                    <a16:creationId xmlns:a16="http://schemas.microsoft.com/office/drawing/2014/main" id="{EE0350CC-57F6-2E4F-82E1-2BE77F4906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7963" y="4769036"/>
                <a:ext cx="854610" cy="86592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3F3D407D-CB5A-2449-843B-51CBCF1F4641}"/>
                    </a:ext>
                  </a:extLst>
                </p:cNvPr>
                <p:cNvSpPr txBox="1"/>
                <p:nvPr/>
              </p:nvSpPr>
              <p:spPr>
                <a:xfrm>
                  <a:off x="10944045" y="4603095"/>
                  <a:ext cx="1228743" cy="6900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3F3D407D-CB5A-2449-843B-51CBCF1F46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44045" y="4603095"/>
                  <a:ext cx="1228743" cy="690061"/>
                </a:xfrm>
                <a:prstGeom prst="rect">
                  <a:avLst/>
                </a:prstGeom>
                <a:blipFill>
                  <a:blip r:embed="rId3"/>
                  <a:stretch>
                    <a:fillRect b="-2449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0359C075-A035-8945-978A-9CD17F0795B3}"/>
                    </a:ext>
                  </a:extLst>
                </p:cNvPr>
                <p:cNvSpPr txBox="1"/>
                <p:nvPr/>
              </p:nvSpPr>
              <p:spPr>
                <a:xfrm>
                  <a:off x="7868914" y="1473007"/>
                  <a:ext cx="117009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0359C075-A035-8945-978A-9CD17F0795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8914" y="1473007"/>
                  <a:ext cx="1170097" cy="646331"/>
                </a:xfrm>
                <a:prstGeom prst="rect">
                  <a:avLst/>
                </a:prstGeom>
                <a:blipFill>
                  <a:blip r:embed="rId4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C9D4468B-FFF9-3046-AB88-663CD6CDAF7A}"/>
                    </a:ext>
                  </a:extLst>
                </p:cNvPr>
                <p:cNvSpPr txBox="1"/>
                <p:nvPr/>
              </p:nvSpPr>
              <p:spPr>
                <a:xfrm>
                  <a:off x="5559412" y="6039742"/>
                  <a:ext cx="120665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C9D4468B-FFF9-3046-AB88-663CD6CDAF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9412" y="6039742"/>
                  <a:ext cx="1206659" cy="646331"/>
                </a:xfrm>
                <a:prstGeom prst="rect">
                  <a:avLst/>
                </a:prstGeom>
                <a:blipFill>
                  <a:blip r:embed="rId5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DB29E759-7F5C-D64C-80AD-EC9A07B82D43}"/>
                    </a:ext>
                  </a:extLst>
                </p:cNvPr>
                <p:cNvSpPr txBox="1"/>
                <p:nvPr/>
              </p:nvSpPr>
              <p:spPr>
                <a:xfrm>
                  <a:off x="6905074" y="2007395"/>
                  <a:ext cx="1197217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oMath>
                    </m:oMathPara>
                  </a14:m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DB29E759-7F5C-D64C-80AD-EC9A07B82D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5074" y="2007395"/>
                  <a:ext cx="1197217" cy="707886"/>
                </a:xfrm>
                <a:prstGeom prst="rect">
                  <a:avLst/>
                </a:prstGeom>
                <a:blipFill>
                  <a:blip r:embed="rId6"/>
                  <a:stretch>
                    <a:fillRect b="-14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Ellipse 1">
              <a:extLst>
                <a:ext uri="{FF2B5EF4-FFF2-40B4-BE49-F238E27FC236}">
                  <a16:creationId xmlns:a16="http://schemas.microsoft.com/office/drawing/2014/main" id="{98CB85B2-E327-324E-9860-8621308EC0B4}"/>
                </a:ext>
              </a:extLst>
            </p:cNvPr>
            <p:cNvSpPr/>
            <p:nvPr/>
          </p:nvSpPr>
          <p:spPr>
            <a:xfrm>
              <a:off x="5517476" y="4232173"/>
              <a:ext cx="4832776" cy="159886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4C1754DD-AE00-574E-9221-3CCF52DDC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4606" y="5566972"/>
              <a:ext cx="136800" cy="136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006B34BA-0513-664B-B71A-31B27E8E57D3}"/>
                    </a:ext>
                  </a:extLst>
                </p:cNvPr>
                <p:cNvSpPr txBox="1"/>
                <p:nvPr/>
              </p:nvSpPr>
              <p:spPr>
                <a:xfrm>
                  <a:off x="9354945" y="5594480"/>
                  <a:ext cx="99530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FR" sz="3200" dirty="0"/>
                </a:p>
              </p:txBody>
            </p:sp>
          </mc:Choice>
          <mc:Fallback xmlns="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006B34BA-0513-664B-B71A-31B27E8E57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4945" y="5594480"/>
                  <a:ext cx="995307" cy="584775"/>
                </a:xfrm>
                <a:prstGeom prst="rect">
                  <a:avLst/>
                </a:prstGeom>
                <a:blipFill>
                  <a:blip r:embed="rId7"/>
                  <a:stretch>
                    <a:fillRect b="-97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BA97A84B-0455-724D-9BED-D9E0FA276C15}"/>
                    </a:ext>
                  </a:extLst>
                </p:cNvPr>
                <p:cNvSpPr txBox="1"/>
                <p:nvPr/>
              </p:nvSpPr>
              <p:spPr>
                <a:xfrm>
                  <a:off x="7239687" y="4600170"/>
                  <a:ext cx="88593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oMath>
                    </m:oMathPara>
                  </a14:m>
                  <a:endParaRPr lang="fr-FR" sz="3200" dirty="0"/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BA97A84B-0455-724D-9BED-D9E0FA276C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9687" y="4600170"/>
                  <a:ext cx="885933" cy="584775"/>
                </a:xfrm>
                <a:prstGeom prst="rect">
                  <a:avLst/>
                </a:prstGeom>
                <a:blipFill>
                  <a:blip r:embed="rId8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7812176C-C71A-8B4B-84A9-EAC04E5160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35037" y="3516488"/>
              <a:ext cx="0" cy="1485097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CBCCD4C1-F443-EB40-AA3C-25877CD32DB6}"/>
                    </a:ext>
                  </a:extLst>
                </p:cNvPr>
                <p:cNvSpPr txBox="1"/>
                <p:nvPr/>
              </p:nvSpPr>
              <p:spPr>
                <a:xfrm>
                  <a:off x="7730702" y="3321362"/>
                  <a:ext cx="2256130" cy="70660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2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fr-FR" sz="32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3200" b="0" i="0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a:rPr lang="fr-FR" sz="32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fr-FR" sz="3200" i="0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  <m:r>
                              <a:rPr lang="fr-FR" sz="32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)/</m:t>
                            </m:r>
                            <m:r>
                              <a:rPr lang="fr-FR" sz="32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ℛ</m:t>
                            </m:r>
                          </m:sub>
                        </m:sSub>
                      </m:oMath>
                    </m:oMathPara>
                  </a14:m>
                  <a:endParaRPr lang="fr-FR" sz="32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CBCCD4C1-F443-EB40-AA3C-25877CD32D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0702" y="3321362"/>
                  <a:ext cx="2256130" cy="706604"/>
                </a:xfrm>
                <a:prstGeom prst="rect">
                  <a:avLst/>
                </a:prstGeom>
                <a:blipFill>
                  <a:blip r:embed="rId9"/>
                  <a:stretch>
                    <a:fillRect b="-3061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2ACD0A23-F797-2541-B91D-57F020FEC422}"/>
                </a:ext>
              </a:extLst>
            </p:cNvPr>
            <p:cNvCxnSpPr>
              <a:cxnSpLocks/>
            </p:cNvCxnSpPr>
            <p:nvPr/>
          </p:nvCxnSpPr>
          <p:spPr>
            <a:xfrm>
              <a:off x="7938392" y="5046489"/>
              <a:ext cx="1521160" cy="566892"/>
            </a:xfrm>
            <a:prstGeom prst="line">
              <a:avLst/>
            </a:prstGeom>
            <a:ln w="508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846EA406-A1CA-0B42-8CBA-414F4E0CDFC3}"/>
                    </a:ext>
                  </a:extLst>
                </p:cNvPr>
                <p:cNvSpPr txBox="1"/>
                <p:nvPr/>
              </p:nvSpPr>
              <p:spPr>
                <a:xfrm>
                  <a:off x="7730290" y="5288489"/>
                  <a:ext cx="84562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fr-FR" sz="3200" dirty="0"/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846EA406-A1CA-0B42-8CBA-414F4E0CDF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0290" y="5288489"/>
                  <a:ext cx="845620" cy="584775"/>
                </a:xfrm>
                <a:prstGeom prst="rect">
                  <a:avLst/>
                </a:prstGeom>
                <a:blipFill>
                  <a:blip r:embed="rId10"/>
                  <a:stretch>
                    <a:fillRect b="-1219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9B209267-3B32-BC4F-8919-F08E9FAEA355}"/>
                  </a:ext>
                </a:extLst>
              </p:cNvPr>
              <p:cNvSpPr txBox="1"/>
              <p:nvPr/>
            </p:nvSpPr>
            <p:spPr>
              <a:xfrm>
                <a:off x="3433236" y="3227359"/>
                <a:ext cx="268766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p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9B209267-3B32-BC4F-8919-F08E9FAEA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236" y="3227359"/>
                <a:ext cx="2687665" cy="584775"/>
              </a:xfrm>
              <a:prstGeom prst="rect">
                <a:avLst/>
              </a:prstGeom>
              <a:blipFill>
                <a:blip r:embed="rId11"/>
                <a:stretch>
                  <a:fillRect t="-23404" b="-2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ZoneTexte 24">
            <a:extLst>
              <a:ext uri="{FF2B5EF4-FFF2-40B4-BE49-F238E27FC236}">
                <a16:creationId xmlns:a16="http://schemas.microsoft.com/office/drawing/2014/main" id="{6A882983-92DC-2B43-A7F5-548930039785}"/>
              </a:ext>
            </a:extLst>
          </p:cNvPr>
          <p:cNvSpPr txBox="1"/>
          <p:nvPr/>
        </p:nvSpPr>
        <p:spPr>
          <a:xfrm>
            <a:off x="450376" y="723331"/>
            <a:ext cx="987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Énergie cinétique d’un solide en mouvement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0A693AF0-5269-A64B-A00C-6BB26FAA5C09}"/>
                  </a:ext>
                </a:extLst>
              </p:cNvPr>
              <p:cNvSpPr txBox="1"/>
              <p:nvPr/>
            </p:nvSpPr>
            <p:spPr>
              <a:xfrm>
                <a:off x="3432506" y="3945417"/>
                <a:ext cx="246729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=2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𝒯</m:t>
                      </m:r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0A693AF0-5269-A64B-A00C-6BB26FAA5C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2506" y="3945417"/>
                <a:ext cx="2467299" cy="584775"/>
              </a:xfrm>
              <a:prstGeom prst="rect">
                <a:avLst/>
              </a:prstGeom>
              <a:blipFill>
                <a:blip r:embed="rId12"/>
                <a:stretch>
                  <a:fillRect b="-2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F634E513-09B6-D441-9AE3-4E0EF199D462}"/>
                  </a:ext>
                </a:extLst>
              </p:cNvPr>
              <p:cNvSpPr txBox="1"/>
              <p:nvPr/>
            </p:nvSpPr>
            <p:spPr>
              <a:xfrm>
                <a:off x="3432506" y="2531133"/>
                <a:ext cx="5254403" cy="6077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F634E513-09B6-D441-9AE3-4E0EF199D4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2506" y="2531133"/>
                <a:ext cx="5254403" cy="607730"/>
              </a:xfrm>
              <a:prstGeom prst="rect">
                <a:avLst/>
              </a:prstGeom>
              <a:blipFill>
                <a:blip r:embed="rId13"/>
                <a:stretch>
                  <a:fillRect t="-81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647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8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6522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10</a:t>
            </a:fld>
            <a:endParaRPr lang="fr-FR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AD6C601-7038-2842-8C90-5E9A96697275}"/>
              </a:ext>
            </a:extLst>
          </p:cNvPr>
          <p:cNvGrpSpPr/>
          <p:nvPr/>
        </p:nvGrpSpPr>
        <p:grpSpPr>
          <a:xfrm>
            <a:off x="6383032" y="1553112"/>
            <a:ext cx="5808968" cy="4550130"/>
            <a:chOff x="5517476" y="1473007"/>
            <a:chExt cx="6655312" cy="5213066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C2D067C9-7D75-714F-B195-8D08A353B06A}"/>
                </a:ext>
              </a:extLst>
            </p:cNvPr>
            <p:cNvGrpSpPr/>
            <p:nvPr/>
          </p:nvGrpSpPr>
          <p:grpSpPr>
            <a:xfrm>
              <a:off x="6545511" y="1748953"/>
              <a:ext cx="4663437" cy="4681820"/>
              <a:chOff x="1117963" y="2753036"/>
              <a:chExt cx="2870610" cy="2881926"/>
            </a:xfrm>
          </p:grpSpPr>
          <p:cxnSp>
            <p:nvCxnSpPr>
              <p:cNvPr id="8" name="Connecteur en angle 7">
                <a:extLst>
                  <a:ext uri="{FF2B5EF4-FFF2-40B4-BE49-F238E27FC236}">
                    <a16:creationId xmlns:a16="http://schemas.microsoft.com/office/drawing/2014/main" id="{DD5713D8-9D21-CA40-95D4-5C5C36F5433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972573" y="2753036"/>
                <a:ext cx="2016000" cy="2016000"/>
              </a:xfrm>
              <a:prstGeom prst="bentConnector3">
                <a:avLst>
                  <a:gd name="adj1" fmla="val 0"/>
                </a:avLst>
              </a:prstGeom>
              <a:ln w="508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avec flèche 8">
                <a:extLst>
                  <a:ext uri="{FF2B5EF4-FFF2-40B4-BE49-F238E27FC236}">
                    <a16:creationId xmlns:a16="http://schemas.microsoft.com/office/drawing/2014/main" id="{EE0350CC-57F6-2E4F-82E1-2BE77F4906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7963" y="4769036"/>
                <a:ext cx="854610" cy="86592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3F3D407D-CB5A-2449-843B-51CBCF1F4641}"/>
                    </a:ext>
                  </a:extLst>
                </p:cNvPr>
                <p:cNvSpPr txBox="1"/>
                <p:nvPr/>
              </p:nvSpPr>
              <p:spPr>
                <a:xfrm>
                  <a:off x="10944045" y="4603095"/>
                  <a:ext cx="1228743" cy="6900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3F3D407D-CB5A-2449-843B-51CBCF1F46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44045" y="4603095"/>
                  <a:ext cx="1228743" cy="690061"/>
                </a:xfrm>
                <a:prstGeom prst="rect">
                  <a:avLst/>
                </a:prstGeom>
                <a:blipFill>
                  <a:blip r:embed="rId2"/>
                  <a:stretch>
                    <a:fillRect b="-2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0359C075-A035-8945-978A-9CD17F0795B3}"/>
                    </a:ext>
                  </a:extLst>
                </p:cNvPr>
                <p:cNvSpPr txBox="1"/>
                <p:nvPr/>
              </p:nvSpPr>
              <p:spPr>
                <a:xfrm>
                  <a:off x="7868914" y="1473007"/>
                  <a:ext cx="117009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0359C075-A035-8945-978A-9CD17F0795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8914" y="1473007"/>
                  <a:ext cx="1170097" cy="646331"/>
                </a:xfrm>
                <a:prstGeom prst="rect">
                  <a:avLst/>
                </a:prstGeom>
                <a:blipFill>
                  <a:blip r:embed="rId3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C9D4468B-FFF9-3046-AB88-663CD6CDAF7A}"/>
                    </a:ext>
                  </a:extLst>
                </p:cNvPr>
                <p:cNvSpPr txBox="1"/>
                <p:nvPr/>
              </p:nvSpPr>
              <p:spPr>
                <a:xfrm>
                  <a:off x="5559412" y="6039742"/>
                  <a:ext cx="120665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C9D4468B-FFF9-3046-AB88-663CD6CDAF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9412" y="6039742"/>
                  <a:ext cx="1206659" cy="646331"/>
                </a:xfrm>
                <a:prstGeom prst="rect">
                  <a:avLst/>
                </a:prstGeom>
                <a:blipFill>
                  <a:blip r:embed="rId4"/>
                  <a:stretch>
                    <a:fillRect b="-1777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DB29E759-7F5C-D64C-80AD-EC9A07B82D43}"/>
                    </a:ext>
                  </a:extLst>
                </p:cNvPr>
                <p:cNvSpPr txBox="1"/>
                <p:nvPr/>
              </p:nvSpPr>
              <p:spPr>
                <a:xfrm>
                  <a:off x="6905074" y="2007395"/>
                  <a:ext cx="1197217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oMath>
                    </m:oMathPara>
                  </a14:m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DB29E759-7F5C-D64C-80AD-EC9A07B82D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5074" y="2007395"/>
                  <a:ext cx="1197217" cy="707886"/>
                </a:xfrm>
                <a:prstGeom prst="rect">
                  <a:avLst/>
                </a:prstGeom>
                <a:blipFill>
                  <a:blip r:embed="rId5"/>
                  <a:stretch>
                    <a:fillRect b="-14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Ellipse 1">
              <a:extLst>
                <a:ext uri="{FF2B5EF4-FFF2-40B4-BE49-F238E27FC236}">
                  <a16:creationId xmlns:a16="http://schemas.microsoft.com/office/drawing/2014/main" id="{98CB85B2-E327-324E-9860-8621308EC0B4}"/>
                </a:ext>
              </a:extLst>
            </p:cNvPr>
            <p:cNvSpPr/>
            <p:nvPr/>
          </p:nvSpPr>
          <p:spPr>
            <a:xfrm>
              <a:off x="5517476" y="4232173"/>
              <a:ext cx="4832776" cy="1598866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BA97A84B-0455-724D-9BED-D9E0FA276C15}"/>
                    </a:ext>
                  </a:extLst>
                </p:cNvPr>
                <p:cNvSpPr txBox="1"/>
                <p:nvPr/>
              </p:nvSpPr>
              <p:spPr>
                <a:xfrm>
                  <a:off x="7239687" y="4600170"/>
                  <a:ext cx="88593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oMath>
                    </m:oMathPara>
                  </a14:m>
                  <a:endParaRPr lang="fr-FR" sz="3200" dirty="0"/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BA97A84B-0455-724D-9BED-D9E0FA276C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9687" y="4600170"/>
                  <a:ext cx="885933" cy="584775"/>
                </a:xfrm>
                <a:prstGeom prst="rect">
                  <a:avLst/>
                </a:prstGeom>
                <a:blipFill>
                  <a:blip r:embed="rId6"/>
                  <a:stretch>
                    <a:fillRect b="-1219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7812176C-C71A-8B4B-84A9-EAC04E5160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35037" y="3516488"/>
              <a:ext cx="0" cy="1485097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CBCCD4C1-F443-EB40-AA3C-25877CD32DB6}"/>
                    </a:ext>
                  </a:extLst>
                </p:cNvPr>
                <p:cNvSpPr txBox="1"/>
                <p:nvPr/>
              </p:nvSpPr>
              <p:spPr>
                <a:xfrm>
                  <a:off x="7730702" y="3321362"/>
                  <a:ext cx="2256130" cy="70660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2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fr-FR" sz="32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3200" b="0" i="0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a:rPr lang="fr-FR" sz="32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fr-FR" sz="3200" i="0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  <m:r>
                              <a:rPr lang="fr-FR" sz="32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)/</m:t>
                            </m:r>
                            <m:r>
                              <a:rPr lang="fr-FR" sz="32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ℛ</m:t>
                            </m:r>
                          </m:sub>
                        </m:sSub>
                      </m:oMath>
                    </m:oMathPara>
                  </a14:m>
                  <a:endParaRPr lang="fr-FR" sz="32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CBCCD4C1-F443-EB40-AA3C-25877CD32D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0702" y="3321362"/>
                  <a:ext cx="2256130" cy="706604"/>
                </a:xfrm>
                <a:prstGeom prst="rect">
                  <a:avLst/>
                </a:prstGeom>
                <a:blipFill>
                  <a:blip r:embed="rId7"/>
                  <a:stretch>
                    <a:fillRect b="-28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05F94A6C-8E6E-AA45-AED3-E588B62F8D87}"/>
                  </a:ext>
                </a:extLst>
              </p:cNvPr>
              <p:cNvSpPr txBox="1"/>
              <p:nvPr/>
            </p:nvSpPr>
            <p:spPr>
              <a:xfrm>
                <a:off x="432727" y="2649017"/>
                <a:ext cx="5824382" cy="706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200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Ω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)/</m:t>
                              </m:r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sub>
                          </m:sSub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𝒯</m:t>
                      </m:r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05F94A6C-8E6E-AA45-AED3-E588B62F8D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727" y="2649017"/>
                <a:ext cx="5824382" cy="706604"/>
              </a:xfrm>
              <a:prstGeom prst="rect">
                <a:avLst/>
              </a:prstGeom>
              <a:blipFill>
                <a:blip r:embed="rId8"/>
                <a:stretch>
                  <a:fillRect l="-871" b="-160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FF7A14C6-2CF1-A741-927F-914A49480A27}"/>
                  </a:ext>
                </a:extLst>
              </p:cNvPr>
              <p:cNvSpPr txBox="1"/>
              <p:nvPr/>
            </p:nvSpPr>
            <p:spPr>
              <a:xfrm>
                <a:off x="432727" y="3887038"/>
                <a:ext cx="6274904" cy="706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ℋ</m:t>
                            </m:r>
                          </m:e>
                        </m:acc>
                      </m:e>
                      <m:sub>
                        <m: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  <m: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sub>
                    </m:sSub>
                    <m:d>
                      <m:dPr>
                        <m:ctrlP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fr-FR" sz="3200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32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sz="32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r-FR" sz="320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3200" b="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G</m:t>
                            </m:r>
                          </m:sub>
                        </m:sSub>
                        <m:d>
                          <m:dPr>
                            <m:ctrlPr>
                              <a:rPr lang="fr-FR" sz="32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3200" b="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</m:d>
                        <m: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32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</m:acc>
                      </m:e>
                      <m:sub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FR" sz="3200" i="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)/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sub>
                    </m:sSub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FF7A14C6-2CF1-A741-927F-914A49480A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727" y="3887038"/>
                <a:ext cx="6274904" cy="706604"/>
              </a:xfrm>
              <a:prstGeom prst="rect">
                <a:avLst/>
              </a:prstGeom>
              <a:blipFill>
                <a:blip r:embed="rId9"/>
                <a:stretch>
                  <a:fillRect l="-810" b="-14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5909A001-AA7C-6B4E-992C-015FD1C8073C}"/>
                  </a:ext>
                </a:extLst>
              </p:cNvPr>
              <p:cNvSpPr txBox="1"/>
              <p:nvPr/>
            </p:nvSpPr>
            <p:spPr>
              <a:xfrm>
                <a:off x="208226" y="5185865"/>
                <a:ext cx="6082138" cy="706604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i="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</m:e>
                          </m:d>
                          <m: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𝒯</m:t>
                      </m:r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5909A001-AA7C-6B4E-992C-015FD1C807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226" y="5185865"/>
                <a:ext cx="6082138" cy="706604"/>
              </a:xfrm>
              <a:prstGeom prst="rect">
                <a:avLst/>
              </a:prstGeom>
              <a:blipFill>
                <a:blip r:embed="rId10"/>
                <a:stretch>
                  <a:fillRect b="-10169"/>
                </a:stretch>
              </a:blipFill>
              <a:ln w="254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4DB65259-2A90-0343-9313-30017D79308D}"/>
              </a:ext>
            </a:extLst>
          </p:cNvPr>
          <p:cNvSpPr txBox="1"/>
          <p:nvPr/>
        </p:nvSpPr>
        <p:spPr>
          <a:xfrm>
            <a:off x="450376" y="723331"/>
            <a:ext cx="987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Énergie cinétique d’un solide en mouvement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373EEEB-3521-AD45-B9DA-15532969D3FD}"/>
              </a:ext>
            </a:extLst>
          </p:cNvPr>
          <p:cNvSpPr txBox="1"/>
          <p:nvPr/>
        </p:nvSpPr>
        <p:spPr>
          <a:xfrm>
            <a:off x="914401" y="1528373"/>
            <a:ext cx="3100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Rotation uniquement</a:t>
            </a:r>
          </a:p>
        </p:txBody>
      </p:sp>
    </p:spTree>
    <p:extLst>
      <p:ext uri="{BB962C8B-B14F-4D97-AF65-F5344CB8AC3E}">
        <p14:creationId xmlns:p14="http://schemas.microsoft.com/office/powerpoint/2010/main" val="412441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3410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11</a:t>
            </a:fld>
            <a:endParaRPr lang="fr-FR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AD6C601-7038-2842-8C90-5E9A96697275}"/>
              </a:ext>
            </a:extLst>
          </p:cNvPr>
          <p:cNvGrpSpPr/>
          <p:nvPr/>
        </p:nvGrpSpPr>
        <p:grpSpPr>
          <a:xfrm>
            <a:off x="5696304" y="1988781"/>
            <a:ext cx="6094481" cy="4550130"/>
            <a:chOff x="5559412" y="1473007"/>
            <a:chExt cx="6982423" cy="5213066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C2D067C9-7D75-714F-B195-8D08A353B06A}"/>
                </a:ext>
              </a:extLst>
            </p:cNvPr>
            <p:cNvGrpSpPr/>
            <p:nvPr/>
          </p:nvGrpSpPr>
          <p:grpSpPr>
            <a:xfrm>
              <a:off x="6545511" y="1748953"/>
              <a:ext cx="4663437" cy="4681820"/>
              <a:chOff x="1117963" y="2753036"/>
              <a:chExt cx="2870610" cy="2881926"/>
            </a:xfrm>
          </p:grpSpPr>
          <p:cxnSp>
            <p:nvCxnSpPr>
              <p:cNvPr id="8" name="Connecteur en angle 7">
                <a:extLst>
                  <a:ext uri="{FF2B5EF4-FFF2-40B4-BE49-F238E27FC236}">
                    <a16:creationId xmlns:a16="http://schemas.microsoft.com/office/drawing/2014/main" id="{DD5713D8-9D21-CA40-95D4-5C5C36F5433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972573" y="2753036"/>
                <a:ext cx="2016000" cy="2016000"/>
              </a:xfrm>
              <a:prstGeom prst="bentConnector3">
                <a:avLst>
                  <a:gd name="adj1" fmla="val 0"/>
                </a:avLst>
              </a:prstGeom>
              <a:ln w="508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avec flèche 8">
                <a:extLst>
                  <a:ext uri="{FF2B5EF4-FFF2-40B4-BE49-F238E27FC236}">
                    <a16:creationId xmlns:a16="http://schemas.microsoft.com/office/drawing/2014/main" id="{EE0350CC-57F6-2E4F-82E1-2BE77F4906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7963" y="4769036"/>
                <a:ext cx="854610" cy="86592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3F3D407D-CB5A-2449-843B-51CBCF1F4641}"/>
                    </a:ext>
                  </a:extLst>
                </p:cNvPr>
                <p:cNvSpPr txBox="1"/>
                <p:nvPr/>
              </p:nvSpPr>
              <p:spPr>
                <a:xfrm>
                  <a:off x="10944045" y="4603095"/>
                  <a:ext cx="1228743" cy="6900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3F3D407D-CB5A-2449-843B-51CBCF1F46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44045" y="4603095"/>
                  <a:ext cx="1228743" cy="690061"/>
                </a:xfrm>
                <a:prstGeom prst="rect">
                  <a:avLst/>
                </a:prstGeom>
                <a:blipFill>
                  <a:blip r:embed="rId2"/>
                  <a:stretch>
                    <a:fillRect b="-2449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0359C075-A035-8945-978A-9CD17F0795B3}"/>
                    </a:ext>
                  </a:extLst>
                </p:cNvPr>
                <p:cNvSpPr txBox="1"/>
                <p:nvPr/>
              </p:nvSpPr>
              <p:spPr>
                <a:xfrm>
                  <a:off x="7868914" y="1473007"/>
                  <a:ext cx="117009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0359C075-A035-8945-978A-9CD17F0795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8914" y="1473007"/>
                  <a:ext cx="1170097" cy="646331"/>
                </a:xfrm>
                <a:prstGeom prst="rect">
                  <a:avLst/>
                </a:prstGeom>
                <a:blipFill>
                  <a:blip r:embed="rId3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C9D4468B-FFF9-3046-AB88-663CD6CDAF7A}"/>
                    </a:ext>
                  </a:extLst>
                </p:cNvPr>
                <p:cNvSpPr txBox="1"/>
                <p:nvPr/>
              </p:nvSpPr>
              <p:spPr>
                <a:xfrm>
                  <a:off x="5559412" y="6039742"/>
                  <a:ext cx="120665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C9D4468B-FFF9-3046-AB88-663CD6CDAF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9412" y="6039742"/>
                  <a:ext cx="1206659" cy="646331"/>
                </a:xfrm>
                <a:prstGeom prst="rect">
                  <a:avLst/>
                </a:prstGeom>
                <a:blipFill>
                  <a:blip r:embed="rId4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DB29E759-7F5C-D64C-80AD-EC9A07B82D43}"/>
                    </a:ext>
                  </a:extLst>
                </p:cNvPr>
                <p:cNvSpPr txBox="1"/>
                <p:nvPr/>
              </p:nvSpPr>
              <p:spPr>
                <a:xfrm>
                  <a:off x="6905074" y="2007395"/>
                  <a:ext cx="1197217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oMath>
                    </m:oMathPara>
                  </a14:m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DB29E759-7F5C-D64C-80AD-EC9A07B82D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5074" y="2007395"/>
                  <a:ext cx="1197217" cy="707886"/>
                </a:xfrm>
                <a:prstGeom prst="rect">
                  <a:avLst/>
                </a:prstGeom>
                <a:blipFill>
                  <a:blip r:embed="rId5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Ellipse 1">
              <a:extLst>
                <a:ext uri="{FF2B5EF4-FFF2-40B4-BE49-F238E27FC236}">
                  <a16:creationId xmlns:a16="http://schemas.microsoft.com/office/drawing/2014/main" id="{98CB85B2-E327-324E-9860-8621308EC0B4}"/>
                </a:ext>
              </a:extLst>
            </p:cNvPr>
            <p:cNvSpPr/>
            <p:nvPr/>
          </p:nvSpPr>
          <p:spPr>
            <a:xfrm>
              <a:off x="7709059" y="2735110"/>
              <a:ext cx="4832776" cy="1598866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BA97A84B-0455-724D-9BED-D9E0FA276C15}"/>
                    </a:ext>
                  </a:extLst>
                </p:cNvPr>
                <p:cNvSpPr txBox="1"/>
                <p:nvPr/>
              </p:nvSpPr>
              <p:spPr>
                <a:xfrm>
                  <a:off x="9411869" y="2967303"/>
                  <a:ext cx="88593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oMath>
                    </m:oMathPara>
                  </a14:m>
                  <a:endParaRPr lang="fr-FR" sz="3200" dirty="0"/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BA97A84B-0455-724D-9BED-D9E0FA276C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11869" y="2967303"/>
                  <a:ext cx="885934" cy="584775"/>
                </a:xfrm>
                <a:prstGeom prst="rect">
                  <a:avLst/>
                </a:prstGeom>
                <a:blipFill>
                  <a:blip r:embed="rId6"/>
                  <a:stretch>
                    <a:fillRect b="-1219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CBCCD4C1-F443-EB40-AA3C-25877CD32DB6}"/>
                    </a:ext>
                  </a:extLst>
                </p:cNvPr>
                <p:cNvSpPr txBox="1"/>
                <p:nvPr/>
              </p:nvSpPr>
              <p:spPr>
                <a:xfrm>
                  <a:off x="9922285" y="1824299"/>
                  <a:ext cx="2256130" cy="7066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2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fr-FR" sz="32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3200" b="0" i="0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a:rPr lang="fr-FR" sz="32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fr-FR" sz="3200" i="0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  <m:r>
                              <a:rPr lang="fr-FR" sz="32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)/</m:t>
                            </m:r>
                            <m:r>
                              <a:rPr lang="fr-FR" sz="32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ℛ</m:t>
                            </m:r>
                          </m:sub>
                        </m:sSub>
                      </m:oMath>
                    </m:oMathPara>
                  </a14:m>
                  <a:endParaRPr lang="fr-FR" sz="32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CBCCD4C1-F443-EB40-AA3C-25877CD32D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22285" y="1824299"/>
                  <a:ext cx="2256130" cy="706603"/>
                </a:xfrm>
                <a:prstGeom prst="rect">
                  <a:avLst/>
                </a:prstGeom>
                <a:blipFill>
                  <a:blip r:embed="rId7"/>
                  <a:stretch>
                    <a:fillRect b="-3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7812176C-C71A-8B4B-84A9-EAC04E5160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26619" y="2044172"/>
              <a:ext cx="0" cy="1485097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4DB65259-2A90-0343-9313-30017D79308D}"/>
              </a:ext>
            </a:extLst>
          </p:cNvPr>
          <p:cNvSpPr txBox="1"/>
          <p:nvPr/>
        </p:nvSpPr>
        <p:spPr>
          <a:xfrm>
            <a:off x="450376" y="723331"/>
            <a:ext cx="987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Énergie cinétique d’un solide en mouvement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866154CA-D199-BA49-AEC4-9181E4691BBE}"/>
              </a:ext>
            </a:extLst>
          </p:cNvPr>
          <p:cNvGrpSpPr/>
          <p:nvPr/>
        </p:nvGrpSpPr>
        <p:grpSpPr>
          <a:xfrm>
            <a:off x="401215" y="3073077"/>
            <a:ext cx="6356866" cy="1439541"/>
            <a:chOff x="401215" y="2216551"/>
            <a:chExt cx="6356866" cy="143954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5909A001-AA7C-6B4E-992C-015FD1C8073C}"/>
                    </a:ext>
                  </a:extLst>
                </p:cNvPr>
                <p:cNvSpPr txBox="1"/>
                <p:nvPr/>
              </p:nvSpPr>
              <p:spPr>
                <a:xfrm>
                  <a:off x="401215" y="2272650"/>
                  <a:ext cx="4432208" cy="584775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fr-FR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𝒯</m:t>
                        </m:r>
                        <m:d>
                          <m:dPr>
                            <m:ctrlP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3200" b="0" i="0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  <m:r>
                              <a:rPr lang="fr-FR" sz="32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ℛ</m:t>
                            </m:r>
                          </m:e>
                        </m:d>
                        <m:r>
                          <a:rPr lang="fr-FR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fr-FR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3200" b="0" i="0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G</m:t>
                            </m:r>
                            <m:r>
                              <a:rPr lang="fr-FR" sz="32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ℛ</m:t>
                            </m:r>
                          </m:e>
                        </m:d>
                      </m:oMath>
                    </m:oMathPara>
                  </a14:m>
                  <a:endParaRPr lang="fr-FR" sz="3200" dirty="0"/>
                </a:p>
              </p:txBody>
            </p:sp>
          </mc:Choice>
          <mc:Fallback xmlns="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5909A001-AA7C-6B4E-992C-015FD1C807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215" y="2272650"/>
                  <a:ext cx="4432208" cy="584775"/>
                </a:xfrm>
                <a:prstGeom prst="rect">
                  <a:avLst/>
                </a:prstGeom>
                <a:blipFill>
                  <a:blip r:embed="rId8"/>
                  <a:stretch>
                    <a:fillRect l="-1143" b="-19149"/>
                  </a:stretch>
                </a:blipFill>
                <a:ln w="25400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B8DA96F4-3E5A-4B46-93A7-E6180BA22107}"/>
                    </a:ext>
                  </a:extLst>
                </p:cNvPr>
                <p:cNvSpPr txBox="1"/>
                <p:nvPr/>
              </p:nvSpPr>
              <p:spPr>
                <a:xfrm>
                  <a:off x="2304332" y="2901423"/>
                  <a:ext cx="4453749" cy="70660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fr-FR" sz="32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32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fr-FR" sz="32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  <m: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)/</m:t>
                            </m:r>
                            <m: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ℛ</m:t>
                            </m:r>
                          </m:sub>
                        </m:sSub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fr-FR" sz="32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200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𝕁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3200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G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32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fr-FR" sz="3200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S</m:t>
                                </m:r>
                              </m:e>
                            </m:d>
                            <m:r>
                              <a:rPr lang="fr-FR" sz="3200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acc>
                              <m:accPr>
                                <m:chr m:val="⃗"/>
                                <m:ctrlPr>
                                  <a:rPr lang="fr-FR" sz="32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32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fr-FR" sz="32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  <m: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)/</m:t>
                            </m:r>
                            <m: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ℛ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B8DA96F4-3E5A-4B46-93A7-E6180BA221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4332" y="2901423"/>
                  <a:ext cx="4453749" cy="706604"/>
                </a:xfrm>
                <a:prstGeom prst="rect">
                  <a:avLst/>
                </a:prstGeom>
                <a:blipFill>
                  <a:blip r:embed="rId9"/>
                  <a:stretch>
                    <a:fillRect l="-852" b="-1403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E490D4C-5D3E-864A-A847-A7AC8DD8E1CF}"/>
                </a:ext>
              </a:extLst>
            </p:cNvPr>
            <p:cNvSpPr/>
            <p:nvPr/>
          </p:nvSpPr>
          <p:spPr>
            <a:xfrm>
              <a:off x="401215" y="2216551"/>
              <a:ext cx="6018420" cy="1439541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F333517-7188-3E4A-8B64-FFAAF11B62AB}"/>
              </a:ext>
            </a:extLst>
          </p:cNvPr>
          <p:cNvCxnSpPr>
            <a:cxnSpLocks/>
          </p:cNvCxnSpPr>
          <p:nvPr/>
        </p:nvCxnSpPr>
        <p:spPr>
          <a:xfrm flipV="1">
            <a:off x="7768802" y="3761952"/>
            <a:ext cx="1913906" cy="1326281"/>
          </a:xfrm>
          <a:prstGeom prst="straightConnector1">
            <a:avLst/>
          </a:prstGeom>
          <a:ln w="50800">
            <a:solidFill>
              <a:schemeClr val="tx1"/>
            </a:solidFill>
            <a:prstDash val="dash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0259A456-F768-5149-83C4-D61935DFFCB9}"/>
                  </a:ext>
                </a:extLst>
              </p:cNvPr>
              <p:cNvSpPr txBox="1"/>
              <p:nvPr/>
            </p:nvSpPr>
            <p:spPr>
              <a:xfrm>
                <a:off x="7081241" y="4623771"/>
                <a:ext cx="7732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0259A456-F768-5149-83C4-D61935DFFC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1241" y="4623771"/>
                <a:ext cx="773271" cy="58477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ZoneTexte 26">
            <a:extLst>
              <a:ext uri="{FF2B5EF4-FFF2-40B4-BE49-F238E27FC236}">
                <a16:creationId xmlns:a16="http://schemas.microsoft.com/office/drawing/2014/main" id="{26216F4B-40DF-DB4C-84E6-8B3C9F1BE410}"/>
              </a:ext>
            </a:extLst>
          </p:cNvPr>
          <p:cNvSpPr txBox="1"/>
          <p:nvPr/>
        </p:nvSpPr>
        <p:spPr>
          <a:xfrm>
            <a:off x="914401" y="1528373"/>
            <a:ext cx="3228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Rotation et translation</a:t>
            </a:r>
          </a:p>
        </p:txBody>
      </p:sp>
    </p:spTree>
    <p:extLst>
      <p:ext uri="{BB962C8B-B14F-4D97-AF65-F5344CB8AC3E}">
        <p14:creationId xmlns:p14="http://schemas.microsoft.com/office/powerpoint/2010/main" val="3415953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9788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12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987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Énergie cinétique d’un solide en mouvement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12EDECB-5C5A-3643-BAC6-C0061C53C1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" r="742"/>
          <a:stretch/>
        </p:blipFill>
        <p:spPr>
          <a:xfrm>
            <a:off x="383141" y="5312768"/>
            <a:ext cx="11436823" cy="84800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0440262-AEDD-6E46-8038-FFB65570B870}"/>
              </a:ext>
            </a:extLst>
          </p:cNvPr>
          <p:cNvSpPr txBox="1"/>
          <p:nvPr/>
        </p:nvSpPr>
        <p:spPr>
          <a:xfrm>
            <a:off x="914401" y="1528373"/>
            <a:ext cx="1888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Cas général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F6E9A542-C870-5140-A368-6DD18200F4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9970" y="2213770"/>
            <a:ext cx="9872061" cy="2892125"/>
          </a:xfrm>
          <a:prstGeom prst="rect">
            <a:avLst/>
          </a:prstGeom>
        </p:spPr>
      </p:pic>
      <p:sp>
        <p:nvSpPr>
          <p:cNvPr id="34" name="Croix 33">
            <a:extLst>
              <a:ext uri="{FF2B5EF4-FFF2-40B4-BE49-F238E27FC236}">
                <a16:creationId xmlns:a16="http://schemas.microsoft.com/office/drawing/2014/main" id="{5C9BF8A7-1009-1243-9482-22A7AE5AFF55}"/>
              </a:ext>
            </a:extLst>
          </p:cNvPr>
          <p:cNvSpPr/>
          <p:nvPr/>
        </p:nvSpPr>
        <p:spPr>
          <a:xfrm>
            <a:off x="3499006" y="2719399"/>
            <a:ext cx="324000" cy="324000"/>
          </a:xfrm>
          <a:prstGeom prst="plus">
            <a:avLst>
              <a:gd name="adj" fmla="val 456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4F07E2A-7EE6-BC4D-9676-8964F06E7782}"/>
                  </a:ext>
                </a:extLst>
              </p:cNvPr>
              <p:cNvSpPr txBox="1"/>
              <p:nvPr/>
            </p:nvSpPr>
            <p:spPr>
              <a:xfrm>
                <a:off x="3634880" y="2264023"/>
                <a:ext cx="7202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4F07E2A-7EE6-BC4D-9676-8964F06E7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880" y="2264023"/>
                <a:ext cx="720261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305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1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966C055-76F7-D047-AD86-07E9D28CB9A8}"/>
              </a:ext>
            </a:extLst>
          </p:cNvPr>
          <p:cNvGrpSpPr/>
          <p:nvPr/>
        </p:nvGrpSpPr>
        <p:grpSpPr>
          <a:xfrm>
            <a:off x="4998910" y="757528"/>
            <a:ext cx="8624299" cy="5414414"/>
            <a:chOff x="357299" y="1352786"/>
            <a:chExt cx="9137546" cy="5643653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0CC45D3B-2B66-1548-BB20-C0BCAB5221E8}"/>
                </a:ext>
              </a:extLst>
            </p:cNvPr>
            <p:cNvGrpSpPr/>
            <p:nvPr/>
          </p:nvGrpSpPr>
          <p:grpSpPr>
            <a:xfrm>
              <a:off x="3991144" y="3777904"/>
              <a:ext cx="2870610" cy="2881926"/>
              <a:chOff x="1117963" y="2753036"/>
              <a:chExt cx="2870610" cy="2881926"/>
            </a:xfrm>
          </p:grpSpPr>
          <p:cxnSp>
            <p:nvCxnSpPr>
              <p:cNvPr id="23" name="Connecteur droit avec flèche 22">
                <a:extLst>
                  <a:ext uri="{FF2B5EF4-FFF2-40B4-BE49-F238E27FC236}">
                    <a16:creationId xmlns:a16="http://schemas.microsoft.com/office/drawing/2014/main" id="{5516E83E-C1C9-3341-A705-397EA847B7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7963" y="4769036"/>
                <a:ext cx="854610" cy="86592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en angle 21">
                <a:extLst>
                  <a:ext uri="{FF2B5EF4-FFF2-40B4-BE49-F238E27FC236}">
                    <a16:creationId xmlns:a16="http://schemas.microsoft.com/office/drawing/2014/main" id="{9EEB34A9-4653-A84D-9723-05606B23CB5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972573" y="2753036"/>
                <a:ext cx="2016000" cy="2016000"/>
              </a:xfrm>
              <a:prstGeom prst="bentConnector3">
                <a:avLst>
                  <a:gd name="adj1" fmla="val 0"/>
                </a:avLst>
              </a:prstGeom>
              <a:ln w="508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540C1DFA-0799-C849-AE6F-595F6C33297A}"/>
                </a:ext>
              </a:extLst>
            </p:cNvPr>
            <p:cNvSpPr/>
            <p:nvPr/>
          </p:nvSpPr>
          <p:spPr>
            <a:xfrm rot="19404153">
              <a:off x="2623674" y="2899072"/>
              <a:ext cx="4419600" cy="2133600"/>
            </a:xfrm>
            <a:prstGeom prst="ellipse">
              <a:avLst/>
            </a:prstGeom>
            <a:solidFill>
              <a:srgbClr val="8495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EC426CFD-A5DD-BD41-B44A-93A42A61960C}"/>
                </a:ext>
              </a:extLst>
            </p:cNvPr>
            <p:cNvSpPr/>
            <p:nvPr/>
          </p:nvSpPr>
          <p:spPr>
            <a:xfrm rot="19733620">
              <a:off x="357299" y="2816395"/>
              <a:ext cx="9137546" cy="21828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1000">
                  <a:srgbClr val="FFFFFF">
                    <a:alpha val="59000"/>
                  </a:srgbClr>
                </a:gs>
                <a:gs pos="38986">
                  <a:srgbClr val="FFFFFF">
                    <a:alpha val="31000"/>
                  </a:srgbClr>
                </a:gs>
                <a:gs pos="55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978FE6C-8DD8-3D4F-8B88-FDC90D61C131}"/>
                </a:ext>
              </a:extLst>
            </p:cNvPr>
            <p:cNvSpPr/>
            <p:nvPr/>
          </p:nvSpPr>
          <p:spPr>
            <a:xfrm rot="19912189">
              <a:off x="4664140" y="3431605"/>
              <a:ext cx="338667" cy="177800"/>
            </a:xfrm>
            <a:prstGeom prst="ellipse">
              <a:avLst/>
            </a:prstGeom>
            <a:gradFill flip="none" rotWithShape="0">
              <a:gsLst>
                <a:gs pos="0">
                  <a:schemeClr val="accent3">
                    <a:lumMod val="0"/>
                    <a:lumOff val="100000"/>
                  </a:schemeClr>
                </a:gs>
                <a:gs pos="100000">
                  <a:srgbClr val="84958A">
                    <a:lumMod val="33194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25400">
              <a:solidFill>
                <a:srgbClr val="8495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E89A52C0-722E-9B46-920C-85EF20C6BE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4074" y="2052800"/>
              <a:ext cx="1680" cy="154800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9DF03E03-FF77-304C-AB03-767687749E9D}"/>
                    </a:ext>
                  </a:extLst>
                </p:cNvPr>
                <p:cNvSpPr txBox="1"/>
                <p:nvPr/>
              </p:nvSpPr>
              <p:spPr>
                <a:xfrm>
                  <a:off x="6931720" y="5429990"/>
                  <a:ext cx="801373" cy="71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BDAFC388-E2FE-5F4A-BAF1-3359EB6ED7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1720" y="5429990"/>
                  <a:ext cx="801373" cy="719277"/>
                </a:xfrm>
                <a:prstGeom prst="rect">
                  <a:avLst/>
                </a:prstGeom>
                <a:blipFill>
                  <a:blip r:embed="rId3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6B80EB1F-CAAD-B645-A8BA-0A1AC9373621}"/>
                    </a:ext>
                  </a:extLst>
                </p:cNvPr>
                <p:cNvSpPr txBox="1"/>
                <p:nvPr/>
              </p:nvSpPr>
              <p:spPr>
                <a:xfrm>
                  <a:off x="4543094" y="1352786"/>
                  <a:ext cx="763126" cy="6736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1" name="ZoneTexte 50">
                  <a:extLst>
                    <a:ext uri="{FF2B5EF4-FFF2-40B4-BE49-F238E27FC236}">
                      <a16:creationId xmlns:a16="http://schemas.microsoft.com/office/drawing/2014/main" id="{B95D25AC-E7E0-FF4C-AEA4-DE5542B033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3094" y="1352786"/>
                  <a:ext cx="763126" cy="673696"/>
                </a:xfrm>
                <a:prstGeom prst="rect">
                  <a:avLst/>
                </a:prstGeom>
                <a:blipFill>
                  <a:blip r:embed="rId4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7068013A-3CB3-D741-9DBC-0C9C0D8B9644}"/>
                    </a:ext>
                  </a:extLst>
                </p:cNvPr>
                <p:cNvSpPr txBox="1"/>
                <p:nvPr/>
              </p:nvSpPr>
              <p:spPr>
                <a:xfrm>
                  <a:off x="3141697" y="6322743"/>
                  <a:ext cx="786970" cy="6736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381DC69B-AE1C-3146-9E69-7888A187B7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1697" y="6322743"/>
                  <a:ext cx="786970" cy="673696"/>
                </a:xfrm>
                <a:prstGeom prst="rect">
                  <a:avLst/>
                </a:prstGeom>
                <a:blipFill>
                  <a:blip r:embed="rId5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EC9B10C6-1879-BE46-A797-F33AF38D3AD0}"/>
                </a:ext>
              </a:extLst>
            </p:cNvPr>
            <p:cNvSpPr/>
            <p:nvPr/>
          </p:nvSpPr>
          <p:spPr>
            <a:xfrm rot="19866834">
              <a:off x="4664910" y="3432142"/>
              <a:ext cx="338400" cy="175800"/>
            </a:xfrm>
            <a:prstGeom prst="arc">
              <a:avLst>
                <a:gd name="adj1" fmla="val 395575"/>
                <a:gd name="adj2" fmla="val 9623839"/>
              </a:avLst>
            </a:prstGeom>
            <a:ln w="25400">
              <a:solidFill>
                <a:srgbClr val="849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CBE2A0E-19F9-9243-89E2-59398E4CC523}"/>
                  </a:ext>
                </a:extLst>
              </p:cNvPr>
              <p:cNvSpPr txBox="1"/>
              <p:nvPr/>
            </p:nvSpPr>
            <p:spPr>
              <a:xfrm>
                <a:off x="701626" y="2599193"/>
                <a:ext cx="4928951" cy="706604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ℋ</m:t>
                            </m:r>
                          </m:e>
                        </m:acc>
                      </m:e>
                      <m:sub>
                        <m: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  <m: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sub>
                    </m:sSub>
                    <m:d>
                      <m:dPr>
                        <m:ctrlP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</m:t>
                        </m:r>
                      </m:e>
                    </m:d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32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sz="32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r-FR" sz="320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3200" b="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O</m:t>
                            </m:r>
                          </m:sub>
                        </m:sSub>
                        <m:d>
                          <m:dPr>
                            <m:ctrlPr>
                              <a:rPr lang="fr-FR" sz="32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3200" b="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</m:d>
                        <m: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32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</m:acc>
                      </m:e>
                      <m:sub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)/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sub>
                    </m:sSub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CBE2A0E-19F9-9243-89E2-59398E4CC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626" y="2599193"/>
                <a:ext cx="4928951" cy="706604"/>
              </a:xfrm>
              <a:prstGeom prst="rect">
                <a:avLst/>
              </a:prstGeom>
              <a:blipFill>
                <a:blip r:embed="rId6"/>
                <a:stretch>
                  <a:fillRect b="-10169"/>
                </a:stretch>
              </a:blipFill>
              <a:ln w="254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C13E5351-5224-AC49-A9EA-8194742DCBC8}"/>
              </a:ext>
            </a:extLst>
          </p:cNvPr>
          <p:cNvCxnSpPr/>
          <p:nvPr/>
        </p:nvCxnSpPr>
        <p:spPr>
          <a:xfrm flipH="1" flipV="1">
            <a:off x="7234333" y="2171669"/>
            <a:ext cx="1999334" cy="2842481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B2061037-61B9-9B4D-8D34-8686CD3ED5EB}"/>
                  </a:ext>
                </a:extLst>
              </p:cNvPr>
              <p:cNvSpPr txBox="1"/>
              <p:nvPr/>
            </p:nvSpPr>
            <p:spPr>
              <a:xfrm>
                <a:off x="3909909" y="1368384"/>
                <a:ext cx="6524366" cy="706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</m:t>
                          </m:r>
                        </m:e>
                      </m:d>
                    </m:oMath>
                  </m:oMathPara>
                </a14:m>
                <a:endParaRPr lang="fr-FR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B2061037-61B9-9B4D-8D34-8686CD3E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909" y="1368384"/>
                <a:ext cx="6524366" cy="706604"/>
              </a:xfrm>
              <a:prstGeom prst="rect">
                <a:avLst/>
              </a:prstGeom>
              <a:blipFill>
                <a:blip r:embed="rId8"/>
                <a:stretch>
                  <a:fillRect b="-122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6AB89AEE-5949-C24E-85D5-41CFE41B7F16}"/>
                  </a:ext>
                </a:extLst>
              </p:cNvPr>
              <p:cNvSpPr txBox="1"/>
              <p:nvPr/>
            </p:nvSpPr>
            <p:spPr>
              <a:xfrm>
                <a:off x="658100" y="4283634"/>
                <a:ext cx="6526306" cy="15249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3200" i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3200" i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O</m:t>
                        </m:r>
                      </m:sub>
                    </m:sSub>
                    <m:d>
                      <m:dPr>
                        <m:ctrlPr>
                          <a:rPr lang="fr-FR" sz="32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fr-FR" sz="32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fr-FR" sz="32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fr-FR" sz="32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32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  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e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𝐹</m:t>
                                  </m:r>
                                </m:e>
                                <m:e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  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e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  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mr>
                            </m:m>
                          </m:e>
                        </m:d>
                      </m:e>
                      <m:sub>
                        <m:r>
                          <a:rPr lang="fr-FR" sz="32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  </m:t>
                        </m:r>
                        <m:acc>
                          <m:accPr>
                            <m:chr m:val="⃗"/>
                            <m:ctrlP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  </m:t>
                        </m:r>
                        <m:acc>
                          <m:accPr>
                            <m:chr m:val="⃗"/>
                            <m:ctrlP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</m:acc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b>
                    </m:sSub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6AB89AEE-5949-C24E-85D5-41CFE41B7F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100" y="4283634"/>
                <a:ext cx="6526306" cy="1524905"/>
              </a:xfrm>
              <a:prstGeom prst="rect">
                <a:avLst/>
              </a:prstGeom>
              <a:blipFill>
                <a:blip r:embed="rId9"/>
                <a:stretch>
                  <a:fillRect l="-1165" t="-3306" b="-66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ZoneTexte 26">
            <a:extLst>
              <a:ext uri="{FF2B5EF4-FFF2-40B4-BE49-F238E27FC236}">
                <a16:creationId xmlns:a16="http://schemas.microsoft.com/office/drawing/2014/main" id="{50C656D5-E279-7944-BF46-714F93E66C0B}"/>
              </a:ext>
            </a:extLst>
          </p:cNvPr>
          <p:cNvSpPr txBox="1"/>
          <p:nvPr/>
        </p:nvSpPr>
        <p:spPr>
          <a:xfrm>
            <a:off x="914401" y="1528373"/>
            <a:ext cx="4179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Nécessité du tenseur d’inertie</a:t>
            </a:r>
          </a:p>
        </p:txBody>
      </p:sp>
    </p:spTree>
    <p:extLst>
      <p:ext uri="{BB962C8B-B14F-4D97-AF65-F5344CB8AC3E}">
        <p14:creationId xmlns:p14="http://schemas.microsoft.com/office/powerpoint/2010/main" val="292920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2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33D72D2C-4A18-9C47-B33C-A7BC780C0F8C}"/>
                  </a:ext>
                </a:extLst>
              </p:cNvPr>
              <p:cNvSpPr txBox="1"/>
              <p:nvPr/>
            </p:nvSpPr>
            <p:spPr>
              <a:xfrm>
                <a:off x="663319" y="3328923"/>
                <a:ext cx="478061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d>
                        <m:dPr>
                          <m:ctrlP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33D72D2C-4A18-9C47-B33C-A7BC780C0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19" y="3328923"/>
                <a:ext cx="4780617" cy="584775"/>
              </a:xfrm>
              <a:prstGeom prst="rect">
                <a:avLst/>
              </a:prstGeom>
              <a:blipFill>
                <a:blip r:embed="rId2"/>
                <a:stretch>
                  <a:fillRect l="-1857" b="-191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e 27">
            <a:extLst>
              <a:ext uri="{FF2B5EF4-FFF2-40B4-BE49-F238E27FC236}">
                <a16:creationId xmlns:a16="http://schemas.microsoft.com/office/drawing/2014/main" id="{75BC2CEC-1DFD-6143-874B-DB82F6032944}"/>
              </a:ext>
            </a:extLst>
          </p:cNvPr>
          <p:cNvGrpSpPr/>
          <p:nvPr/>
        </p:nvGrpSpPr>
        <p:grpSpPr>
          <a:xfrm>
            <a:off x="5773318" y="786605"/>
            <a:ext cx="5696057" cy="5405407"/>
            <a:chOff x="5121965" y="1282616"/>
            <a:chExt cx="5696057" cy="5405407"/>
          </a:xfrm>
        </p:grpSpPr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60D40621-2A54-064B-A28B-A439D954F189}"/>
                </a:ext>
              </a:extLst>
            </p:cNvPr>
            <p:cNvGrpSpPr/>
            <p:nvPr/>
          </p:nvGrpSpPr>
          <p:grpSpPr>
            <a:xfrm>
              <a:off x="5934698" y="3429000"/>
              <a:ext cx="2870610" cy="2881926"/>
              <a:chOff x="1117963" y="2753036"/>
              <a:chExt cx="2870610" cy="2881926"/>
            </a:xfrm>
          </p:grpSpPr>
          <p:cxnSp>
            <p:nvCxnSpPr>
              <p:cNvPr id="47" name="Connecteur en angle 46">
                <a:extLst>
                  <a:ext uri="{FF2B5EF4-FFF2-40B4-BE49-F238E27FC236}">
                    <a16:creationId xmlns:a16="http://schemas.microsoft.com/office/drawing/2014/main" id="{64D6078A-6076-504B-8182-3A2A03A7BCE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972573" y="2753036"/>
                <a:ext cx="2016000" cy="2016000"/>
              </a:xfrm>
              <a:prstGeom prst="bentConnector3">
                <a:avLst>
                  <a:gd name="adj1" fmla="val 0"/>
                </a:avLst>
              </a:prstGeom>
              <a:ln w="508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avec flèche 47">
                <a:extLst>
                  <a:ext uri="{FF2B5EF4-FFF2-40B4-BE49-F238E27FC236}">
                    <a16:creationId xmlns:a16="http://schemas.microsoft.com/office/drawing/2014/main" id="{D27B954E-14E2-894F-8AC6-6EBF9895C2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7963" y="4769036"/>
                <a:ext cx="854610" cy="86592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AD4851B1-F4B7-044C-AB03-D3D37A781E67}"/>
                    </a:ext>
                  </a:extLst>
                </p:cNvPr>
                <p:cNvSpPr txBox="1"/>
                <p:nvPr/>
              </p:nvSpPr>
              <p:spPr>
                <a:xfrm>
                  <a:off x="8805308" y="5057499"/>
                  <a:ext cx="756361" cy="6900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352346B0-C85F-3042-8E8E-69B72A3654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05308" y="5057499"/>
                  <a:ext cx="756361" cy="690061"/>
                </a:xfrm>
                <a:prstGeom prst="rect">
                  <a:avLst/>
                </a:prstGeom>
                <a:blipFill>
                  <a:blip r:embed="rId3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8FF151C9-FED8-8B47-9E7E-E89205E22951}"/>
                    </a:ext>
                  </a:extLst>
                </p:cNvPr>
                <p:cNvSpPr txBox="1"/>
                <p:nvPr/>
              </p:nvSpPr>
              <p:spPr>
                <a:xfrm>
                  <a:off x="6411127" y="2738938"/>
                  <a:ext cx="72026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0E8574CF-A1FA-BC47-AD5B-B99B413C9C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1127" y="2738938"/>
                  <a:ext cx="720261" cy="646331"/>
                </a:xfrm>
                <a:prstGeom prst="rect">
                  <a:avLst/>
                </a:prstGeom>
                <a:blipFill>
                  <a:blip r:embed="rId4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F974983F-EEEF-7E4C-82A5-DE856AE5A0C2}"/>
                    </a:ext>
                  </a:extLst>
                </p:cNvPr>
                <p:cNvSpPr txBox="1"/>
                <p:nvPr/>
              </p:nvSpPr>
              <p:spPr>
                <a:xfrm>
                  <a:off x="5121965" y="6041692"/>
                  <a:ext cx="742767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8B77CFDC-ED3B-B340-9479-D0327A2EE3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1965" y="6041692"/>
                  <a:ext cx="742767" cy="646331"/>
                </a:xfrm>
                <a:prstGeom prst="rect">
                  <a:avLst/>
                </a:prstGeom>
                <a:blipFill>
                  <a:blip r:embed="rId5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E9B5BE72-9C6F-9B4D-B637-51355D9E2986}"/>
                </a:ext>
              </a:extLst>
            </p:cNvPr>
            <p:cNvGrpSpPr/>
            <p:nvPr/>
          </p:nvGrpSpPr>
          <p:grpSpPr>
            <a:xfrm rot="1333815">
              <a:off x="8316604" y="1282616"/>
              <a:ext cx="2501418" cy="2892770"/>
              <a:chOff x="7059079" y="1776743"/>
              <a:chExt cx="3119115" cy="3511199"/>
            </a:xfrm>
          </p:grpSpPr>
          <p:grpSp>
            <p:nvGrpSpPr>
              <p:cNvPr id="39" name="Groupe 38">
                <a:extLst>
                  <a:ext uri="{FF2B5EF4-FFF2-40B4-BE49-F238E27FC236}">
                    <a16:creationId xmlns:a16="http://schemas.microsoft.com/office/drawing/2014/main" id="{26FB9E17-273F-9F4F-B50B-08B5BB6F0E21}"/>
                  </a:ext>
                </a:extLst>
              </p:cNvPr>
              <p:cNvGrpSpPr/>
              <p:nvPr/>
            </p:nvGrpSpPr>
            <p:grpSpPr>
              <a:xfrm>
                <a:off x="8120185" y="1776743"/>
                <a:ext cx="2058009" cy="3511199"/>
                <a:chOff x="6272725" y="1735422"/>
                <a:chExt cx="2058009" cy="3511199"/>
              </a:xfrm>
            </p:grpSpPr>
            <p:cxnSp>
              <p:nvCxnSpPr>
                <p:cNvPr id="45" name="Connecteur droit avec flèche 44">
                  <a:extLst>
                    <a:ext uri="{FF2B5EF4-FFF2-40B4-BE49-F238E27FC236}">
                      <a16:creationId xmlns:a16="http://schemas.microsoft.com/office/drawing/2014/main" id="{C569B691-08A0-354C-9EB2-9DA676F367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2725" y="4055628"/>
                  <a:ext cx="493013" cy="1190993"/>
                </a:xfrm>
                <a:prstGeom prst="straightConnector1">
                  <a:avLst/>
                </a:prstGeom>
                <a:ln w="508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eur en angle 45">
                  <a:extLst>
                    <a:ext uri="{FF2B5EF4-FFF2-40B4-BE49-F238E27FC236}">
                      <a16:creationId xmlns:a16="http://schemas.microsoft.com/office/drawing/2014/main" id="{FAE70BF2-141A-E940-85E5-2C276DB6936D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20279994">
                  <a:off x="6314734" y="1735422"/>
                  <a:ext cx="2016000" cy="2016000"/>
                </a:xfrm>
                <a:prstGeom prst="bentConnector3">
                  <a:avLst>
                    <a:gd name="adj1" fmla="val 0"/>
                  </a:avLst>
                </a:prstGeom>
                <a:ln w="50800">
                  <a:solidFill>
                    <a:srgbClr val="C0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ZoneTexte 39">
                    <a:extLst>
                      <a:ext uri="{FF2B5EF4-FFF2-40B4-BE49-F238E27FC236}">
                        <a16:creationId xmlns:a16="http://schemas.microsoft.com/office/drawing/2014/main" id="{444DB800-CB2C-4E4E-9590-EB7719BF8758}"/>
                      </a:ext>
                    </a:extLst>
                  </p:cNvPr>
                  <p:cNvSpPr txBox="1"/>
                  <p:nvPr/>
                </p:nvSpPr>
                <p:spPr>
                  <a:xfrm rot="20212893">
                    <a:off x="7059079" y="2677614"/>
                    <a:ext cx="736955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  <m:r>
                            <a:rPr lang="fr-FR" sz="4000" b="0" i="1" baseline="-2500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oMath>
                      </m:oMathPara>
                    </a14:m>
                    <a:endParaRPr lang="fr-FR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ZoneTexte 35">
                    <a:extLst>
                      <a:ext uri="{FF2B5EF4-FFF2-40B4-BE49-F238E27FC236}">
                        <a16:creationId xmlns:a16="http://schemas.microsoft.com/office/drawing/2014/main" id="{A771F0CA-F722-6D48-A0A0-956CD65E191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12893">
                    <a:off x="7059079" y="2677614"/>
                    <a:ext cx="736955" cy="70788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2500" r="-35417" b="-2916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1" name="Cube 40">
                <a:extLst>
                  <a:ext uri="{FF2B5EF4-FFF2-40B4-BE49-F238E27FC236}">
                    <a16:creationId xmlns:a16="http://schemas.microsoft.com/office/drawing/2014/main" id="{1BDEC710-7858-0E40-9F46-29DA5424FA7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8328252">
                <a:off x="7890907" y="3276584"/>
                <a:ext cx="1436755" cy="1516316"/>
              </a:xfrm>
              <a:prstGeom prst="cube">
                <a:avLst>
                  <a:gd name="adj" fmla="val 32225"/>
                </a:avLst>
              </a:prstGeom>
              <a:solidFill>
                <a:srgbClr val="84958A">
                  <a:alpha val="9145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1C2614A9-E70E-2C49-8A64-DCBFC8F9472B}"/>
                  </a:ext>
                </a:extLst>
              </p:cNvPr>
              <p:cNvCxnSpPr>
                <a:cxnSpLocks/>
              </p:cNvCxnSpPr>
              <p:nvPr/>
            </p:nvCxnSpPr>
            <p:spPr>
              <a:xfrm rot="21526185" flipH="1" flipV="1">
                <a:off x="8177874" y="3001134"/>
                <a:ext cx="233343" cy="591355"/>
              </a:xfrm>
              <a:prstGeom prst="line">
                <a:avLst/>
              </a:prstGeom>
              <a:ln w="50800">
                <a:solidFill>
                  <a:srgbClr val="C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BCB63147-C1C7-B047-A3D1-7092CFCF534F}"/>
                  </a:ext>
                </a:extLst>
              </p:cNvPr>
              <p:cNvCxnSpPr>
                <a:cxnSpLocks/>
              </p:cNvCxnSpPr>
              <p:nvPr/>
            </p:nvCxnSpPr>
            <p:spPr>
              <a:xfrm rot="286185" flipV="1">
                <a:off x="9115677" y="3658437"/>
                <a:ext cx="530448" cy="262095"/>
              </a:xfrm>
              <a:prstGeom prst="line">
                <a:avLst/>
              </a:prstGeom>
              <a:ln w="50800">
                <a:solidFill>
                  <a:srgbClr val="C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45C467D-989B-1344-9395-8FFEB3BC85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18632" y="4361737"/>
                <a:ext cx="289689" cy="689407"/>
              </a:xfrm>
              <a:prstGeom prst="line">
                <a:avLst/>
              </a:prstGeom>
              <a:ln w="50800">
                <a:solidFill>
                  <a:srgbClr val="C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Croix 33">
              <a:extLst>
                <a:ext uri="{FF2B5EF4-FFF2-40B4-BE49-F238E27FC236}">
                  <a16:creationId xmlns:a16="http://schemas.microsoft.com/office/drawing/2014/main" id="{D1BFAB1A-BE37-8345-999A-C38DE9D277CB}"/>
                </a:ext>
              </a:extLst>
            </p:cNvPr>
            <p:cNvSpPr/>
            <p:nvPr/>
          </p:nvSpPr>
          <p:spPr>
            <a:xfrm>
              <a:off x="9237669" y="2988468"/>
              <a:ext cx="324000" cy="324000"/>
            </a:xfrm>
            <a:prstGeom prst="plus">
              <a:avLst>
                <a:gd name="adj" fmla="val 4565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7911746F-CB1B-0F40-9C30-7C5576A073C4}"/>
                    </a:ext>
                  </a:extLst>
                </p:cNvPr>
                <p:cNvSpPr txBox="1"/>
                <p:nvPr/>
              </p:nvSpPr>
              <p:spPr>
                <a:xfrm>
                  <a:off x="9027970" y="3240159"/>
                  <a:ext cx="943299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500C0B82-B9E9-8142-A3D4-5135DDAD3C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27970" y="3240159"/>
                  <a:ext cx="943299" cy="58477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Croix 35">
              <a:extLst>
                <a:ext uri="{FF2B5EF4-FFF2-40B4-BE49-F238E27FC236}">
                  <a16:creationId xmlns:a16="http://schemas.microsoft.com/office/drawing/2014/main" id="{C6E0FADA-2477-4043-9E62-1B1EFE4A9666}"/>
                </a:ext>
              </a:extLst>
            </p:cNvPr>
            <p:cNvSpPr/>
            <p:nvPr/>
          </p:nvSpPr>
          <p:spPr>
            <a:xfrm>
              <a:off x="7468412" y="5879692"/>
              <a:ext cx="324000" cy="324000"/>
            </a:xfrm>
            <a:prstGeom prst="plus">
              <a:avLst>
                <a:gd name="adj" fmla="val 4565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84D26C84-5716-9942-ABBE-EB6C9C8A6F84}"/>
                    </a:ext>
                  </a:extLst>
                </p:cNvPr>
                <p:cNvSpPr txBox="1"/>
                <p:nvPr/>
              </p:nvSpPr>
              <p:spPr>
                <a:xfrm>
                  <a:off x="7649924" y="5954136"/>
                  <a:ext cx="720261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20CC2ED5-6D00-F541-A413-200F6B09D7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9924" y="5954136"/>
                  <a:ext cx="720261" cy="58477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D852C486-892F-AF41-A2C6-A87EDA47CE0B}"/>
                    </a:ext>
                  </a:extLst>
                </p:cNvPr>
                <p:cNvSpPr txBox="1"/>
                <p:nvPr/>
              </p:nvSpPr>
              <p:spPr>
                <a:xfrm>
                  <a:off x="6164982" y="5027444"/>
                  <a:ext cx="720261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O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10B748F8-1CFC-0A4D-8804-EBD19A4A59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4982" y="5027444"/>
                  <a:ext cx="720261" cy="58477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9" name="ZoneTexte 48">
            <a:extLst>
              <a:ext uri="{FF2B5EF4-FFF2-40B4-BE49-F238E27FC236}">
                <a16:creationId xmlns:a16="http://schemas.microsoft.com/office/drawing/2014/main" id="{B99E8907-E78F-764F-A286-FDC7614D403C}"/>
              </a:ext>
            </a:extLst>
          </p:cNvPr>
          <p:cNvSpPr txBox="1"/>
          <p:nvPr/>
        </p:nvSpPr>
        <p:spPr>
          <a:xfrm>
            <a:off x="914401" y="1528373"/>
            <a:ext cx="3354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Théorème du transport</a:t>
            </a:r>
          </a:p>
        </p:txBody>
      </p:sp>
    </p:spTree>
    <p:extLst>
      <p:ext uri="{BB962C8B-B14F-4D97-AF65-F5344CB8AC3E}">
        <p14:creationId xmlns:p14="http://schemas.microsoft.com/office/powerpoint/2010/main" val="219412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3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B99E8907-E78F-764F-A286-FDC7614D403C}"/>
                  </a:ext>
                </a:extLst>
              </p:cNvPr>
              <p:cNvSpPr txBox="1"/>
              <p:nvPr/>
            </p:nvSpPr>
            <p:spPr>
              <a:xfrm>
                <a:off x="914401" y="1528373"/>
                <a:ext cx="82478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fr-FR" sz="2400" dirty="0">
                    <a:latin typeface="+mj-lt"/>
                  </a:rPr>
                  <a:t>Relier chaque tenseur d’inertie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2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2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sub>
                    </m:sSub>
                    <m:d>
                      <m:dPr>
                        <m:ctrlPr>
                          <a:rPr lang="fr-F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fr-FR" sz="2400" dirty="0">
                    <a:latin typeface="+mj-lt"/>
                  </a:rPr>
                  <a:t> au solide correspondant :</a:t>
                </a:r>
              </a:p>
            </p:txBody>
          </p:sp>
        </mc:Choice>
        <mc:Fallback xmlns=""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B99E8907-E78F-764F-A286-FDC7614D4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1" y="1528373"/>
                <a:ext cx="8247835" cy="461665"/>
              </a:xfrm>
              <a:prstGeom prst="rect">
                <a:avLst/>
              </a:prstGeom>
              <a:blipFill>
                <a:blip r:embed="rId2"/>
                <a:stretch>
                  <a:fillRect l="-1077" t="-8108" r="-154" b="-297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6" descr="20 idées de Dessin industriel facile | dessins industriels, dessin  technique, dessin">
            <a:extLst>
              <a:ext uri="{FF2B5EF4-FFF2-40B4-BE49-F238E27FC236}">
                <a16:creationId xmlns:a16="http://schemas.microsoft.com/office/drawing/2014/main" id="{750208E5-EF7B-AA41-92D4-A3D47AB54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469" t="13309" r="14256" b="52593"/>
          <a:stretch/>
        </p:blipFill>
        <p:spPr bwMode="auto">
          <a:xfrm>
            <a:off x="8894764" y="4559666"/>
            <a:ext cx="2177532" cy="19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20 idées de Dessin industriel facile | dessins industriels, dessin  technique, dessin">
            <a:extLst>
              <a:ext uri="{FF2B5EF4-FFF2-40B4-BE49-F238E27FC236}">
                <a16:creationId xmlns:a16="http://schemas.microsoft.com/office/drawing/2014/main" id="{6452DD6B-9458-8F47-83BF-12B1CCEC30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867" t="10547" r="8233" b="54074"/>
          <a:stretch/>
        </p:blipFill>
        <p:spPr bwMode="auto">
          <a:xfrm>
            <a:off x="931536" y="4467460"/>
            <a:ext cx="2558889" cy="20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851529DC-F636-5A43-8D30-BAE834CAEFF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8972"/>
          <a:stretch/>
        </p:blipFill>
        <p:spPr>
          <a:xfrm>
            <a:off x="4902346" y="4365419"/>
            <a:ext cx="2284571" cy="23864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6C360F5-0708-5041-B4AF-6D0DA6A479B2}"/>
                  </a:ext>
                </a:extLst>
              </p:cNvPr>
              <p:cNvSpPr txBox="1"/>
              <p:nvPr/>
            </p:nvSpPr>
            <p:spPr>
              <a:xfrm>
                <a:off x="1011132" y="2229182"/>
                <a:ext cx="2455193" cy="10689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e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𝐹</m:t>
                                </m:r>
                              </m:e>
                              <m:e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0 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0 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6C360F5-0708-5041-B4AF-6D0DA6A47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132" y="2229182"/>
                <a:ext cx="2455193" cy="1068947"/>
              </a:xfrm>
              <a:prstGeom prst="rect">
                <a:avLst/>
              </a:prstGeom>
              <a:blipFill>
                <a:blip r:embed="rId9"/>
                <a:stretch>
                  <a:fillRect t="-1176" b="-164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C09933E2-08B1-C04B-979D-B086B3BBF531}"/>
                  </a:ext>
                </a:extLst>
              </p:cNvPr>
              <p:cNvSpPr txBox="1"/>
              <p:nvPr/>
            </p:nvSpPr>
            <p:spPr>
              <a:xfrm>
                <a:off x="8894764" y="2230611"/>
                <a:ext cx="2284571" cy="10689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0</m:t>
                                </m:r>
                              </m:e>
                              <m:e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0 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0 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C09933E2-08B1-C04B-979D-B086B3BBF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4764" y="2230611"/>
                <a:ext cx="2284571" cy="1068947"/>
              </a:xfrm>
              <a:prstGeom prst="rect">
                <a:avLst/>
              </a:prstGeom>
              <a:blipFill>
                <a:blip r:embed="rId10"/>
                <a:stretch>
                  <a:fillRect t="-1176" b="-164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CB2DD38A-299B-2242-926D-4B4895893CD6}"/>
                  </a:ext>
                </a:extLst>
              </p:cNvPr>
              <p:cNvSpPr txBox="1"/>
              <p:nvPr/>
            </p:nvSpPr>
            <p:spPr>
              <a:xfrm>
                <a:off x="5023821" y="2225603"/>
                <a:ext cx="2177532" cy="10689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0</m:t>
                                </m:r>
                              </m:e>
                              <m:e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0 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0 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0</m:t>
                                </m:r>
                              </m:e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CB2DD38A-299B-2242-926D-4B4895893C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821" y="2225603"/>
                <a:ext cx="2177532" cy="1068947"/>
              </a:xfrm>
              <a:prstGeom prst="rect">
                <a:avLst/>
              </a:prstGeom>
              <a:blipFill>
                <a:blip r:embed="rId11"/>
                <a:stretch>
                  <a:fillRect t="-2353" b="-152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Ellipse 55">
            <a:extLst>
              <a:ext uri="{FF2B5EF4-FFF2-40B4-BE49-F238E27FC236}">
                <a16:creationId xmlns:a16="http://schemas.microsoft.com/office/drawing/2014/main" id="{99A8160D-D768-4341-9A2E-2BF60C9E7A22}"/>
              </a:ext>
            </a:extLst>
          </p:cNvPr>
          <p:cNvSpPr>
            <a:spLocks noChangeAspect="1"/>
          </p:cNvSpPr>
          <p:nvPr/>
        </p:nvSpPr>
        <p:spPr>
          <a:xfrm>
            <a:off x="9915574" y="3559695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1F921531-0FFE-8A44-9186-D340BE1EB656}"/>
              </a:ext>
            </a:extLst>
          </p:cNvPr>
          <p:cNvSpPr>
            <a:spLocks noChangeAspect="1"/>
          </p:cNvSpPr>
          <p:nvPr/>
        </p:nvSpPr>
        <p:spPr>
          <a:xfrm>
            <a:off x="6044632" y="3559695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1BC39C89-FBE2-0A48-8EE6-BC9E1892AF95}"/>
              </a:ext>
            </a:extLst>
          </p:cNvPr>
          <p:cNvSpPr>
            <a:spLocks noChangeAspect="1"/>
          </p:cNvSpPr>
          <p:nvPr/>
        </p:nvSpPr>
        <p:spPr>
          <a:xfrm>
            <a:off x="2213346" y="3559695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4F58FE34-EB33-F546-80F8-384DFE557CCA}"/>
              </a:ext>
            </a:extLst>
          </p:cNvPr>
          <p:cNvSpPr>
            <a:spLocks noChangeAspect="1"/>
          </p:cNvSpPr>
          <p:nvPr/>
        </p:nvSpPr>
        <p:spPr>
          <a:xfrm>
            <a:off x="2210981" y="4227268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D7A7FFDE-77F6-0B45-AAD0-BC46DB64B018}"/>
              </a:ext>
            </a:extLst>
          </p:cNvPr>
          <p:cNvSpPr>
            <a:spLocks noChangeAspect="1"/>
          </p:cNvSpPr>
          <p:nvPr/>
        </p:nvSpPr>
        <p:spPr>
          <a:xfrm>
            <a:off x="6022081" y="4227267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69E917C8-BEAB-A244-8A15-D9EF90A05E30}"/>
              </a:ext>
            </a:extLst>
          </p:cNvPr>
          <p:cNvSpPr>
            <a:spLocks noChangeAspect="1"/>
          </p:cNvSpPr>
          <p:nvPr/>
        </p:nvSpPr>
        <p:spPr>
          <a:xfrm>
            <a:off x="9917174" y="4226093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8B4BD7DB-864F-3145-8DF9-9C1D46C4C5CA}"/>
              </a:ext>
            </a:extLst>
          </p:cNvPr>
          <p:cNvCxnSpPr>
            <a:cxnSpLocks/>
            <a:stCxn id="58" idx="2"/>
            <a:endCxn id="61" idx="6"/>
          </p:cNvCxnSpPr>
          <p:nvPr/>
        </p:nvCxnSpPr>
        <p:spPr>
          <a:xfrm>
            <a:off x="2213346" y="3628771"/>
            <a:ext cx="7839740" cy="66639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77EA6969-9EA7-E94B-8845-13D3483E24BD}"/>
              </a:ext>
            </a:extLst>
          </p:cNvPr>
          <p:cNvCxnSpPr>
            <a:cxnSpLocks/>
            <a:stCxn id="59" idx="2"/>
            <a:endCxn id="57" idx="6"/>
          </p:cNvCxnSpPr>
          <p:nvPr/>
        </p:nvCxnSpPr>
        <p:spPr>
          <a:xfrm flipV="1">
            <a:off x="2210981" y="3628771"/>
            <a:ext cx="3969563" cy="6675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DDFF64C8-484D-F546-9D66-169C25A90F75}"/>
              </a:ext>
            </a:extLst>
          </p:cNvPr>
          <p:cNvCxnSpPr>
            <a:cxnSpLocks/>
          </p:cNvCxnSpPr>
          <p:nvPr/>
        </p:nvCxnSpPr>
        <p:spPr>
          <a:xfrm flipV="1">
            <a:off x="6051202" y="3637918"/>
            <a:ext cx="3969563" cy="6675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02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Objectif de la séance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F2D5AD-458F-8642-A23D-FA9D5B3D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4</a:t>
            </a:fld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DAD4280-B1A3-1145-9BFF-A09F4B11F24C}"/>
              </a:ext>
            </a:extLst>
          </p:cNvPr>
          <p:cNvSpPr txBox="1"/>
          <p:nvPr/>
        </p:nvSpPr>
        <p:spPr>
          <a:xfrm>
            <a:off x="2114051" y="2023515"/>
            <a:ext cx="7963893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+mj-lt"/>
              </a:rPr>
              <a:t>Calculer l’énergie cinétique d’un solide indéformable en mouvement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5D2A28B-F0A0-DB4F-B01D-851222ACA495}"/>
              </a:ext>
            </a:extLst>
          </p:cNvPr>
          <p:cNvSpPr txBox="1"/>
          <p:nvPr/>
        </p:nvSpPr>
        <p:spPr>
          <a:xfrm>
            <a:off x="2248638" y="4531890"/>
            <a:ext cx="7694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84958A"/>
                </a:solidFill>
                <a:latin typeface="+mj-lt"/>
              </a:rPr>
              <a:t>Utiliser des raisonnements énergétiques pour décrire le mouvement d’un solide</a:t>
            </a:r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E4227892-A467-5648-BBE1-8FD6B920D013}"/>
              </a:ext>
            </a:extLst>
          </p:cNvPr>
          <p:cNvSpPr/>
          <p:nvPr/>
        </p:nvSpPr>
        <p:spPr>
          <a:xfrm rot="5400000">
            <a:off x="5705706" y="3596268"/>
            <a:ext cx="780585" cy="446049"/>
          </a:xfrm>
          <a:prstGeom prst="rightArrow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487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5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987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Énergie cinétique d’un solide en mouvement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C221AE0-9366-EE4A-9DF1-4F548EE6BFBD}"/>
              </a:ext>
            </a:extLst>
          </p:cNvPr>
          <p:cNvSpPr txBox="1"/>
          <p:nvPr/>
        </p:nvSpPr>
        <p:spPr>
          <a:xfrm>
            <a:off x="300902" y="1865937"/>
            <a:ext cx="1155940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600" dirty="0">
                <a:latin typeface="+mj-lt"/>
              </a:rPr>
              <a:t>Deux balles identiques se déplacent à la même vitesse mais l’une d’elle tourne sur elle-même. Comparer l’énergie cinétique de ces balles.</a:t>
            </a:r>
          </a:p>
          <a:p>
            <a:pPr algn="just"/>
            <a:endParaRPr lang="fr-FR" sz="2600" dirty="0">
              <a:latin typeface="+mj-lt"/>
            </a:endParaRPr>
          </a:p>
          <a:p>
            <a:pPr algn="just"/>
            <a:endParaRPr lang="fr-FR" sz="2600" dirty="0">
              <a:latin typeface="+mj-lt"/>
            </a:endParaRPr>
          </a:p>
          <a:p>
            <a:pPr algn="just"/>
            <a:endParaRPr lang="fr-FR" sz="2600" dirty="0">
              <a:latin typeface="+mj-lt"/>
            </a:endParaRPr>
          </a:p>
          <a:p>
            <a:pPr algn="just"/>
            <a:endParaRPr lang="fr-FR" sz="2600" dirty="0">
              <a:latin typeface="+mj-lt"/>
            </a:endParaRPr>
          </a:p>
          <a:p>
            <a:pPr algn="just"/>
            <a:endParaRPr lang="fr-FR" sz="2600" dirty="0">
              <a:latin typeface="+mj-lt"/>
            </a:endParaRPr>
          </a:p>
          <a:p>
            <a:pPr algn="just"/>
            <a:endParaRPr lang="fr-FR" sz="2600" dirty="0">
              <a:latin typeface="+mj-lt"/>
            </a:endParaRP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A = B.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A &lt; B.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A &gt; B.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C4ED52EF-5211-3C44-8C12-F20A2051303C}"/>
              </a:ext>
            </a:extLst>
          </p:cNvPr>
          <p:cNvSpPr/>
          <p:nvPr/>
        </p:nvSpPr>
        <p:spPr>
          <a:xfrm>
            <a:off x="2258637" y="3429000"/>
            <a:ext cx="1188000" cy="1188000"/>
          </a:xfrm>
          <a:prstGeom prst="ellipse">
            <a:avLst/>
          </a:prstGeom>
          <a:solidFill>
            <a:srgbClr val="84958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EE25A7D9-562D-5242-A6DC-22A60D64550A}"/>
              </a:ext>
            </a:extLst>
          </p:cNvPr>
          <p:cNvCxnSpPr/>
          <p:nvPr/>
        </p:nvCxnSpPr>
        <p:spPr>
          <a:xfrm>
            <a:off x="2903838" y="4040659"/>
            <a:ext cx="183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9DA7955A-3CFD-EC42-9617-0D310CE6328A}"/>
              </a:ext>
            </a:extLst>
          </p:cNvPr>
          <p:cNvSpPr/>
          <p:nvPr/>
        </p:nvSpPr>
        <p:spPr>
          <a:xfrm>
            <a:off x="7814351" y="3446659"/>
            <a:ext cx="1188000" cy="1188000"/>
          </a:xfrm>
          <a:prstGeom prst="ellipse">
            <a:avLst/>
          </a:prstGeom>
          <a:solidFill>
            <a:srgbClr val="84958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041130E-86F3-FF40-9950-21D780B8E3E1}"/>
              </a:ext>
            </a:extLst>
          </p:cNvPr>
          <p:cNvCxnSpPr/>
          <p:nvPr/>
        </p:nvCxnSpPr>
        <p:spPr>
          <a:xfrm>
            <a:off x="8459552" y="4058318"/>
            <a:ext cx="183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rc 6">
            <a:extLst>
              <a:ext uri="{FF2B5EF4-FFF2-40B4-BE49-F238E27FC236}">
                <a16:creationId xmlns:a16="http://schemas.microsoft.com/office/drawing/2014/main" id="{92E1A15A-F48E-0A46-97E9-75530C04058B}"/>
              </a:ext>
            </a:extLst>
          </p:cNvPr>
          <p:cNvSpPr/>
          <p:nvPr/>
        </p:nvSpPr>
        <p:spPr>
          <a:xfrm rot="15930974">
            <a:off x="7681901" y="3320658"/>
            <a:ext cx="1440000" cy="1440000"/>
          </a:xfrm>
          <a:prstGeom prst="arc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E6C48E8-BF63-AE4D-82B9-0DE878FB7AC1}"/>
                  </a:ext>
                </a:extLst>
              </p:cNvPr>
              <p:cNvSpPr txBox="1"/>
              <p:nvPr/>
            </p:nvSpPr>
            <p:spPr>
              <a:xfrm>
                <a:off x="1398838" y="3730611"/>
                <a:ext cx="7202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E6C48E8-BF63-AE4D-82B9-0DE878FB7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8838" y="3730611"/>
                <a:ext cx="720261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9DF755EE-1FE8-BB4C-9E04-65276D8C9327}"/>
                  </a:ext>
                </a:extLst>
              </p:cNvPr>
              <p:cNvSpPr txBox="1"/>
              <p:nvPr/>
            </p:nvSpPr>
            <p:spPr>
              <a:xfrm>
                <a:off x="6907556" y="3765930"/>
                <a:ext cx="7202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B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9DF755EE-1FE8-BB4C-9E04-65276D8C9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556" y="3765930"/>
                <a:ext cx="720261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4641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BA1F4634-54A9-3E4E-9F02-E0417C59F5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1380"/>
          <a:stretch/>
        </p:blipFill>
        <p:spPr>
          <a:xfrm>
            <a:off x="925057" y="3653085"/>
            <a:ext cx="4699689" cy="115876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987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Énergie cinétique d’un solide en mouvement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C0F9CD1-6202-604D-A1E8-1A8575256CD1}"/>
              </a:ext>
            </a:extLst>
          </p:cNvPr>
          <p:cNvGrpSpPr/>
          <p:nvPr/>
        </p:nvGrpSpPr>
        <p:grpSpPr>
          <a:xfrm>
            <a:off x="925057" y="2505147"/>
            <a:ext cx="10341885" cy="2824481"/>
            <a:chOff x="1118594" y="2505147"/>
            <a:chExt cx="10341885" cy="2824481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9FE3BAF8-1C60-C54D-8405-126B3701A583}"/>
                </a:ext>
              </a:extLst>
            </p:cNvPr>
            <p:cNvSpPr txBox="1"/>
            <p:nvPr/>
          </p:nvSpPr>
          <p:spPr>
            <a:xfrm>
              <a:off x="2285805" y="2791272"/>
              <a:ext cx="26125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>
                  <a:latin typeface="+mj-lt"/>
                </a:rPr>
                <a:t>Répartition discrète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9EC722CF-0590-0046-9F21-1FBDE9FA239F}"/>
                </a:ext>
              </a:extLst>
            </p:cNvPr>
            <p:cNvSpPr txBox="1"/>
            <p:nvPr/>
          </p:nvSpPr>
          <p:spPr>
            <a:xfrm>
              <a:off x="7403912" y="2791272"/>
              <a:ext cx="27181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>
                  <a:latin typeface="+mj-lt"/>
                </a:rPr>
                <a:t>Répartition continue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6CB95EF-F91B-A24C-858A-9FDBAEC0B0BA}"/>
                </a:ext>
              </a:extLst>
            </p:cNvPr>
            <p:cNvSpPr/>
            <p:nvPr/>
          </p:nvSpPr>
          <p:spPr>
            <a:xfrm>
              <a:off x="1118594" y="2505147"/>
              <a:ext cx="4946932" cy="28244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BCFB4FE-18F1-FA47-B156-8DA6CB411A0D}"/>
                </a:ext>
              </a:extLst>
            </p:cNvPr>
            <p:cNvSpPr/>
            <p:nvPr/>
          </p:nvSpPr>
          <p:spPr>
            <a:xfrm>
              <a:off x="6065526" y="2505148"/>
              <a:ext cx="5394953" cy="28244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964E9311-2852-D44A-9EE0-CBE69947398B}"/>
              </a:ext>
            </a:extLst>
          </p:cNvPr>
          <p:cNvSpPr txBox="1"/>
          <p:nvPr/>
        </p:nvSpPr>
        <p:spPr>
          <a:xfrm>
            <a:off x="914401" y="1528373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Définition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2DA5DB-D74F-D04D-AF35-71DD2A7109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" t="61380" r="-500"/>
          <a:stretch/>
        </p:blipFill>
        <p:spPr>
          <a:xfrm>
            <a:off x="6343520" y="3653085"/>
            <a:ext cx="4699689" cy="115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3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7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DE73A-7304-5341-A53D-B0792DC2AA0D}"/>
              </a:ext>
            </a:extLst>
          </p:cNvPr>
          <p:cNvSpPr txBox="1"/>
          <p:nvPr/>
        </p:nvSpPr>
        <p:spPr>
          <a:xfrm>
            <a:off x="450376" y="723331"/>
            <a:ext cx="987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Énergie cinétique d’un solide en mouvement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C221AE0-9366-EE4A-9DF1-4F548EE6BFBD}"/>
              </a:ext>
            </a:extLst>
          </p:cNvPr>
          <p:cNvSpPr txBox="1"/>
          <p:nvPr/>
        </p:nvSpPr>
        <p:spPr>
          <a:xfrm>
            <a:off x="300902" y="1865937"/>
            <a:ext cx="115594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600" dirty="0">
                <a:latin typeface="+mj-lt"/>
              </a:rPr>
              <a:t>L’énergie cinétique d’un solide :</a:t>
            </a:r>
          </a:p>
          <a:p>
            <a:pPr algn="just"/>
            <a:endParaRPr lang="fr-FR" sz="2600" dirty="0">
              <a:latin typeface="+mj-lt"/>
            </a:endParaRP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Dépend du référentiel dans lequel le mouvement est observé.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Est nulle dans le référentiel lié au solide.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Est nulle dans son référentiel barycentrique.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Peut être négative.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3EE6F99-A850-DC43-BB0B-58B5CA875003}"/>
              </a:ext>
            </a:extLst>
          </p:cNvPr>
          <p:cNvSpPr txBox="1"/>
          <p:nvPr/>
        </p:nvSpPr>
        <p:spPr>
          <a:xfrm>
            <a:off x="300902" y="1865937"/>
            <a:ext cx="115594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600" dirty="0">
                <a:latin typeface="+mj-lt"/>
              </a:rPr>
              <a:t>L’énergie cinétique d’un solide en mouvement :</a:t>
            </a:r>
          </a:p>
          <a:p>
            <a:pPr algn="just"/>
            <a:endParaRPr lang="fr-FR" sz="2600" dirty="0">
              <a:latin typeface="+mj-lt"/>
            </a:endParaRP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Dépend du référentiel dans lequel le mouvement est observé.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Est nulle dans le référentiel lié au solide.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solidFill>
                  <a:srgbClr val="C00000"/>
                </a:solidFill>
                <a:latin typeface="+mj-lt"/>
              </a:rPr>
              <a:t>Est nulle dans son référentiel barycentrique.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solidFill>
                  <a:srgbClr val="C00000"/>
                </a:solidFill>
                <a:latin typeface="+mj-lt"/>
              </a:rPr>
              <a:t>Peut être négative.</a:t>
            </a:r>
          </a:p>
        </p:txBody>
      </p:sp>
    </p:spTree>
    <p:extLst>
      <p:ext uri="{BB962C8B-B14F-4D97-AF65-F5344CB8AC3E}">
        <p14:creationId xmlns:p14="http://schemas.microsoft.com/office/powerpoint/2010/main" val="374455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3069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8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CA811C9E-A86F-374B-9CD4-356422591A7C}"/>
                  </a:ext>
                </a:extLst>
              </p:cNvPr>
              <p:cNvSpPr txBox="1"/>
              <p:nvPr/>
            </p:nvSpPr>
            <p:spPr>
              <a:xfrm>
                <a:off x="450376" y="2581088"/>
                <a:ext cx="5023042" cy="6110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fr-FR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GM</m:t>
                          </m:r>
                        </m:e>
                      </m:acc>
                      <m:r>
                        <a:rPr lang="fr-FR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a:rPr lang="fr-FR" sz="3200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CA811C9E-A86F-374B-9CD4-356422591A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376" y="2581088"/>
                <a:ext cx="5023042" cy="611001"/>
              </a:xfrm>
              <a:prstGeom prst="rect">
                <a:avLst/>
              </a:prstGeom>
              <a:blipFill>
                <a:blip r:embed="rId2"/>
                <a:stretch>
                  <a:fillRect l="-2771" t="-20408" b="-204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FC41855C-394D-0840-9FC8-76352AE8D968}"/>
                  </a:ext>
                </a:extLst>
              </p:cNvPr>
              <p:cNvSpPr txBox="1"/>
              <p:nvPr/>
            </p:nvSpPr>
            <p:spPr>
              <a:xfrm>
                <a:off x="2148316" y="3282940"/>
                <a:ext cx="2717732" cy="5153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acc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𝑚𝑟</m:t>
                      </m:r>
                      <m:acc>
                        <m:accPr>
                          <m:chr m:val="̇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FC41855C-394D-0840-9FC8-76352AE8D9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316" y="3282940"/>
                <a:ext cx="2717732" cy="515398"/>
              </a:xfrm>
              <a:prstGeom prst="rect">
                <a:avLst/>
              </a:prstGeom>
              <a:blipFill>
                <a:blip r:embed="rId3"/>
                <a:stretch>
                  <a:fillRect l="-2778" t="-16667"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6A95B70A-ACF5-4247-BB96-90E8F7B0E005}"/>
                  </a:ext>
                </a:extLst>
              </p:cNvPr>
              <p:cNvSpPr txBox="1"/>
              <p:nvPr/>
            </p:nvSpPr>
            <p:spPr>
              <a:xfrm>
                <a:off x="2049683" y="3889189"/>
                <a:ext cx="2169265" cy="6077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̇"/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6A95B70A-ACF5-4247-BB96-90E8F7B0E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9683" y="3889189"/>
                <a:ext cx="2169265" cy="607730"/>
              </a:xfrm>
              <a:prstGeom prst="rect">
                <a:avLst/>
              </a:prstGeom>
              <a:blipFill>
                <a:blip r:embed="rId4"/>
                <a:stretch>
                  <a:fillRect t="-81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ZoneTexte 39">
            <a:extLst>
              <a:ext uri="{FF2B5EF4-FFF2-40B4-BE49-F238E27FC236}">
                <a16:creationId xmlns:a16="http://schemas.microsoft.com/office/drawing/2014/main" id="{D1472825-62A4-6A46-9412-C5FB329B2A2F}"/>
              </a:ext>
            </a:extLst>
          </p:cNvPr>
          <p:cNvSpPr txBox="1"/>
          <p:nvPr/>
        </p:nvSpPr>
        <p:spPr>
          <a:xfrm>
            <a:off x="450376" y="723331"/>
            <a:ext cx="987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Énergie cinétique d’un solide en mouvement</a:t>
            </a:r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A9EA887F-1B36-E345-89FA-1608E0E6827E}"/>
              </a:ext>
            </a:extLst>
          </p:cNvPr>
          <p:cNvSpPr/>
          <p:nvPr/>
        </p:nvSpPr>
        <p:spPr>
          <a:xfrm>
            <a:off x="7525636" y="4339072"/>
            <a:ext cx="1929330" cy="635389"/>
          </a:xfrm>
          <a:prstGeom prst="arc">
            <a:avLst>
              <a:gd name="adj1" fmla="val 1257027"/>
              <a:gd name="adj2" fmla="val 8076738"/>
            </a:avLst>
          </a:prstGeom>
          <a:solidFill>
            <a:srgbClr val="84958A">
              <a:alpha val="76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A322FA2C-DC2F-3B47-832C-292B4A08AAEA}"/>
              </a:ext>
            </a:extLst>
          </p:cNvPr>
          <p:cNvGrpSpPr/>
          <p:nvPr/>
        </p:nvGrpSpPr>
        <p:grpSpPr>
          <a:xfrm>
            <a:off x="7278431" y="1790076"/>
            <a:ext cx="4070638" cy="4086684"/>
            <a:chOff x="1117963" y="2753036"/>
            <a:chExt cx="2870610" cy="2881926"/>
          </a:xfrm>
        </p:grpSpPr>
        <p:cxnSp>
          <p:nvCxnSpPr>
            <p:cNvPr id="56" name="Connecteur en angle 55">
              <a:extLst>
                <a:ext uri="{FF2B5EF4-FFF2-40B4-BE49-F238E27FC236}">
                  <a16:creationId xmlns:a16="http://schemas.microsoft.com/office/drawing/2014/main" id="{6A210406-A1F9-EB40-8147-C1630066640C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972573" y="2753036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>
              <a:extLst>
                <a:ext uri="{FF2B5EF4-FFF2-40B4-BE49-F238E27FC236}">
                  <a16:creationId xmlns:a16="http://schemas.microsoft.com/office/drawing/2014/main" id="{444AC3E8-4E04-894B-93E4-C71DA8EB0F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7963" y="4769036"/>
              <a:ext cx="854610" cy="86592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31A84DF2-8A4F-A444-A3EA-5BE929755979}"/>
                  </a:ext>
                </a:extLst>
              </p:cNvPr>
              <p:cNvSpPr txBox="1"/>
              <p:nvPr/>
            </p:nvSpPr>
            <p:spPr>
              <a:xfrm>
                <a:off x="11117839" y="4281410"/>
                <a:ext cx="1072550" cy="602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31A84DF2-8A4F-A444-A3EA-5BE929755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7839" y="4281410"/>
                <a:ext cx="1072550" cy="602343"/>
              </a:xfrm>
              <a:prstGeom prst="rect">
                <a:avLst/>
              </a:prstGeom>
              <a:blipFill>
                <a:blip r:embed="rId5"/>
                <a:stretch>
                  <a:fillRect b="-244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59D386CE-B8B6-8E46-858C-E578B5DCFEE2}"/>
                  </a:ext>
                </a:extLst>
              </p:cNvPr>
              <p:cNvSpPr txBox="1"/>
              <p:nvPr/>
            </p:nvSpPr>
            <p:spPr>
              <a:xfrm>
                <a:off x="8433608" y="1549207"/>
                <a:ext cx="1021359" cy="564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59D386CE-B8B6-8E46-858C-E578B5DCF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3608" y="1549207"/>
                <a:ext cx="1021359" cy="564172"/>
              </a:xfrm>
              <a:prstGeom prst="rect">
                <a:avLst/>
              </a:prstGeom>
              <a:blipFill>
                <a:blip r:embed="rId6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3C87CD0C-83D0-A941-B053-A84289B1FE8E}"/>
                  </a:ext>
                </a:extLst>
              </p:cNvPr>
              <p:cNvSpPr txBox="1"/>
              <p:nvPr/>
            </p:nvSpPr>
            <p:spPr>
              <a:xfrm>
                <a:off x="6417681" y="5535435"/>
                <a:ext cx="1053273" cy="564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3C87CD0C-83D0-A941-B053-A84289B1F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7681" y="5535435"/>
                <a:ext cx="1053273" cy="564172"/>
              </a:xfrm>
              <a:prstGeom prst="rect">
                <a:avLst/>
              </a:prstGeom>
              <a:blipFill>
                <a:blip r:embed="rId7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F84105CF-D113-5D4F-8F74-1E4101241BC2}"/>
                  </a:ext>
                </a:extLst>
              </p:cNvPr>
              <p:cNvSpPr txBox="1"/>
              <p:nvPr/>
            </p:nvSpPr>
            <p:spPr>
              <a:xfrm>
                <a:off x="7592288" y="2015666"/>
                <a:ext cx="1045031" cy="617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F84105CF-D113-5D4F-8F74-1E4101241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2288" y="2015666"/>
                <a:ext cx="1045031" cy="617902"/>
              </a:xfrm>
              <a:prstGeom prst="rect">
                <a:avLst/>
              </a:prstGeom>
              <a:blipFill>
                <a:blip r:embed="rId8"/>
                <a:stretch>
                  <a:fillRect b="-1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Ellipse 47">
            <a:extLst>
              <a:ext uri="{FF2B5EF4-FFF2-40B4-BE49-F238E27FC236}">
                <a16:creationId xmlns:a16="http://schemas.microsoft.com/office/drawing/2014/main" id="{7D617777-F204-2440-9442-159AD1BBC052}"/>
              </a:ext>
            </a:extLst>
          </p:cNvPr>
          <p:cNvSpPr/>
          <p:nvPr/>
        </p:nvSpPr>
        <p:spPr>
          <a:xfrm>
            <a:off x="6381076" y="3957638"/>
            <a:ext cx="4218451" cy="1395624"/>
          </a:xfrm>
          <a:prstGeom prst="ellipse">
            <a:avLst/>
          </a:prstGeom>
          <a:noFill/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2DC72CF7-0963-C043-8662-845223FE533F}"/>
              </a:ext>
            </a:extLst>
          </p:cNvPr>
          <p:cNvSpPr>
            <a:spLocks noChangeAspect="1"/>
          </p:cNvSpPr>
          <p:nvPr/>
        </p:nvSpPr>
        <p:spPr>
          <a:xfrm>
            <a:off x="9800275" y="5122762"/>
            <a:ext cx="119410" cy="11941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3E6B5800-DE1B-E74F-AB27-DB5291A40B24}"/>
                  </a:ext>
                </a:extLst>
              </p:cNvPr>
              <p:cNvSpPr txBox="1"/>
              <p:nvPr/>
            </p:nvSpPr>
            <p:spPr>
              <a:xfrm>
                <a:off x="9730740" y="5146773"/>
                <a:ext cx="868787" cy="510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3E6B5800-DE1B-E74F-AB27-DB5291A40B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0740" y="5146773"/>
                <a:ext cx="868787" cy="510441"/>
              </a:xfrm>
              <a:prstGeom prst="rect">
                <a:avLst/>
              </a:prstGeom>
              <a:blipFill>
                <a:blip r:embed="rId9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20DA68DE-EA26-8241-91F2-B29CA681E1CC}"/>
                  </a:ext>
                </a:extLst>
              </p:cNvPr>
              <p:cNvSpPr txBox="1"/>
              <p:nvPr/>
            </p:nvSpPr>
            <p:spPr>
              <a:xfrm>
                <a:off x="7884366" y="4278856"/>
                <a:ext cx="773316" cy="510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20DA68DE-EA26-8241-91F2-B29CA681E1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366" y="4278856"/>
                <a:ext cx="773316" cy="510441"/>
              </a:xfrm>
              <a:prstGeom prst="rect">
                <a:avLst/>
              </a:prstGeom>
              <a:blipFill>
                <a:blip r:embed="rId10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5CEC1C19-F74F-FE4C-A898-913127E3B4CC}"/>
              </a:ext>
            </a:extLst>
          </p:cNvPr>
          <p:cNvCxnSpPr>
            <a:cxnSpLocks/>
          </p:cNvCxnSpPr>
          <p:nvPr/>
        </p:nvCxnSpPr>
        <p:spPr>
          <a:xfrm flipV="1">
            <a:off x="8491325" y="3332928"/>
            <a:ext cx="0" cy="1296317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1EB19153-27D1-2946-B18A-283623E7A3DC}"/>
                  </a:ext>
                </a:extLst>
              </p:cNvPr>
              <p:cNvSpPr txBox="1"/>
              <p:nvPr/>
            </p:nvSpPr>
            <p:spPr>
              <a:xfrm>
                <a:off x="8312965" y="3162606"/>
                <a:ext cx="1969339" cy="6167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3200" b="0" i="0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32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 i="0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fr-FR" sz="32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)/</m:t>
                          </m:r>
                          <m:r>
                            <a:rPr lang="fr-FR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</m:oMath>
                  </m:oMathPara>
                </a14:m>
                <a:endParaRPr lang="fr-FR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1EB19153-27D1-2946-B18A-283623E7A3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965" y="3162606"/>
                <a:ext cx="1969339" cy="616783"/>
              </a:xfrm>
              <a:prstGeom prst="rect">
                <a:avLst/>
              </a:prstGeom>
              <a:blipFill>
                <a:blip r:embed="rId11"/>
                <a:stretch>
                  <a:fillRect b="-306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DDDF8451-0E3B-2C44-A3CD-9A906361FC18}"/>
              </a:ext>
            </a:extLst>
          </p:cNvPr>
          <p:cNvCxnSpPr>
            <a:cxnSpLocks/>
          </p:cNvCxnSpPr>
          <p:nvPr/>
        </p:nvCxnSpPr>
        <p:spPr>
          <a:xfrm>
            <a:off x="8494254" y="4668441"/>
            <a:ext cx="1327796" cy="494831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7CAF37A4-B19F-F148-8729-B7DE9BF7AE6B}"/>
                  </a:ext>
                </a:extLst>
              </p:cNvPr>
              <p:cNvSpPr txBox="1"/>
              <p:nvPr/>
            </p:nvSpPr>
            <p:spPr>
              <a:xfrm>
                <a:off x="8312605" y="4879679"/>
                <a:ext cx="738128" cy="510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7CAF37A4-B19F-F148-8729-B7DE9BF7A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605" y="4879679"/>
                <a:ext cx="738128" cy="510441"/>
              </a:xfrm>
              <a:prstGeom prst="rect">
                <a:avLst/>
              </a:prstGeom>
              <a:blipFill>
                <a:blip r:embed="rId12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942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9" grpId="0"/>
      <p:bldP spid="42" grpId="0" animBg="1"/>
      <p:bldP spid="49" grpId="0" animBg="1"/>
      <p:bldP spid="50" grpId="0"/>
      <p:bldP spid="51" grpId="0"/>
      <p:bldP spid="53" grpId="0"/>
      <p:bldP spid="55" grpId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22443</TotalTime>
  <Words>382</Words>
  <Application>Microsoft Macintosh PowerPoint</Application>
  <PresentationFormat>Grand écran</PresentationFormat>
  <Paragraphs>123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Afflard</dc:creator>
  <cp:lastModifiedBy>Microsoft Office User</cp:lastModifiedBy>
  <cp:revision>178</cp:revision>
  <dcterms:created xsi:type="dcterms:W3CDTF">2021-09-25T10:09:30Z</dcterms:created>
  <dcterms:modified xsi:type="dcterms:W3CDTF">2022-03-01T12:42:19Z</dcterms:modified>
</cp:coreProperties>
</file>