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4" r:id="rId3"/>
    <p:sldId id="596" r:id="rId4"/>
    <p:sldId id="486" r:id="rId5"/>
    <p:sldId id="594" r:id="rId6"/>
    <p:sldId id="604" r:id="rId7"/>
    <p:sldId id="533" r:id="rId8"/>
    <p:sldId id="599" r:id="rId9"/>
    <p:sldId id="541" r:id="rId10"/>
    <p:sldId id="542" r:id="rId11"/>
    <p:sldId id="608" r:id="rId12"/>
    <p:sldId id="605" r:id="rId13"/>
    <p:sldId id="609" r:id="rId14"/>
    <p:sldId id="610" r:id="rId15"/>
    <p:sldId id="611" r:id="rId16"/>
    <p:sldId id="603" r:id="rId17"/>
    <p:sldId id="613" r:id="rId18"/>
    <p:sldId id="612" r:id="rId19"/>
    <p:sldId id="614" r:id="rId20"/>
    <p:sldId id="544" r:id="rId21"/>
    <p:sldId id="620" r:id="rId22"/>
    <p:sldId id="543" r:id="rId23"/>
    <p:sldId id="600" r:id="rId24"/>
    <p:sldId id="545" r:id="rId25"/>
    <p:sldId id="469" r:id="rId26"/>
    <p:sldId id="459" r:id="rId27"/>
    <p:sldId id="460" r:id="rId28"/>
    <p:sldId id="597" r:id="rId29"/>
    <p:sldId id="477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E47"/>
    <a:srgbClr val="194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8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0FAB881-1CA1-49A5-9D0C-90442A5775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7AC295-BD41-4A01-8A2D-F0AEEB2DA2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BB510-58DF-4CB1-AF3B-3551DEE0704C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F32535-3B12-41F5-B382-89B4F8AAAB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B7368C-4DCA-4FD1-88D0-7431FF1722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BAF4A-15FC-4260-BAE1-A9FABE157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685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03093-9C2A-FB48-9F87-2457F5162D4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B7AA0-D4AD-984C-96E2-E54BB9730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6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du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Une image contenant texte, signe, sombre&#10;&#10;Description générée automatiquement">
            <a:extLst>
              <a:ext uri="{FF2B5EF4-FFF2-40B4-BE49-F238E27FC236}">
                <a16:creationId xmlns:a16="http://schemas.microsoft.com/office/drawing/2014/main" id="{A5225421-7884-418E-8653-12F21BE17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9460" y="0"/>
            <a:ext cx="3272540" cy="3429000"/>
          </a:xfrm>
          <a:prstGeom prst="rect">
            <a:avLst/>
          </a:prstGeom>
        </p:spPr>
      </p:pic>
      <p:pic>
        <p:nvPicPr>
          <p:cNvPr id="30" name="Image 29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DFF484C-BF37-4EBB-8425-36F09350E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89832"/>
            <a:ext cx="2629191" cy="3429000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51725362-A224-4C0A-A2D1-4C94429520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728" y="2484437"/>
            <a:ext cx="5965571" cy="1508125"/>
          </a:xfrm>
        </p:spPr>
        <p:txBody>
          <a:bodyPr anchor="b">
            <a:normAutofit/>
          </a:bodyPr>
          <a:lstStyle>
            <a:lvl1pPr algn="ctr">
              <a:defRPr sz="5400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0252016D-B139-4B9E-9726-4835B89291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11728" y="4027916"/>
            <a:ext cx="5965572" cy="1331484"/>
          </a:xfrm>
        </p:spPr>
        <p:txBody>
          <a:bodyPr>
            <a:noAutofit/>
          </a:bodyPr>
          <a:lstStyle>
            <a:lvl1pPr marL="0" indent="0" algn="ctr">
              <a:buNone/>
              <a:defRPr sz="5000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du DOCUMENT</a:t>
            </a:r>
          </a:p>
        </p:txBody>
      </p: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6EFD0ABA-CDEF-4699-A675-EDB1504208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699" y="3848100"/>
            <a:ext cx="3490950" cy="3133851"/>
          </a:xfrm>
          <a:custGeom>
            <a:avLst/>
            <a:gdLst>
              <a:gd name="connsiteX0" fmla="*/ 0 w 2997200"/>
              <a:gd name="connsiteY0" fmla="*/ 3022600 h 3022600"/>
              <a:gd name="connsiteX1" fmla="*/ 0 w 2997200"/>
              <a:gd name="connsiteY1" fmla="*/ 0 h 3022600"/>
              <a:gd name="connsiteX2" fmla="*/ 2997200 w 2997200"/>
              <a:gd name="connsiteY2" fmla="*/ 3022600 h 3022600"/>
              <a:gd name="connsiteX3" fmla="*/ 0 w 2997200"/>
              <a:gd name="connsiteY3" fmla="*/ 3022600 h 3022600"/>
              <a:gd name="connsiteX0" fmla="*/ 0 w 3022600"/>
              <a:gd name="connsiteY0" fmla="*/ 3022600 h 3022600"/>
              <a:gd name="connsiteX1" fmla="*/ 0 w 3022600"/>
              <a:gd name="connsiteY1" fmla="*/ 0 h 3022600"/>
              <a:gd name="connsiteX2" fmla="*/ 3022600 w 3022600"/>
              <a:gd name="connsiteY2" fmla="*/ 2133600 h 3022600"/>
              <a:gd name="connsiteX3" fmla="*/ 0 w 3022600"/>
              <a:gd name="connsiteY3" fmla="*/ 3022600 h 3022600"/>
              <a:gd name="connsiteX0" fmla="*/ 0 w 3410335"/>
              <a:gd name="connsiteY0" fmla="*/ 3022600 h 3266390"/>
              <a:gd name="connsiteX1" fmla="*/ 0 w 3410335"/>
              <a:gd name="connsiteY1" fmla="*/ 0 h 3266390"/>
              <a:gd name="connsiteX2" fmla="*/ 3022600 w 3410335"/>
              <a:gd name="connsiteY2" fmla="*/ 2133600 h 3266390"/>
              <a:gd name="connsiteX3" fmla="*/ 0 w 3410335"/>
              <a:gd name="connsiteY3" fmla="*/ 3022600 h 3266390"/>
              <a:gd name="connsiteX0" fmla="*/ 0 w 3419422"/>
              <a:gd name="connsiteY0" fmla="*/ 3022600 h 3022600"/>
              <a:gd name="connsiteX1" fmla="*/ 0 w 3419422"/>
              <a:gd name="connsiteY1" fmla="*/ 0 h 3022600"/>
              <a:gd name="connsiteX2" fmla="*/ 3022600 w 3419422"/>
              <a:gd name="connsiteY2" fmla="*/ 2133600 h 3022600"/>
              <a:gd name="connsiteX3" fmla="*/ 0 w 3419422"/>
              <a:gd name="connsiteY3" fmla="*/ 3022600 h 3022600"/>
              <a:gd name="connsiteX0" fmla="*/ 0 w 3479379"/>
              <a:gd name="connsiteY0" fmla="*/ 3022600 h 3084631"/>
              <a:gd name="connsiteX1" fmla="*/ 0 w 3479379"/>
              <a:gd name="connsiteY1" fmla="*/ 0 h 3084631"/>
              <a:gd name="connsiteX2" fmla="*/ 3022600 w 3479379"/>
              <a:gd name="connsiteY2" fmla="*/ 2133600 h 3084631"/>
              <a:gd name="connsiteX3" fmla="*/ 0 w 3479379"/>
              <a:gd name="connsiteY3" fmla="*/ 3022600 h 3084631"/>
              <a:gd name="connsiteX0" fmla="*/ 0 w 3490950"/>
              <a:gd name="connsiteY0" fmla="*/ 3124200 h 3133851"/>
              <a:gd name="connsiteX1" fmla="*/ 12700 w 3490950"/>
              <a:gd name="connsiteY1" fmla="*/ 0 h 3133851"/>
              <a:gd name="connsiteX2" fmla="*/ 3035300 w 3490950"/>
              <a:gd name="connsiteY2" fmla="*/ 2133600 h 3133851"/>
              <a:gd name="connsiteX3" fmla="*/ 0 w 3490950"/>
              <a:gd name="connsiteY3" fmla="*/ 3124200 h 313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0950" h="3133851">
                <a:moveTo>
                  <a:pt x="0" y="3124200"/>
                </a:moveTo>
                <a:cubicBezTo>
                  <a:pt x="4233" y="2082800"/>
                  <a:pt x="8467" y="1041400"/>
                  <a:pt x="12700" y="0"/>
                </a:cubicBezTo>
                <a:lnTo>
                  <a:pt x="3035300" y="2133600"/>
                </a:lnTo>
                <a:cubicBezTo>
                  <a:pt x="4783667" y="3776133"/>
                  <a:pt x="1007533" y="2827867"/>
                  <a:pt x="0" y="3124200"/>
                </a:cubicBez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16680"/>
            <a:ext cx="57150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0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AAC59D-FB8F-42A8-B02C-CD3EF5B98B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AAB61F-8A9A-47C9-B3CA-465A46AE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BA2-46BD-3046-ACA3-9D366578ED6F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1CF927-22FC-403E-BD1F-CE8B0219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de travail CPER N7 2030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67258F-57DA-48FA-B024-511F0FF8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10E-499E-43DD-90BA-0A358BD52BA0}" type="slidenum">
              <a:rPr lang="fr-FR" smtClean="0"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52EB7F7-D04A-4280-9D26-261B0CA0F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876" y="5451345"/>
            <a:ext cx="2621285" cy="140665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8E38870-0D38-4616-A6D4-F51719F171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100" y="5607996"/>
            <a:ext cx="676994" cy="856304"/>
          </a:xfrm>
          <a:prstGeom prst="rect">
            <a:avLst/>
          </a:prstGeom>
        </p:spPr>
      </p:pic>
      <p:pic>
        <p:nvPicPr>
          <p:cNvPr id="16" name="Image 1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2840087-B7EF-4935-9D1A-63B95B928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583895" cy="495287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D3784C9-18CE-404C-8CE2-C5E067DAF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9117" cy="1485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D66F42-5D65-4FBE-9CBC-2FE36C70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2428" y="2484437"/>
            <a:ext cx="5965571" cy="1508125"/>
          </a:xfrm>
        </p:spPr>
        <p:txBody>
          <a:bodyPr anchor="b"/>
          <a:lstStyle>
            <a:lvl1pPr algn="l">
              <a:defRPr sz="6000" b="1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A6FCFF-E647-42B9-B9E7-B69A4B7BC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2428" y="4027916"/>
            <a:ext cx="5965572" cy="1331484"/>
          </a:xfrm>
        </p:spPr>
        <p:txBody>
          <a:bodyPr/>
          <a:lstStyle>
            <a:lvl1pPr marL="0" indent="0" algn="just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A7B6E96B-A89F-4671-8484-9B5566815A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7428" y="1560727"/>
            <a:ext cx="2006600" cy="3670300"/>
          </a:xfrm>
        </p:spPr>
        <p:txBody>
          <a:bodyPr>
            <a:noAutofit/>
          </a:bodyPr>
          <a:lstStyle>
            <a:lvl3pPr marL="0" indent="0">
              <a:buNone/>
              <a:defRPr sz="30000" b="1">
                <a:solidFill>
                  <a:schemeClr val="bg1"/>
                </a:solidFill>
                <a:latin typeface="+mn-lt"/>
              </a:defRPr>
            </a:lvl3pPr>
          </a:lstStyle>
          <a:p>
            <a:pPr lvl="2"/>
            <a:r>
              <a:rPr lang="fr-FR" dirty="0"/>
              <a:t>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C82FCB9-F004-4421-9876-CE5C8BC93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7833" y="6343289"/>
            <a:ext cx="294167" cy="5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2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0852B6-84E1-54DC-5E6C-A2BDB6EE302A}"/>
              </a:ext>
            </a:extLst>
          </p:cNvPr>
          <p:cNvSpPr/>
          <p:nvPr userDrawn="1"/>
        </p:nvSpPr>
        <p:spPr>
          <a:xfrm>
            <a:off x="-17552" y="6349819"/>
            <a:ext cx="12209552" cy="514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442AFA-40B2-4179-9160-93D3DB4F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2" y="111316"/>
            <a:ext cx="10515600" cy="568342"/>
          </a:xfrm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037092-B100-4283-8681-0EB95BD1E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424" y="1473461"/>
            <a:ext cx="10515600" cy="4351338"/>
          </a:xfrm>
        </p:spPr>
        <p:txBody>
          <a:bodyPr/>
          <a:lstStyle>
            <a:lvl1pPr marL="228600" indent="-228600">
              <a:buClr>
                <a:srgbClr val="002060"/>
              </a:buClr>
              <a:buFont typeface="Wingdings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10FE5-9235-44D8-8B01-F97A0267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4564" y="6455741"/>
            <a:ext cx="669235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561BFAEB-BD93-A14E-B648-ECF29B616BF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E796F9CA-BA22-4150-8888-759E0960C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52" y="5423"/>
            <a:ext cx="1110402" cy="13255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559A15-3E19-4693-BB4C-372D1EE1E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7833" y="6343289"/>
            <a:ext cx="294167" cy="51471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F98F288-AB4E-EAF2-C2C6-183E3D78807E}"/>
              </a:ext>
            </a:extLst>
          </p:cNvPr>
          <p:cNvSpPr txBox="1"/>
          <p:nvPr userDrawn="1"/>
        </p:nvSpPr>
        <p:spPr>
          <a:xfrm>
            <a:off x="4027985" y="6422509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Projet CPER N7 2030 en novembre 2022</a:t>
            </a:r>
          </a:p>
        </p:txBody>
      </p:sp>
    </p:spTree>
    <p:extLst>
      <p:ext uri="{BB962C8B-B14F-4D97-AF65-F5344CB8AC3E}">
        <p14:creationId xmlns:p14="http://schemas.microsoft.com/office/powerpoint/2010/main" val="385263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90D8BA-4778-CF50-51E4-587FF88ACA85}"/>
              </a:ext>
            </a:extLst>
          </p:cNvPr>
          <p:cNvSpPr/>
          <p:nvPr userDrawn="1"/>
        </p:nvSpPr>
        <p:spPr>
          <a:xfrm>
            <a:off x="-17552" y="-5423"/>
            <a:ext cx="1267386" cy="6858000"/>
          </a:xfrm>
          <a:prstGeom prst="rect">
            <a:avLst/>
          </a:prstGeom>
          <a:solidFill>
            <a:srgbClr val="194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E796F9CA-BA22-4150-8888-759E0960C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52" y="5423"/>
            <a:ext cx="1110402" cy="13255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559A15-3E19-4693-BB4C-372D1EE1E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7833" y="6343289"/>
            <a:ext cx="294167" cy="514712"/>
          </a:xfrm>
          <a:prstGeom prst="rect">
            <a:avLst/>
          </a:prstGeom>
        </p:spPr>
      </p:pic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4543B67E-7EF9-5D94-B645-855D60A706D0}"/>
              </a:ext>
            </a:extLst>
          </p:cNvPr>
          <p:cNvSpPr txBox="1">
            <a:spLocks/>
          </p:cNvSpPr>
          <p:nvPr userDrawn="1"/>
        </p:nvSpPr>
        <p:spPr>
          <a:xfrm>
            <a:off x="106773" y="3815426"/>
            <a:ext cx="1043608" cy="1512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Groupe de travail CPER N7 2030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8A221E-0E21-A126-C0FD-F198625413FD}"/>
              </a:ext>
            </a:extLst>
          </p:cNvPr>
          <p:cNvSpPr txBox="1"/>
          <p:nvPr userDrawn="1"/>
        </p:nvSpPr>
        <p:spPr>
          <a:xfrm>
            <a:off x="74544" y="1973158"/>
            <a:ext cx="1110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FFFF00"/>
                </a:solidFill>
              </a:rPr>
              <a:t>Compte rendu  dernière réunion </a:t>
            </a:r>
          </a:p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21EC2D2-89BB-A7E0-9265-BE725827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4564" y="6485558"/>
            <a:ext cx="669235" cy="365125"/>
          </a:xfrm>
        </p:spPr>
        <p:txBody>
          <a:bodyPr/>
          <a:lstStyle>
            <a:lvl1pPr>
              <a:defRPr sz="2000">
                <a:solidFill>
                  <a:srgbClr val="1947BA"/>
                </a:solidFill>
              </a:defRPr>
            </a:lvl1pPr>
          </a:lstStyle>
          <a:p>
            <a:fld id="{561BFAEB-BD93-A14E-B648-ECF29B616BF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8408DD1-54ED-56EF-0F9F-0571F5FB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10" y="111316"/>
            <a:ext cx="10051772" cy="568342"/>
          </a:xfrm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1B0C2B14-6A37-D587-93DE-2AE3CACFD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52" y="1473461"/>
            <a:ext cx="10051772" cy="4351338"/>
          </a:xfrm>
        </p:spPr>
        <p:txBody>
          <a:bodyPr/>
          <a:lstStyle>
            <a:lvl1pPr marL="228600" indent="-228600">
              <a:buClr>
                <a:srgbClr val="002060"/>
              </a:buClr>
              <a:buFont typeface="Wingdings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0441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B8968F2-3E16-4B0D-BB83-0311E4FAB9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2800" y="2006600"/>
            <a:ext cx="4089400" cy="29464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BE9487-E469-4590-8F89-1184052B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4C8C2C-71A2-4C93-84D3-EF79C2E6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EC8E-7E60-AC45-ABF2-5230149477EE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9A7A94-213E-4EA2-8F24-B89B4B65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de travail CPER N7 2030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2CF1EF-C1E5-4BA5-8DDE-5A072374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10E-499E-43DD-90BA-0A358BD52BA0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C21F430-0562-4BA2-942D-4291518458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6700" y="2006600"/>
            <a:ext cx="4851400" cy="2946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7" name="Image 16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034C31B-16C6-45C2-ADEA-D374B37514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52" y="5423"/>
            <a:ext cx="1110402" cy="13255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A9D4EBB-C460-42D5-89A1-69FA204DC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410" y="2833795"/>
            <a:ext cx="4311766" cy="40354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FA2E20D-613F-4F9D-81DE-8CBDA055F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7833" y="6343289"/>
            <a:ext cx="294167" cy="5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7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F71CBC-1AB2-C9DE-659F-BF442242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B91E-A5E1-3E48-ADED-7F1899E60FE9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6D17A8-6E79-076F-6EA2-240E3D51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de travail CPER N7 2030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DD7B63-F8F1-97B1-C85E-B78B9459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B8DD-E570-41F4-AB49-10F6F0169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4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58CDE8C-F994-4A66-9DD7-FBAE2FA1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63F2B-59FD-4116-B0E7-6961B8DFD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948209-2DF0-464A-99BE-05BEC567C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62003-C6F5-2B43-9153-4552C5771B69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13A081-B9B5-4146-A95A-6BB2D591D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Groupe de travail CPER N7 2030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95C583-0E0D-46D3-A137-C2FA01056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72E63-59C9-4FDA-9109-38F48FF558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06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6" r:id="rId4"/>
    <p:sldLayoutId id="2147483685" r:id="rId5"/>
    <p:sldLayoutId id="214748368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6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10" Type="http://schemas.openxmlformats.org/officeDocument/2006/relationships/image" Target="../media/image46.gif"/><Relationship Id="rId4" Type="http://schemas.openxmlformats.org/officeDocument/2006/relationships/image" Target="file:///\\n7admfs\commun\commun_direction\CPER\dossier%20CPER%202021-2027\Image1.png" TargetMode="External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file:///\\n7admfs\commun\commun_direction\CPER\dossier%20CPER%202021-2027\Image1.png" TargetMode="Externa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0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68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11" Type="http://schemas.openxmlformats.org/officeDocument/2006/relationships/image" Target="../media/image67.png"/><Relationship Id="rId5" Type="http://schemas.openxmlformats.org/officeDocument/2006/relationships/image" Target="../media/image88.png"/><Relationship Id="rId10" Type="http://schemas.openxmlformats.org/officeDocument/2006/relationships/image" Target="file:///\\n7admfs\commun\commun_direction\CPER\dossier%20CPER%202021-2027\Image1.png" TargetMode="External"/><Relationship Id="rId4" Type="http://schemas.openxmlformats.org/officeDocument/2006/relationships/image" Target="../media/image87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file:///\\n7admfs\commun\commun_direction\CPER\dossier%20CPER%202021-2027\Image1.png" TargetMode="External"/><Relationship Id="rId7" Type="http://schemas.openxmlformats.org/officeDocument/2006/relationships/image" Target="../media/image65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fr/icone-gratuite/demolition_2716873" TargetMode="External"/><Relationship Id="rId13" Type="http://schemas.openxmlformats.org/officeDocument/2006/relationships/image" Target="../media/image117.png"/><Relationship Id="rId18" Type="http://schemas.openxmlformats.org/officeDocument/2006/relationships/hyperlink" Target="https://www.flaticon.com/fr/icone-gratuite/plan-de-la-maison_3306895" TargetMode="External"/><Relationship Id="rId3" Type="http://schemas.openxmlformats.org/officeDocument/2006/relationships/image" Target="../media/image112.png"/><Relationship Id="rId21" Type="http://schemas.openxmlformats.org/officeDocument/2006/relationships/image" Target="../media/image121.png"/><Relationship Id="rId7" Type="http://schemas.openxmlformats.org/officeDocument/2006/relationships/image" Target="../media/image114.png"/><Relationship Id="rId12" Type="http://schemas.openxmlformats.org/officeDocument/2006/relationships/hyperlink" Target="https://www.flaticon.com/fr/icone-gratuite/excavatrice_2422064" TargetMode="External"/><Relationship Id="rId17" Type="http://schemas.openxmlformats.org/officeDocument/2006/relationships/image" Target="../media/image119.png"/><Relationship Id="rId25" Type="http://schemas.openxmlformats.org/officeDocument/2006/relationships/image" Target="../media/image123.png"/><Relationship Id="rId2" Type="http://schemas.openxmlformats.org/officeDocument/2006/relationships/hyperlink" Target="https://www.flaticon.com/fr/icone-gratuite/travaux-routiers_2402706" TargetMode="External"/><Relationship Id="rId16" Type="http://schemas.openxmlformats.org/officeDocument/2006/relationships/hyperlink" Target="https://www.flaticon.com/fr/icone-gratuite/compas-de-dessin_7716678" TargetMode="External"/><Relationship Id="rId20" Type="http://schemas.openxmlformats.org/officeDocument/2006/relationships/hyperlink" Target="https://www.flaticon.com/fr/icone-gratuite/architecte_154389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laticon.com/fr/icone-gratuite/charpentier_3031641" TargetMode="External"/><Relationship Id="rId11" Type="http://schemas.openxmlformats.org/officeDocument/2006/relationships/image" Target="../media/image116.png"/><Relationship Id="rId24" Type="http://schemas.openxmlformats.org/officeDocument/2006/relationships/hyperlink" Target="https://www.flaticon.com/fr/icone-gratuite/construction_2827348" TargetMode="External"/><Relationship Id="rId5" Type="http://schemas.openxmlformats.org/officeDocument/2006/relationships/image" Target="../media/image113.png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10" Type="http://schemas.openxmlformats.org/officeDocument/2006/relationships/hyperlink" Target="https://www.flaticon.com/fr/icone-gratuite/construction_2486950" TargetMode="External"/><Relationship Id="rId19" Type="http://schemas.openxmlformats.org/officeDocument/2006/relationships/image" Target="../media/image120.png"/><Relationship Id="rId4" Type="http://schemas.openxmlformats.org/officeDocument/2006/relationships/hyperlink" Target="https://www.flaticon.com/fr/icone-gratuite/charpentier_669028" TargetMode="External"/><Relationship Id="rId9" Type="http://schemas.openxmlformats.org/officeDocument/2006/relationships/image" Target="../media/image115.png"/><Relationship Id="rId14" Type="http://schemas.openxmlformats.org/officeDocument/2006/relationships/hyperlink" Target="https://www.flaticon.com/fr/icone-gratuite/mur-de-briques_1606269" TargetMode="External"/><Relationship Id="rId22" Type="http://schemas.openxmlformats.org/officeDocument/2006/relationships/hyperlink" Target="https://www.flaticon.com/fr/icone-gratuite/electricite_103746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Feuille_de_calcul_Microsoft_Excel.xlsx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Feuille_de_calcul_Microsoft_Excel4.xlsx"/><Relationship Id="rId13" Type="http://schemas.openxmlformats.org/officeDocument/2006/relationships/image" Target="../media/image27.emf"/><Relationship Id="rId18" Type="http://schemas.openxmlformats.org/officeDocument/2006/relationships/package" Target="../embeddings/Feuille_de_calcul_Microsoft_Excel9.xlsx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package" Target="../embeddings/Feuille_de_calcul_Microsoft_Excel6.xlsx"/><Relationship Id="rId17" Type="http://schemas.openxmlformats.org/officeDocument/2006/relationships/image" Target="../media/image29.emf"/><Relationship Id="rId2" Type="http://schemas.openxmlformats.org/officeDocument/2006/relationships/package" Target="../embeddings/Feuille_de_calcul_Microsoft_Excel1.xlsx"/><Relationship Id="rId16" Type="http://schemas.openxmlformats.org/officeDocument/2006/relationships/package" Target="../embeddings/Feuille_de_calcul_Microsoft_Excel8.xlsx"/><Relationship Id="rId1" Type="http://schemas.openxmlformats.org/officeDocument/2006/relationships/slideLayout" Target="../slideLayouts/slideLayout3.xml"/><Relationship Id="rId6" Type="http://schemas.openxmlformats.org/officeDocument/2006/relationships/package" Target="../embeddings/Feuille_de_calcul_Microsoft_Excel3.xlsx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package" Target="../embeddings/Feuille_de_calcul_Microsoft_Excel5.xlsx"/><Relationship Id="rId19" Type="http://schemas.openxmlformats.org/officeDocument/2006/relationships/image" Target="../media/image30.emf"/><Relationship Id="rId4" Type="http://schemas.openxmlformats.org/officeDocument/2006/relationships/package" Target="../embeddings/Feuille_de_calcul_Microsoft_Excel2.xlsx"/><Relationship Id="rId9" Type="http://schemas.openxmlformats.org/officeDocument/2006/relationships/image" Target="../media/image25.emf"/><Relationship Id="rId14" Type="http://schemas.openxmlformats.org/officeDocument/2006/relationships/package" Target="../embeddings/Feuille_de_calcul_Microsoft_Excel7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package" Target="../embeddings/Feuille_de_calcul_Microsoft_Excel10.xlsx"/><Relationship Id="rId1" Type="http://schemas.openxmlformats.org/officeDocument/2006/relationships/slideLayout" Target="../slideLayouts/slideLayout3.xml"/><Relationship Id="rId6" Type="http://schemas.openxmlformats.org/officeDocument/2006/relationships/package" Target="../embeddings/Feuille_de_calcul_Microsoft_Excel12.xlsx"/><Relationship Id="rId5" Type="http://schemas.openxmlformats.org/officeDocument/2006/relationships/image" Target="../media/image32.emf"/><Relationship Id="rId4" Type="http://schemas.openxmlformats.org/officeDocument/2006/relationships/package" Target="../embeddings/Feuille_de_calcul_Microsoft_Excel1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05E10199-3890-D1F9-FAD9-034D45F9562D}"/>
              </a:ext>
            </a:extLst>
          </p:cNvPr>
          <p:cNvSpPr txBox="1"/>
          <p:nvPr/>
        </p:nvSpPr>
        <p:spPr>
          <a:xfrm>
            <a:off x="1305625" y="1417353"/>
            <a:ext cx="7622600" cy="1200329"/>
          </a:xfrm>
          <a:prstGeom prst="rect">
            <a:avLst/>
          </a:prstGeom>
          <a:solidFill>
            <a:srgbClr val="002060"/>
          </a:solidFill>
          <a:ln>
            <a:solidFill>
              <a:srgbClr val="2A2E47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CPER N7 2030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 m</a:t>
            </a:r>
            <a:r>
              <a:rPr lang="fr-FR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d’espaces pédagogiques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EE8C608-F2BB-9EB2-BDE9-26352B71AB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4316" y="4253108"/>
            <a:ext cx="3035729" cy="23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1E0BA3A-7815-6B44-5609-3E4254C31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889" y="2783227"/>
            <a:ext cx="6487240" cy="38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3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721BE07-1D8F-4AF7-4468-752F1A86D4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525"/>
            <a:ext cx="12194474" cy="685661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858435-9E46-6A14-AD5B-1A8538E5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B8DD-E570-41F4-AB49-10F6F0169961}" type="slidenum">
              <a:rPr lang="fr-FR" smtClean="0"/>
              <a:t>10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947FEB-82EE-17D9-B2F1-454E4084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4704" y="1236957"/>
            <a:ext cx="2047813" cy="20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AD59863-B783-E47B-E24F-4B05B7968FAF}"/>
              </a:ext>
            </a:extLst>
          </p:cNvPr>
          <p:cNvSpPr txBox="1"/>
          <p:nvPr/>
        </p:nvSpPr>
        <p:spPr>
          <a:xfrm>
            <a:off x="10356017" y="704578"/>
            <a:ext cx="138211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 dirty="0"/>
              <a:t>LA RUCHE !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A45A347F-175B-61C8-048A-20999F28E5CE}"/>
              </a:ext>
            </a:extLst>
          </p:cNvPr>
          <p:cNvSpPr txBox="1">
            <a:spLocks/>
          </p:cNvSpPr>
          <p:nvPr/>
        </p:nvSpPr>
        <p:spPr>
          <a:xfrm>
            <a:off x="94230" y="904633"/>
            <a:ext cx="4882372" cy="104554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Hall A’ : 150 m</a:t>
            </a:r>
            <a:r>
              <a:rPr lang="fr-FR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Fablab  : 260 m</a:t>
            </a:r>
            <a:r>
              <a:rPr lang="fr-FR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Explorations thématiques RDC : 350 m</a:t>
            </a:r>
            <a:r>
              <a:rPr lang="fr-FR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Incubateurs Startups RDC : 280 m</a:t>
            </a:r>
            <a:r>
              <a:rPr lang="fr-FR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31E6-0F93-7C05-2D65-4287374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60" y="171249"/>
            <a:ext cx="5436646" cy="568342"/>
          </a:xfrm>
        </p:spPr>
        <p:txBody>
          <a:bodyPr>
            <a:normAutofit fontScale="90000"/>
          </a:bodyPr>
          <a:lstStyle/>
          <a:p>
            <a:r>
              <a:rPr lang="fr-FR" dirty="0"/>
              <a:t>HALL A’ : 150 m</a:t>
            </a:r>
            <a:r>
              <a:rPr lang="fr-FR" baseline="30000" dirty="0"/>
              <a:t>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E1825-ED86-54E9-DDA3-A59655F7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D6D276D-3150-A2C9-A144-FEDC68CACDE4}"/>
              </a:ext>
            </a:extLst>
          </p:cNvPr>
          <p:cNvSpPr txBox="1"/>
          <p:nvPr/>
        </p:nvSpPr>
        <p:spPr>
          <a:xfrm>
            <a:off x="6610777" y="931929"/>
            <a:ext cx="264630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000" dirty="0"/>
              <a:t>Prolongement du Hall C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A1C7B4F-9B66-B298-C659-9C43CEE36BE7}"/>
              </a:ext>
            </a:extLst>
          </p:cNvPr>
          <p:cNvGrpSpPr/>
          <p:nvPr/>
        </p:nvGrpSpPr>
        <p:grpSpPr>
          <a:xfrm>
            <a:off x="6389598" y="289534"/>
            <a:ext cx="5317180" cy="5899699"/>
            <a:chOff x="6938609" y="731700"/>
            <a:chExt cx="4963987" cy="5507812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6E24E9D3-B97E-2637-5B58-0D8D34C6A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8609" y="2157688"/>
              <a:ext cx="4941882" cy="1394606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C6327AFB-CAA9-A894-403F-A9286BCFF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8636" y="2392264"/>
              <a:ext cx="2391855" cy="3847248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785EF600-10AA-D647-119A-99AF67D4F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7589" y="731700"/>
              <a:ext cx="1375007" cy="2528818"/>
            </a:xfrm>
            <a:prstGeom prst="rect">
              <a:avLst/>
            </a:prstGeom>
          </p:spPr>
        </p:pic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B8891680-2ED2-202F-1C9C-F7A13C508881}"/>
              </a:ext>
            </a:extLst>
          </p:cNvPr>
          <p:cNvSpPr txBox="1"/>
          <p:nvPr/>
        </p:nvSpPr>
        <p:spPr>
          <a:xfrm>
            <a:off x="5348495" y="2363383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Hall C</a:t>
            </a:r>
          </a:p>
        </p:txBody>
      </p:sp>
      <p:pic>
        <p:nvPicPr>
          <p:cNvPr id="38" name="Picture 23" descr="Projet Tiers-Lieux Edu | Ministère de l&amp;amp;#39;Education Nationale de la Jeunesse  et des Sports">
            <a:extLst>
              <a:ext uri="{FF2B5EF4-FFF2-40B4-BE49-F238E27FC236}">
                <a16:creationId xmlns:a16="http://schemas.microsoft.com/office/drawing/2014/main" id="{1D89EA5C-9677-10E3-0644-577ACAD8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838" y="1282762"/>
            <a:ext cx="3708165" cy="202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5" descr="Forum Entreprises de l&amp;amp;#39;AAE">
            <a:extLst>
              <a:ext uri="{FF2B5EF4-FFF2-40B4-BE49-F238E27FC236}">
                <a16:creationId xmlns:a16="http://schemas.microsoft.com/office/drawing/2014/main" id="{6952398E-8523-9A80-9A3C-AFD67CD37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595" y="3801881"/>
            <a:ext cx="4780900" cy="23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CF1CED6A-6CF8-0E23-74EA-CC13F1167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022" y="3429000"/>
            <a:ext cx="2047813" cy="20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7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31E6-0F93-7C05-2D65-4287374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2" y="111316"/>
            <a:ext cx="5436646" cy="568342"/>
          </a:xfrm>
        </p:spPr>
        <p:txBody>
          <a:bodyPr>
            <a:normAutofit fontScale="90000"/>
          </a:bodyPr>
          <a:lstStyle/>
          <a:p>
            <a:r>
              <a:rPr lang="fr-FR" dirty="0"/>
              <a:t>FABLAB : 260 m</a:t>
            </a:r>
            <a:r>
              <a:rPr lang="fr-FR" baseline="30000" dirty="0"/>
              <a:t>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E1825-ED86-54E9-DDA3-A59655F7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4B50B8-7A9B-41E1-6352-537A095D69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808" y="53825"/>
            <a:ext cx="3642090" cy="622644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0D069B0E-4FF8-54F8-8774-18BC08C4E33E}"/>
              </a:ext>
            </a:extLst>
          </p:cNvPr>
          <p:cNvGrpSpPr/>
          <p:nvPr/>
        </p:nvGrpSpPr>
        <p:grpSpPr>
          <a:xfrm>
            <a:off x="6049296" y="4460786"/>
            <a:ext cx="2354657" cy="1790937"/>
            <a:chOff x="8444867" y="3379469"/>
            <a:chExt cx="3386667" cy="2575877"/>
          </a:xfrm>
        </p:grpSpPr>
        <p:pic>
          <p:nvPicPr>
            <p:cNvPr id="7" name="Picture 22" descr="FAB LAB - Centrale Nantes">
              <a:extLst>
                <a:ext uri="{FF2B5EF4-FFF2-40B4-BE49-F238E27FC236}">
                  <a16:creationId xmlns:a16="http://schemas.microsoft.com/office/drawing/2014/main" id="{BBC749F3-9AC5-FA8B-A42D-C6E25F854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4867" y="3379469"/>
              <a:ext cx="3386667" cy="225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9C6C6D0-95E6-0834-B534-04B5CAA39B52}"/>
                </a:ext>
              </a:extLst>
            </p:cNvPr>
            <p:cNvSpPr txBox="1"/>
            <p:nvPr/>
          </p:nvSpPr>
          <p:spPr>
            <a:xfrm>
              <a:off x="9098945" y="5637246"/>
              <a:ext cx="1406411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/>
                <a:t>Centrale Nantes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1E102867-A06A-D706-313E-C58576C06EE8}"/>
              </a:ext>
            </a:extLst>
          </p:cNvPr>
          <p:cNvGrpSpPr/>
          <p:nvPr/>
        </p:nvGrpSpPr>
        <p:grpSpPr>
          <a:xfrm>
            <a:off x="374288" y="4388551"/>
            <a:ext cx="2354658" cy="1714239"/>
            <a:chOff x="592981" y="3429001"/>
            <a:chExt cx="3386667" cy="2465563"/>
          </a:xfrm>
        </p:grpSpPr>
        <p:pic>
          <p:nvPicPr>
            <p:cNvPr id="10" name="Picture 19" descr="Le Fablab de l&amp;amp;#39;ECC | École Centrale Casablanca">
              <a:extLst>
                <a:ext uri="{FF2B5EF4-FFF2-40B4-BE49-F238E27FC236}">
                  <a16:creationId xmlns:a16="http://schemas.microsoft.com/office/drawing/2014/main" id="{244B627E-2F38-F322-B0B8-0BB127CF1B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2981" y="3429001"/>
              <a:ext cx="3386667" cy="215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5E8045D-D7F1-C04E-1B96-4E0F670DD1CF}"/>
                </a:ext>
              </a:extLst>
            </p:cNvPr>
            <p:cNvSpPr txBox="1"/>
            <p:nvPr/>
          </p:nvSpPr>
          <p:spPr>
            <a:xfrm>
              <a:off x="1179371" y="5576464"/>
              <a:ext cx="1724446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/>
                <a:t>Centrale Casablanca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ACE10EF-4B59-059E-2CB8-D297535BE1BC}"/>
              </a:ext>
            </a:extLst>
          </p:cNvPr>
          <p:cNvGrpSpPr/>
          <p:nvPr/>
        </p:nvGrpSpPr>
        <p:grpSpPr>
          <a:xfrm>
            <a:off x="467078" y="2202916"/>
            <a:ext cx="2269631" cy="1801997"/>
            <a:chOff x="3514599" y="836712"/>
            <a:chExt cx="3264375" cy="2591784"/>
          </a:xfrm>
        </p:grpSpPr>
        <p:pic>
          <p:nvPicPr>
            <p:cNvPr id="13" name="Picture 15" descr="Ecole Centrale de Lille (page officielle) - [#Découvrir] Connaissez-vous le  #Fablab ? Cette salle a pour but de #créer, #innover et #faire, afin de  laisser cours à votre imagination pour mettre en">
              <a:extLst>
                <a:ext uri="{FF2B5EF4-FFF2-40B4-BE49-F238E27FC236}">
                  <a16:creationId xmlns:a16="http://schemas.microsoft.com/office/drawing/2014/main" id="{AAED1B82-DDA3-E463-D92A-3C248FEBE9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14599" y="836712"/>
              <a:ext cx="3264375" cy="2244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A2CE479-9597-D169-6EE2-7B94D6CDDF45}"/>
                </a:ext>
              </a:extLst>
            </p:cNvPr>
            <p:cNvSpPr txBox="1"/>
            <p:nvPr/>
          </p:nvSpPr>
          <p:spPr>
            <a:xfrm>
              <a:off x="4573456" y="3110396"/>
              <a:ext cx="1171346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/>
                <a:t>Centrale Lille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1A97A3B-D22D-5EC0-FF14-9ABE8559825F}"/>
              </a:ext>
            </a:extLst>
          </p:cNvPr>
          <p:cNvGrpSpPr/>
          <p:nvPr/>
        </p:nvGrpSpPr>
        <p:grpSpPr>
          <a:xfrm>
            <a:off x="3481854" y="2285503"/>
            <a:ext cx="1536736" cy="1763090"/>
            <a:chOff x="6837630" y="862463"/>
            <a:chExt cx="2210263" cy="2535824"/>
          </a:xfrm>
        </p:grpSpPr>
        <p:pic>
          <p:nvPicPr>
            <p:cNvPr id="16" name="Picture 26">
              <a:extLst>
                <a:ext uri="{FF2B5EF4-FFF2-40B4-BE49-F238E27FC236}">
                  <a16:creationId xmlns:a16="http://schemas.microsoft.com/office/drawing/2014/main" id="{B5D0C6E4-8BC3-2CB5-BDAC-39A56868B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630" y="862463"/>
              <a:ext cx="2210263" cy="2210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AC0FA32-E84E-837E-820B-AAEA26C941DF}"/>
                </a:ext>
              </a:extLst>
            </p:cNvPr>
            <p:cNvSpPr txBox="1"/>
            <p:nvPr/>
          </p:nvSpPr>
          <p:spPr>
            <a:xfrm>
              <a:off x="7097916" y="3080187"/>
              <a:ext cx="1464696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/>
                <a:t>Centrale </a:t>
              </a:r>
              <a:r>
                <a:rPr lang="fr-FR" sz="1467" dirty="0" err="1"/>
                <a:t>Supelec</a:t>
              </a:r>
              <a:endParaRPr lang="fr-FR" sz="1467"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79CC74C-1EF8-0726-6C45-C2B507FC7AC2}"/>
              </a:ext>
            </a:extLst>
          </p:cNvPr>
          <p:cNvGrpSpPr/>
          <p:nvPr/>
        </p:nvGrpSpPr>
        <p:grpSpPr>
          <a:xfrm>
            <a:off x="5532448" y="2231029"/>
            <a:ext cx="2063373" cy="1773884"/>
            <a:chOff x="9161786" y="846938"/>
            <a:chExt cx="2967716" cy="2551349"/>
          </a:xfrm>
        </p:grpSpPr>
        <p:pic>
          <p:nvPicPr>
            <p:cNvPr id="19" name="Picture 24">
              <a:extLst>
                <a:ext uri="{FF2B5EF4-FFF2-40B4-BE49-F238E27FC236}">
                  <a16:creationId xmlns:a16="http://schemas.microsoft.com/office/drawing/2014/main" id="{4DD2A918-F075-FE4C-E634-B9C49B57F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786" y="846938"/>
              <a:ext cx="2967716" cy="222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0369EF7-9832-3758-2993-F9E82E967801}"/>
                </a:ext>
              </a:extLst>
            </p:cNvPr>
            <p:cNvSpPr txBox="1"/>
            <p:nvPr/>
          </p:nvSpPr>
          <p:spPr>
            <a:xfrm>
              <a:off x="9535387" y="3080187"/>
              <a:ext cx="1222835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/>
                <a:t>Centrale Lyon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99C307A-27AF-0EA7-B614-36B0F083E28E}"/>
              </a:ext>
            </a:extLst>
          </p:cNvPr>
          <p:cNvGrpSpPr/>
          <p:nvPr/>
        </p:nvGrpSpPr>
        <p:grpSpPr>
          <a:xfrm>
            <a:off x="3037560" y="4432974"/>
            <a:ext cx="2821796" cy="1756500"/>
            <a:chOff x="4175787" y="3429000"/>
            <a:chExt cx="4058544" cy="2526346"/>
          </a:xfrm>
        </p:grpSpPr>
        <p:pic>
          <p:nvPicPr>
            <p:cNvPr id="22" name="Picture 28" descr="undefined">
              <a:extLst>
                <a:ext uri="{FF2B5EF4-FFF2-40B4-BE49-F238E27FC236}">
                  <a16:creationId xmlns:a16="http://schemas.microsoft.com/office/drawing/2014/main" id="{C17F96B5-33CE-9D78-23EF-AC0B52567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787" y="3429000"/>
              <a:ext cx="4058544" cy="2169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515638B-62AD-776A-4483-D3D897968BBB}"/>
                </a:ext>
              </a:extLst>
            </p:cNvPr>
            <p:cNvSpPr txBox="1"/>
            <p:nvPr/>
          </p:nvSpPr>
          <p:spPr>
            <a:xfrm>
              <a:off x="5041284" y="5637246"/>
              <a:ext cx="1572097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/>
                <a:t>Centrale Marseille</a:t>
              </a: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FD6D276D-3150-A2C9-A144-FEDC68CACDE4}"/>
              </a:ext>
            </a:extLst>
          </p:cNvPr>
          <p:cNvSpPr txBox="1"/>
          <p:nvPr/>
        </p:nvSpPr>
        <p:spPr>
          <a:xfrm>
            <a:off x="1126096" y="933963"/>
            <a:ext cx="6407011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000" dirty="0"/>
              <a:t>Plus généraliste par rapport au Fablab de la rue d’</a:t>
            </a:r>
            <a:r>
              <a:rPr lang="fr-FR" sz="2000" dirty="0" err="1"/>
              <a:t>Aubuisson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1297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31E6-0F93-7C05-2D65-4287374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1" y="111316"/>
            <a:ext cx="8422607" cy="568342"/>
          </a:xfrm>
        </p:spPr>
        <p:txBody>
          <a:bodyPr>
            <a:normAutofit fontScale="90000"/>
          </a:bodyPr>
          <a:lstStyle/>
          <a:p>
            <a:r>
              <a:rPr lang="fr-FR" dirty="0"/>
              <a:t>Explorations thématiques RDC : 350 m</a:t>
            </a:r>
            <a:r>
              <a:rPr lang="fr-FR" baseline="30000" dirty="0"/>
              <a:t>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E1825-ED86-54E9-DDA3-A59655F7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FE75AA-3551-1800-0557-467ACDE38A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245" y="1419949"/>
            <a:ext cx="4569507" cy="425467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4D1DEC6-4214-A1F1-24A0-242A975E4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9588" y="0"/>
            <a:ext cx="2724474" cy="180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CB7B93-ACE3-E205-1E49-BB04EAF707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104" y="1159922"/>
            <a:ext cx="1602052" cy="1110856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DA997834-9D4A-F5DB-BB0D-73E138B3A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6443" y="5207307"/>
            <a:ext cx="2032301" cy="7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Cybersecurity and the Internet of Things | Coursera">
            <a:extLst>
              <a:ext uri="{FF2B5EF4-FFF2-40B4-BE49-F238E27FC236}">
                <a16:creationId xmlns:a16="http://schemas.microsoft.com/office/drawing/2014/main" id="{CD2ACA35-5CD5-3755-917E-E69510DCC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2746" y="2413452"/>
            <a:ext cx="1711316" cy="17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View of the turbine's blades">
            <a:extLst>
              <a:ext uri="{FF2B5EF4-FFF2-40B4-BE49-F238E27FC236}">
                <a16:creationId xmlns:a16="http://schemas.microsoft.com/office/drawing/2014/main" id="{816950A2-1EF4-3B80-742F-2CBC00471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1827" y="4755604"/>
            <a:ext cx="1422737" cy="14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Casque muni d’un écran pour immersion 3D">
            <a:extLst>
              <a:ext uri="{FF2B5EF4-FFF2-40B4-BE49-F238E27FC236}">
                <a16:creationId xmlns:a16="http://schemas.microsoft.com/office/drawing/2014/main" id="{5E53383A-EAFD-8FB4-4DC5-AC0EFFA8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88" y="4962353"/>
            <a:ext cx="1258851" cy="12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1BDC34CB-F9B0-F769-3D06-FED92C14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0" y="1419949"/>
            <a:ext cx="3424344" cy="3655049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err="1"/>
              <a:t>IoT</a:t>
            </a:r>
            <a:r>
              <a:rPr lang="fr-FR" sz="2400" dirty="0"/>
              <a:t> (Internet of </a:t>
            </a:r>
            <a:r>
              <a:rPr lang="fr-FR" sz="2400" dirty="0" err="1"/>
              <a:t>Things</a:t>
            </a:r>
            <a:r>
              <a:rPr lang="fr-FR" sz="2400" dirty="0"/>
              <a:t>)</a:t>
            </a:r>
          </a:p>
          <a:p>
            <a:r>
              <a:rPr lang="fr-FR" sz="2400" dirty="0" err="1"/>
              <a:t>Big</a:t>
            </a:r>
            <a:r>
              <a:rPr lang="fr-FR" sz="2400" dirty="0"/>
              <a:t> Data</a:t>
            </a:r>
          </a:p>
          <a:p>
            <a:r>
              <a:rPr lang="fr-FR" sz="2400" dirty="0"/>
              <a:t>Énergie</a:t>
            </a:r>
          </a:p>
          <a:p>
            <a:r>
              <a:rPr lang="fr-FR" sz="2400" dirty="0"/>
              <a:t>Systèmes embarqués</a:t>
            </a:r>
          </a:p>
          <a:p>
            <a:r>
              <a:rPr lang="fr-FR" sz="2400" dirty="0"/>
              <a:t>Électronique numérique</a:t>
            </a:r>
          </a:p>
          <a:p>
            <a:r>
              <a:rPr lang="fr-FR" sz="2400" dirty="0"/>
              <a:t>Intelligence artificielle</a:t>
            </a:r>
          </a:p>
          <a:p>
            <a:r>
              <a:rPr lang="fr-FR" sz="2400" dirty="0"/>
              <a:t>Réalité augmentée</a:t>
            </a:r>
          </a:p>
          <a:p>
            <a:r>
              <a:rPr lang="fr-FR" sz="2400" dirty="0"/>
              <a:t>Fluides et environnement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756A4B3-F543-D060-5AF9-327AE0EA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401" y="2326859"/>
            <a:ext cx="2047813" cy="20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9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31E6-0F93-7C05-2D65-4287374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2" y="111316"/>
            <a:ext cx="8932406" cy="568342"/>
          </a:xfrm>
        </p:spPr>
        <p:txBody>
          <a:bodyPr>
            <a:normAutofit fontScale="90000"/>
          </a:bodyPr>
          <a:lstStyle/>
          <a:p>
            <a:r>
              <a:rPr lang="fr-FR" dirty="0"/>
              <a:t>INCUBATEURS STARTUPS RDC : 280 m</a:t>
            </a:r>
            <a:r>
              <a:rPr lang="fr-FR" baseline="30000" dirty="0"/>
              <a:t>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E1825-ED86-54E9-DDA3-A59655F7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27B4FA-9307-5CCD-A422-1B1933C8A8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785" y="1376030"/>
            <a:ext cx="4554513" cy="48509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BF9179-A85B-12AE-6B71-6EFF178233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144" y="2514149"/>
            <a:ext cx="2528656" cy="14519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FF202A-6184-AFDB-DE11-B2F4ACBE88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481" y="4675541"/>
            <a:ext cx="1419619" cy="12816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9578B15-CED9-663F-3F95-E25FC5464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96904"/>
            <a:ext cx="2903150" cy="47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D203F2-2390-3F7B-FB53-BBC97ED219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6279" y="1016445"/>
            <a:ext cx="4387516" cy="1160917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B2DFD84-C06D-14E0-E20D-D7E558009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93" y="4267861"/>
            <a:ext cx="2047813" cy="20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04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526F5B-C241-C188-AC99-47E98918B5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4474" cy="685661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44A31E6-0F93-7C05-2D65-4287374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28" y="62763"/>
            <a:ext cx="2370966" cy="150709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dirty="0"/>
              <a:t>LEARNING</a:t>
            </a:r>
            <a:br>
              <a:rPr lang="fr-FR" dirty="0"/>
            </a:br>
            <a:r>
              <a:rPr lang="fr-FR" dirty="0"/>
              <a:t> CENTRE : 1050 m</a:t>
            </a:r>
            <a:r>
              <a:rPr lang="fr-FR" baseline="30000" dirty="0"/>
              <a:t>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E1825-ED86-54E9-DDA3-A59655F7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410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0898D46-165F-CFFB-7164-4800502DDA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4474" cy="685661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DF15AA6-5130-77F9-2A74-0996A897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B8DD-E570-41F4-AB49-10F6F0169961}" type="slidenum">
              <a:rPr lang="fr-FR" smtClean="0"/>
              <a:t>16</a:t>
            </a:fld>
            <a:endParaRPr lang="fr-FR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0AB904AD-A666-0C2A-C18A-5DD54AA3225C}"/>
              </a:ext>
            </a:extLst>
          </p:cNvPr>
          <p:cNvSpPr txBox="1">
            <a:spLocks/>
          </p:cNvSpPr>
          <p:nvPr/>
        </p:nvSpPr>
        <p:spPr>
          <a:xfrm>
            <a:off x="291313" y="4962845"/>
            <a:ext cx="2953593" cy="139350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Halle A’ R+2 : 250 m</a:t>
            </a:r>
            <a:r>
              <a:rPr lang="fr-FR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4 salles de pédagogie actives : 300 m</a:t>
            </a:r>
            <a:r>
              <a:rPr lang="fr-FR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Incubateurs Startups R+2 : 200 m</a:t>
            </a:r>
            <a:r>
              <a:rPr lang="fr-FR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958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31E6-0F93-7C05-2D65-4287374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789" y="196782"/>
            <a:ext cx="5436646" cy="568342"/>
          </a:xfrm>
        </p:spPr>
        <p:txBody>
          <a:bodyPr>
            <a:normAutofit fontScale="90000"/>
          </a:bodyPr>
          <a:lstStyle/>
          <a:p>
            <a:r>
              <a:rPr lang="fr-FR" dirty="0"/>
              <a:t>HALL A’ R+2 : 250 m</a:t>
            </a:r>
            <a:r>
              <a:rPr lang="fr-FR" baseline="30000" dirty="0"/>
              <a:t>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E1825-ED86-54E9-DDA3-A59655F7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3F09873-8F1D-F72F-B04B-CD993A0E26EA}"/>
              </a:ext>
            </a:extLst>
          </p:cNvPr>
          <p:cNvGrpSpPr/>
          <p:nvPr/>
        </p:nvGrpSpPr>
        <p:grpSpPr>
          <a:xfrm>
            <a:off x="1085534" y="198005"/>
            <a:ext cx="3470281" cy="5928964"/>
            <a:chOff x="1036982" y="731030"/>
            <a:chExt cx="3688767" cy="630224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A1BEC14-6A0E-BB8E-E3BE-B8E81849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03" y="731030"/>
              <a:ext cx="2038182" cy="2232593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333B9F3-E9BF-6D88-3451-051BB111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9791" y="2287853"/>
              <a:ext cx="2245958" cy="351827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ECBBE18A-2AFB-9631-535D-2D8FE3110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982" y="5081772"/>
              <a:ext cx="1827599" cy="1951505"/>
            </a:xfrm>
            <a:prstGeom prst="rect">
              <a:avLst/>
            </a:prstGeom>
          </p:spPr>
        </p:pic>
      </p:grpSp>
      <p:pic>
        <p:nvPicPr>
          <p:cNvPr id="8194" name="Picture 2" descr="Les Tiers-Lieux, une notion à expérimenter et co-construire ...">
            <a:extLst>
              <a:ext uri="{FF2B5EF4-FFF2-40B4-BE49-F238E27FC236}">
                <a16:creationId xmlns:a16="http://schemas.microsoft.com/office/drawing/2014/main" id="{1C044D9C-6705-F27F-36B3-CD17A908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465" y="1459727"/>
            <a:ext cx="3687650" cy="17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 Guinche Swing festival : le Lindy Hop ! | Trezors Photography">
            <a:extLst>
              <a:ext uri="{FF2B5EF4-FFF2-40B4-BE49-F238E27FC236}">
                <a16:creationId xmlns:a16="http://schemas.microsoft.com/office/drawing/2014/main" id="{6F579764-84DA-76D2-5625-83C418D6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442" y="4228313"/>
            <a:ext cx="2721284" cy="18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ampus Batterie-Fanfare au mois d’août en Bretagne – CFBF">
            <a:extLst>
              <a:ext uri="{FF2B5EF4-FFF2-40B4-BE49-F238E27FC236}">
                <a16:creationId xmlns:a16="http://schemas.microsoft.com/office/drawing/2014/main" id="{4E78B497-1DBD-5908-A9E8-2F5C7849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1766" y="4038856"/>
            <a:ext cx="2721284" cy="20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1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31E6-0F93-7C05-2D65-4287374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38" y="119408"/>
            <a:ext cx="5582303" cy="1207686"/>
          </a:xfrm>
        </p:spPr>
        <p:txBody>
          <a:bodyPr>
            <a:normAutofit fontScale="90000"/>
          </a:bodyPr>
          <a:lstStyle/>
          <a:p>
            <a:r>
              <a:rPr lang="fr-FR" dirty="0"/>
              <a:t>4 SALLES DE PÉDAGOGIE ACTIVE : 300 m</a:t>
            </a:r>
            <a:r>
              <a:rPr lang="fr-FR" baseline="30000" dirty="0"/>
              <a:t>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E1825-ED86-54E9-DDA3-A59655F7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98C8AA-D2A9-3246-BFCB-964F8E06EA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41" y="383469"/>
            <a:ext cx="3822694" cy="25059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770BC9-9A8A-1D53-BF33-97CBFB6FFB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917" y="3584772"/>
            <a:ext cx="3525374" cy="25626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910A7D2-2119-ABA2-56B6-1304B1E39C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423" y="1636463"/>
            <a:ext cx="3815920" cy="1677226"/>
          </a:xfrm>
          <a:prstGeom prst="rect">
            <a:avLst/>
          </a:prstGeom>
        </p:spPr>
      </p:pic>
      <p:pic>
        <p:nvPicPr>
          <p:cNvPr id="7170" name="Picture 2" descr="Comment repenser l’espace d’apprentissage ? | Pédagogie inversée ...">
            <a:extLst>
              <a:ext uri="{FF2B5EF4-FFF2-40B4-BE49-F238E27FC236}">
                <a16:creationId xmlns:a16="http://schemas.microsoft.com/office/drawing/2014/main" id="{D3378766-B747-6406-5943-56AACA8A6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53220"/>
            <a:ext cx="4297325" cy="167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E759D4BB-F752-9C40-1371-25F9BA125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66" y="1636463"/>
            <a:ext cx="2994661" cy="18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R38339 La salle de psycho pedagogie Ecole normale d institutes de ...">
            <a:extLst>
              <a:ext uri="{FF2B5EF4-FFF2-40B4-BE49-F238E27FC236}">
                <a16:creationId xmlns:a16="http://schemas.microsoft.com/office/drawing/2014/main" id="{48FAF6F2-6FFD-E125-4F1D-6E88D263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669" y="3848693"/>
            <a:ext cx="2994662" cy="208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9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31E6-0F93-7C05-2D65-4287374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91" y="154116"/>
            <a:ext cx="5161572" cy="1181099"/>
          </a:xfrm>
        </p:spPr>
        <p:txBody>
          <a:bodyPr>
            <a:normAutofit fontScale="90000"/>
          </a:bodyPr>
          <a:lstStyle/>
          <a:p>
            <a:r>
              <a:rPr lang="fr-FR" dirty="0"/>
              <a:t>INCINCUBATEURS STARTUPS R+2 : 200 m</a:t>
            </a:r>
            <a:r>
              <a:rPr lang="fr-FR" baseline="30000" dirty="0"/>
              <a:t>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E1825-ED86-54E9-DDA3-A59655F7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19</a:t>
            </a:fld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AA8BE5F-59CC-0D1D-4CAD-593AA9D4E06D}"/>
              </a:ext>
            </a:extLst>
          </p:cNvPr>
          <p:cNvGrpSpPr/>
          <p:nvPr/>
        </p:nvGrpSpPr>
        <p:grpSpPr>
          <a:xfrm>
            <a:off x="2980926" y="1532660"/>
            <a:ext cx="5410662" cy="4713099"/>
            <a:chOff x="-113856" y="1490367"/>
            <a:chExt cx="5410662" cy="471309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CCB6145-2269-1AEA-59A5-C8143942A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3700" y="2422371"/>
              <a:ext cx="2413035" cy="2510981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19A3A16-20C6-A0A9-1EE6-4DBE2244B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3856" y="1490367"/>
              <a:ext cx="1085479" cy="124878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B33F930-B95E-CCCD-B9F8-ED13917A2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15" y="3323377"/>
              <a:ext cx="1047055" cy="1075873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312FA7D-149F-4346-C350-E396EA768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359" y="4983480"/>
              <a:ext cx="883769" cy="1219986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0A38829-1863-2835-ED95-BEA34C26D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770" y="5108929"/>
              <a:ext cx="1843840" cy="969088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D79FA49-899D-92ED-9D7A-83A3EB167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4383" y="5236362"/>
              <a:ext cx="1922423" cy="78414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6D623EC4-7D83-5DCF-7918-A73537DF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8533" y="1546519"/>
              <a:ext cx="1102938" cy="1181099"/>
            </a:xfrm>
            <a:prstGeom prst="rect">
              <a:avLst/>
            </a:prstGeom>
          </p:spPr>
        </p:pic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EE13A640-7463-0C2A-01B5-F2F7EBDFC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r:link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812"/>
            <a:ext cx="2903150" cy="47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F340D5E-FC55-453E-9203-3147199E2AD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4505" y="2755971"/>
            <a:ext cx="2119147" cy="12168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40B5A2E-2256-7D9D-DA27-1EB91D48484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167" y="4546990"/>
            <a:ext cx="1620921" cy="14633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A9C4B63-F470-52F5-3263-D18EA090AA4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896" y="1134429"/>
            <a:ext cx="3676631" cy="972820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920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FFB94D-E012-8A68-8E8A-BA6FC9F4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E0A1D5-FD3A-BBFC-739B-31C583449D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918" y="503763"/>
            <a:ext cx="7544874" cy="585047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2DDEE0-B4EC-C949-8F48-A615499C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345" y="37134"/>
            <a:ext cx="5504495" cy="568342"/>
          </a:xfrm>
        </p:spPr>
        <p:txBody>
          <a:bodyPr>
            <a:normAutofit fontScale="90000"/>
          </a:bodyPr>
          <a:lstStyle/>
          <a:p>
            <a:r>
              <a:rPr lang="fr-FR" dirty="0"/>
              <a:t>Projet soumis en 2020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934A9C-581F-9955-F10E-F0D7ED0C1A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0" y="590492"/>
            <a:ext cx="4662509" cy="5536363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3FC657A-2524-5157-097E-52E0D5D828BE}"/>
              </a:ext>
            </a:extLst>
          </p:cNvPr>
          <p:cNvSpPr txBox="1"/>
          <p:nvPr/>
        </p:nvSpPr>
        <p:spPr>
          <a:xfrm>
            <a:off x="841595" y="49950"/>
            <a:ext cx="397038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000" dirty="0"/>
              <a:t>Contrat de Plan État – Région (CPER)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09E54F-DA52-FF91-BBD0-C14C70B76C1C}"/>
              </a:ext>
            </a:extLst>
          </p:cNvPr>
          <p:cNvSpPr txBox="1"/>
          <p:nvPr/>
        </p:nvSpPr>
        <p:spPr>
          <a:xfrm>
            <a:off x="10286103" y="5748486"/>
            <a:ext cx="16802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Phase 1 : 16 M€</a:t>
            </a:r>
          </a:p>
        </p:txBody>
      </p:sp>
    </p:spTree>
    <p:extLst>
      <p:ext uri="{BB962C8B-B14F-4D97-AF65-F5344CB8AC3E}">
        <p14:creationId xmlns:p14="http://schemas.microsoft.com/office/powerpoint/2010/main" val="1148757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067B40-9384-8C80-E5BD-3228A4D9C9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4474" cy="685661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460D9DD-87BD-7C4D-4099-4EE85D19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B8DD-E570-41F4-AB49-10F6F0169961}" type="slidenum">
              <a:rPr lang="fr-FR" smtClean="0"/>
              <a:t>20</a:t>
            </a:fld>
            <a:endParaRPr lang="fr-FR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BDDDDD07-954B-C79C-7268-535F2F9EE6D6}"/>
              </a:ext>
            </a:extLst>
          </p:cNvPr>
          <p:cNvSpPr txBox="1">
            <a:spLocks/>
          </p:cNvSpPr>
          <p:nvPr/>
        </p:nvSpPr>
        <p:spPr>
          <a:xfrm>
            <a:off x="323680" y="4906201"/>
            <a:ext cx="3042607" cy="12275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Explorations thématiques R+3 : 250 m</a:t>
            </a:r>
            <a:r>
              <a:rPr lang="fr-FR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1 Amphi de 600 places = 4 amphis de 150 places : 850 m</a:t>
            </a:r>
            <a:r>
              <a:rPr lang="fr-FR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fr-FR" sz="1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7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31E6-0F93-7C05-2D65-4287374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1" y="111316"/>
            <a:ext cx="8422607" cy="568342"/>
          </a:xfrm>
        </p:spPr>
        <p:txBody>
          <a:bodyPr>
            <a:normAutofit fontScale="90000"/>
          </a:bodyPr>
          <a:lstStyle/>
          <a:p>
            <a:r>
              <a:rPr lang="fr-FR" dirty="0"/>
              <a:t>Explorations thématiques R+3 : 250 m</a:t>
            </a:r>
            <a:r>
              <a:rPr lang="fr-FR" baseline="30000" dirty="0"/>
              <a:t>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E1825-ED86-54E9-DDA3-A59655F7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D1DEC6-4214-A1F1-24A0-242A975E4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9588" y="0"/>
            <a:ext cx="2724474" cy="180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CB7B93-ACE3-E205-1E49-BB04EAF707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104" y="1159922"/>
            <a:ext cx="1602052" cy="1110856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DA997834-9D4A-F5DB-BB0D-73E138B3A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65" y="5215258"/>
            <a:ext cx="2032301" cy="7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Cybersecurity and the Internet of Things | Coursera">
            <a:extLst>
              <a:ext uri="{FF2B5EF4-FFF2-40B4-BE49-F238E27FC236}">
                <a16:creationId xmlns:a16="http://schemas.microsoft.com/office/drawing/2014/main" id="{CD2ACA35-5CD5-3755-917E-E69510DCC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5364" y="2573342"/>
            <a:ext cx="1711316" cy="17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Casque muni d’un écran pour immersion 3D">
            <a:extLst>
              <a:ext uri="{FF2B5EF4-FFF2-40B4-BE49-F238E27FC236}">
                <a16:creationId xmlns:a16="http://schemas.microsoft.com/office/drawing/2014/main" id="{5E53383A-EAFD-8FB4-4DC5-AC0EFFA8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826" y="4897615"/>
            <a:ext cx="1258851" cy="12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1BDC34CB-F9B0-F769-3D06-FED92C14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0" y="1419949"/>
            <a:ext cx="3424344" cy="3655049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err="1"/>
              <a:t>IoT</a:t>
            </a:r>
            <a:r>
              <a:rPr lang="fr-FR" sz="2400" dirty="0"/>
              <a:t> (Internet of </a:t>
            </a:r>
            <a:r>
              <a:rPr lang="fr-FR" sz="2400" dirty="0" err="1"/>
              <a:t>Things</a:t>
            </a:r>
            <a:r>
              <a:rPr lang="fr-FR" sz="2400" dirty="0"/>
              <a:t>)</a:t>
            </a:r>
          </a:p>
          <a:p>
            <a:r>
              <a:rPr lang="fr-FR" sz="2400" dirty="0" err="1"/>
              <a:t>Big</a:t>
            </a:r>
            <a:r>
              <a:rPr lang="fr-FR" sz="2400" dirty="0"/>
              <a:t> Data</a:t>
            </a:r>
          </a:p>
          <a:p>
            <a:r>
              <a:rPr lang="fr-FR" sz="2400" dirty="0"/>
              <a:t>Énergie</a:t>
            </a:r>
          </a:p>
          <a:p>
            <a:r>
              <a:rPr lang="fr-FR" sz="2400" dirty="0"/>
              <a:t>Systèmes embarqués</a:t>
            </a:r>
          </a:p>
          <a:p>
            <a:r>
              <a:rPr lang="fr-FR" sz="2400" dirty="0"/>
              <a:t>Électronique numérique</a:t>
            </a:r>
          </a:p>
          <a:p>
            <a:r>
              <a:rPr lang="fr-FR" sz="2400" dirty="0"/>
              <a:t>Intelligence artificielle</a:t>
            </a:r>
          </a:p>
          <a:p>
            <a:r>
              <a:rPr lang="fr-FR" sz="2400" dirty="0"/>
              <a:t>Réalité augmentée</a:t>
            </a:r>
          </a:p>
          <a:p>
            <a:r>
              <a:rPr lang="fr-FR" sz="2400" dirty="0"/>
              <a:t>Fluides et environnement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880D64A-76F6-7148-CAB2-4CA57F9351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437" y="3151152"/>
            <a:ext cx="6427766" cy="273412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12A166F-8AC6-F208-27B3-02C602E5196D}"/>
              </a:ext>
            </a:extLst>
          </p:cNvPr>
          <p:cNvSpPr txBox="1"/>
          <p:nvPr/>
        </p:nvSpPr>
        <p:spPr>
          <a:xfrm>
            <a:off x="3586894" y="2173232"/>
            <a:ext cx="488621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000" dirty="0"/>
              <a:t>Optimisation de l’espace des </a:t>
            </a:r>
            <a:r>
              <a:rPr lang="fr-FR" sz="2000" dirty="0" err="1"/>
              <a:t>TPs</a:t>
            </a:r>
            <a:r>
              <a:rPr lang="fr-FR" sz="2000" dirty="0"/>
              <a:t> numériques</a:t>
            </a:r>
          </a:p>
        </p:txBody>
      </p:sp>
    </p:spTree>
    <p:extLst>
      <p:ext uri="{BB962C8B-B14F-4D97-AF65-F5344CB8AC3E}">
        <p14:creationId xmlns:p14="http://schemas.microsoft.com/office/powerpoint/2010/main" val="4005977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E7C3D6-E65C-C440-B68B-2D8D595A1A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4474" cy="685661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F2CA32-BADA-851F-540B-9298AB7F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B8DD-E570-41F4-AB49-10F6F0169961}" type="slidenum">
              <a:rPr lang="fr-FR" smtClean="0"/>
              <a:t>22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2F3143B-F54A-A131-9787-6F18CF7E279B}"/>
              </a:ext>
            </a:extLst>
          </p:cNvPr>
          <p:cNvSpPr txBox="1">
            <a:spLocks/>
          </p:cNvSpPr>
          <p:nvPr/>
        </p:nvSpPr>
        <p:spPr>
          <a:xfrm>
            <a:off x="2218418" y="5953709"/>
            <a:ext cx="3963897" cy="53610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F4F6B9-9817-20CE-4FDD-111C0DFBB284}"/>
              </a:ext>
            </a:extLst>
          </p:cNvPr>
          <p:cNvSpPr txBox="1"/>
          <p:nvPr/>
        </p:nvSpPr>
        <p:spPr>
          <a:xfrm>
            <a:off x="1497027" y="145658"/>
            <a:ext cx="31448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 AMPHI DE 600 PLACES =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 AMPHIS DE 150 PLACES</a:t>
            </a:r>
          </a:p>
        </p:txBody>
      </p:sp>
    </p:spTree>
    <p:extLst>
      <p:ext uri="{BB962C8B-B14F-4D97-AF65-F5344CB8AC3E}">
        <p14:creationId xmlns:p14="http://schemas.microsoft.com/office/powerpoint/2010/main" val="3749920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E7C3D6-E65C-C440-B68B-2D8D595A1A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06" y="277403"/>
            <a:ext cx="11623588" cy="5961187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F2CA32-BADA-851F-540B-9298AB7F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B8DD-E570-41F4-AB49-10F6F016996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288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29C5993-A085-AC22-F18E-1E5625A937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4474" cy="685661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01775CF-3E5E-ADF9-3504-F1E6CBA0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B8DD-E570-41F4-AB49-10F6F0169961}" type="slidenum">
              <a:rPr lang="fr-FR" smtClean="0"/>
              <a:t>24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9931E4-9FE7-78C4-454A-423876026D05}"/>
              </a:ext>
            </a:extLst>
          </p:cNvPr>
          <p:cNvSpPr txBox="1"/>
          <p:nvPr/>
        </p:nvSpPr>
        <p:spPr>
          <a:xfrm>
            <a:off x="24276" y="40462"/>
            <a:ext cx="39180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SALLE DE SÉMINAIRE (150 m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ROOF TOP</a:t>
            </a:r>
          </a:p>
        </p:txBody>
      </p:sp>
    </p:spTree>
    <p:extLst>
      <p:ext uri="{BB962C8B-B14F-4D97-AF65-F5344CB8AC3E}">
        <p14:creationId xmlns:p14="http://schemas.microsoft.com/office/powerpoint/2010/main" val="748731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99CE31-C395-9A42-B49D-726D0F21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F0CF34B6-C0B9-7441-8796-468A80565726}"/>
              </a:ext>
            </a:extLst>
          </p:cNvPr>
          <p:cNvSpPr txBox="1"/>
          <p:nvPr/>
        </p:nvSpPr>
        <p:spPr>
          <a:xfrm>
            <a:off x="3584160" y="68640"/>
            <a:ext cx="6351840" cy="71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733" b="1" spc="-1" dirty="0">
                <a:solidFill>
                  <a:srgbClr val="C96F07"/>
                </a:solidFill>
                <a:latin typeface="Arial"/>
              </a:rPr>
              <a:t>Développement durable</a:t>
            </a:r>
            <a:endParaRPr lang="fr-FR" sz="3733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A506C5-A1B0-674C-90A8-6DCBA600751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9157" y="2767100"/>
            <a:ext cx="2270336" cy="1645875"/>
          </a:xfrm>
          <a:prstGeom prst="rect">
            <a:avLst/>
          </a:prstGeom>
          <a:ln>
            <a:noFill/>
          </a:ln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74546F11-DC5B-5049-8DD0-E05FC42C308C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307" y="3746276"/>
            <a:ext cx="2663688" cy="2054720"/>
          </a:xfrm>
          <a:prstGeom prst="rect">
            <a:avLst/>
          </a:prstGeom>
          <a:ln>
            <a:noFill/>
          </a:ln>
        </p:spPr>
      </p:pic>
      <p:sp>
        <p:nvSpPr>
          <p:cNvPr id="10" name="TextShape 4">
            <a:extLst>
              <a:ext uri="{FF2B5EF4-FFF2-40B4-BE49-F238E27FC236}">
                <a16:creationId xmlns:a16="http://schemas.microsoft.com/office/drawing/2014/main" id="{2B9A44B5-5884-6048-A470-75782CEA6565}"/>
              </a:ext>
            </a:extLst>
          </p:cNvPr>
          <p:cNvSpPr txBox="1"/>
          <p:nvPr/>
        </p:nvSpPr>
        <p:spPr>
          <a:xfrm>
            <a:off x="3540071" y="811443"/>
            <a:ext cx="8304651" cy="2911551"/>
          </a:xfrm>
          <a:prstGeom prst="rect">
            <a:avLst/>
          </a:prstGeom>
          <a:noFill/>
          <a:ln>
            <a:noFill/>
          </a:ln>
        </p:spPr>
        <p:txBody>
          <a:bodyPr lIns="120000" tIns="60000" rIns="120000" bIns="60000">
            <a:noAutofit/>
          </a:bodyPr>
          <a:lstStyle/>
          <a:p>
            <a:pPr marL="480" algn="ctr">
              <a:spcBef>
                <a:spcPts val="480"/>
              </a:spcBef>
              <a:buClr>
                <a:srgbClr val="05529A"/>
              </a:buClr>
            </a:pPr>
            <a:r>
              <a:rPr lang="fr-FR" sz="2400" b="1" spc="-1" dirty="0">
                <a:solidFill>
                  <a:srgbClr val="000000"/>
                </a:solidFill>
              </a:rPr>
              <a:t>Des aménagements à caractère pédagogique</a:t>
            </a:r>
          </a:p>
          <a:p>
            <a:pPr marL="342711" indent="-342231" algn="just">
              <a:spcBef>
                <a:spcPts val="480"/>
              </a:spcBef>
              <a:buClr>
                <a:srgbClr val="05529A"/>
              </a:buClr>
              <a:buFont typeface="Arial"/>
              <a:buChar char="►"/>
            </a:pPr>
            <a:r>
              <a:rPr lang="fr-FR" sz="2400" spc="-1" dirty="0">
                <a:solidFill>
                  <a:srgbClr val="000000"/>
                </a:solidFill>
              </a:rPr>
              <a:t>Jardins urbains avec réutilisation des eaux pluviales</a:t>
            </a:r>
          </a:p>
          <a:p>
            <a:pPr marL="342711" indent="-342231" algn="just">
              <a:spcBef>
                <a:spcPts val="480"/>
              </a:spcBef>
              <a:buClr>
                <a:srgbClr val="05529A"/>
              </a:buClr>
              <a:buFont typeface="Arial"/>
              <a:buChar char="►"/>
            </a:pPr>
            <a:r>
              <a:rPr lang="fr-FR" sz="2400" spc="-1" dirty="0">
                <a:solidFill>
                  <a:srgbClr val="000000"/>
                </a:solidFill>
              </a:rPr>
              <a:t>Systèmes hydro-économes pour les besoins en eau</a:t>
            </a:r>
          </a:p>
          <a:p>
            <a:pPr marL="342711" indent="-342231" algn="just">
              <a:spcBef>
                <a:spcPts val="480"/>
              </a:spcBef>
              <a:buClr>
                <a:srgbClr val="05529A"/>
              </a:buClr>
              <a:buFont typeface="Arial"/>
              <a:buChar char="►"/>
            </a:pPr>
            <a:r>
              <a:rPr lang="fr-FR" sz="2400" spc="-1" dirty="0">
                <a:solidFill>
                  <a:srgbClr val="000000"/>
                </a:solidFill>
                <a:latin typeface="Arial"/>
              </a:rPr>
              <a:t>Énergies renouvelables : panneaux solaires, éoliennes</a:t>
            </a:r>
          </a:p>
          <a:p>
            <a:pPr marL="342711" indent="-342231" algn="just">
              <a:spcBef>
                <a:spcPts val="480"/>
              </a:spcBef>
              <a:buClr>
                <a:srgbClr val="05529A"/>
              </a:buClr>
              <a:buFont typeface="Arial"/>
              <a:buChar char="►"/>
            </a:pPr>
            <a:r>
              <a:rPr lang="fr-FR" sz="2400" spc="-1" dirty="0">
                <a:solidFill>
                  <a:srgbClr val="000000"/>
                </a:solidFill>
              </a:rPr>
              <a:t>Indicateurs de bilan carbone en temps réel</a:t>
            </a:r>
          </a:p>
          <a:p>
            <a:pPr marL="342711" indent="-342231" algn="just">
              <a:spcBef>
                <a:spcPts val="480"/>
              </a:spcBef>
              <a:buClr>
                <a:srgbClr val="05529A"/>
              </a:buClr>
              <a:buFont typeface="Arial"/>
              <a:buChar char="►"/>
            </a:pPr>
            <a:r>
              <a:rPr lang="fr-FR" sz="2400" spc="-1" dirty="0">
                <a:solidFill>
                  <a:srgbClr val="000000"/>
                </a:solidFill>
              </a:rPr>
              <a:t>Suivi temps réel des consommations d’eau et d’énergie</a:t>
            </a:r>
          </a:p>
          <a:p>
            <a:pPr marL="480" algn="just">
              <a:spcBef>
                <a:spcPts val="480"/>
              </a:spcBef>
              <a:buClr>
                <a:srgbClr val="05529A"/>
              </a:buClr>
            </a:pPr>
            <a:endParaRPr lang="fr-FR" sz="24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Image 8">
            <a:extLst>
              <a:ext uri="{FF2B5EF4-FFF2-40B4-BE49-F238E27FC236}">
                <a16:creationId xmlns:a16="http://schemas.microsoft.com/office/drawing/2014/main" id="{66167C3C-28A5-2A4B-ACAA-25CE0905298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01991" y="4009769"/>
            <a:ext cx="2382308" cy="1527737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13B0EB7-93FB-2C4A-9E57-9101BBD4C7E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72893" y="4013499"/>
            <a:ext cx="3075768" cy="1527736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868857-C903-824A-8117-5248FFED54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7" y="4629314"/>
            <a:ext cx="2784431" cy="15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9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044384-FBD8-8A44-87B5-124D0CD5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733" dirty="0">
                <a:solidFill>
                  <a:srgbClr val="C96F07"/>
                </a:solidFill>
              </a:rPr>
              <a:t>Locaux techniques</a:t>
            </a:r>
            <a:endParaRPr lang="fr-FR" sz="3733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73A66008-48FF-A941-8A6D-3947843E3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993" y="839522"/>
            <a:ext cx="7965890" cy="2877510"/>
          </a:xfrm>
        </p:spPr>
        <p:txBody>
          <a:bodyPr/>
          <a:lstStyle/>
          <a:p>
            <a:r>
              <a:rPr lang="fr-FR" sz="2400" dirty="0"/>
              <a:t>Ménage : eau, évacuation, rangement, PC, lumière</a:t>
            </a:r>
          </a:p>
          <a:p>
            <a:r>
              <a:rPr lang="fr-FR" sz="2400" dirty="0"/>
              <a:t>Stockage : mobilier et équipement salles enseignement</a:t>
            </a:r>
          </a:p>
          <a:p>
            <a:r>
              <a:rPr lang="fr-FR" sz="2400" dirty="0"/>
              <a:t>Informatiques : un local par niveau, baie informatique</a:t>
            </a:r>
          </a:p>
          <a:p>
            <a:r>
              <a:rPr lang="fr-FR" sz="2400" dirty="0"/>
              <a:t>Électriques : une armoire par niveau, AGBT au sous-sol</a:t>
            </a:r>
          </a:p>
          <a:p>
            <a:r>
              <a:rPr lang="fr-FR" sz="2400" dirty="0"/>
              <a:t>Copieurs : évacuation de l’ozone, lumière automatique </a:t>
            </a:r>
          </a:p>
          <a:p>
            <a:pPr marL="0" indent="0" algn="ctr">
              <a:buNone/>
            </a:pPr>
            <a:r>
              <a:rPr lang="fr-FR" sz="2400" b="1" dirty="0"/>
              <a:t>Un monte-charge desservant l’ensemble des niveaux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16B920-F45A-0941-9DE9-1706BC68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2A37F4-85BF-DD4F-80D3-AA25D4B1D0DC}"/>
              </a:ext>
            </a:extLst>
          </p:cNvPr>
          <p:cNvSpPr txBox="1"/>
          <p:nvPr/>
        </p:nvSpPr>
        <p:spPr>
          <a:xfrm>
            <a:off x="9692509" y="190061"/>
            <a:ext cx="10695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/>
              <a:t>400 m</a:t>
            </a:r>
            <a:r>
              <a:rPr lang="fr-FR" sz="2400" baseline="30000" dirty="0"/>
              <a:t>2</a:t>
            </a:r>
          </a:p>
        </p:txBody>
      </p:sp>
      <p:pic>
        <p:nvPicPr>
          <p:cNvPr id="9242" name="Picture 26">
            <a:extLst>
              <a:ext uri="{FF2B5EF4-FFF2-40B4-BE49-F238E27FC236}">
                <a16:creationId xmlns:a16="http://schemas.microsoft.com/office/drawing/2014/main" id="{42E3BA3A-1C6D-DA45-B620-40BC4A26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78" y="1835518"/>
            <a:ext cx="2231899" cy="22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Toshiba e-STUDIO 7516ac | C.O.P.E.M.">
            <a:extLst>
              <a:ext uri="{FF2B5EF4-FFF2-40B4-BE49-F238E27FC236}">
                <a16:creationId xmlns:a16="http://schemas.microsoft.com/office/drawing/2014/main" id="{97EB40EE-47E7-3E4D-A4D0-5F7326B9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325" y="4339178"/>
            <a:ext cx="2548060" cy="17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Monte-charge | Fabricant de monte charges | HIDRAL France">
            <a:extLst>
              <a:ext uri="{FF2B5EF4-FFF2-40B4-BE49-F238E27FC236}">
                <a16:creationId xmlns:a16="http://schemas.microsoft.com/office/drawing/2014/main" id="{5E0729EA-1884-2543-8F66-F7D41B9C8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9091" y="3876896"/>
            <a:ext cx="2018717" cy="21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1" name="Picture 35" descr="rack stockage tables et bancs ensemble brasserie">
            <a:extLst>
              <a:ext uri="{FF2B5EF4-FFF2-40B4-BE49-F238E27FC236}">
                <a16:creationId xmlns:a16="http://schemas.microsoft.com/office/drawing/2014/main" id="{E002E29D-B37F-664C-ABB3-11F7F4609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464" y="3648761"/>
            <a:ext cx="2018717" cy="25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89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044384-FBD8-8A44-87B5-124D0CD5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733" dirty="0">
                <a:solidFill>
                  <a:srgbClr val="C96F07"/>
                </a:solidFill>
              </a:rPr>
              <a:t>Numérique</a:t>
            </a:r>
            <a:endParaRPr lang="fr-FR" sz="3733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12BA28E3-06FA-AF4B-8A61-7BA960B76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29" y="733225"/>
            <a:ext cx="828072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/>
              <a:t>Au service d’espaces recomposables et multi-activités</a:t>
            </a:r>
          </a:p>
          <a:p>
            <a:r>
              <a:rPr lang="fr-FR" sz="2400" dirty="0"/>
              <a:t>Réseau : Wifi à bande passante élevée + filaire</a:t>
            </a:r>
          </a:p>
          <a:p>
            <a:r>
              <a:rPr lang="fr-FR" sz="2400" dirty="0"/>
              <a:t>Électrique : technologie </a:t>
            </a:r>
            <a:r>
              <a:rPr lang="fr-FR" sz="2400" dirty="0" err="1"/>
              <a:t>PoE</a:t>
            </a:r>
            <a:r>
              <a:rPr lang="fr-FR" sz="2400" dirty="0"/>
              <a:t> (Power over Ethernet)</a:t>
            </a:r>
          </a:p>
          <a:p>
            <a:r>
              <a:rPr lang="fr-FR" sz="2400" dirty="0"/>
              <a:t>Virtualisation des postes de travail et applications</a:t>
            </a:r>
          </a:p>
          <a:p>
            <a:r>
              <a:rPr lang="fr-FR" sz="2400" dirty="0"/>
              <a:t>Automates de prêts de portables : station de recharge</a:t>
            </a:r>
          </a:p>
          <a:p>
            <a:r>
              <a:rPr lang="fr-FR" sz="2400" dirty="0"/>
              <a:t>Espaces de collaboration virtuels (par ex. </a:t>
            </a:r>
            <a:r>
              <a:rPr lang="fr-FR" sz="2400" dirty="0" err="1"/>
              <a:t>sococo</a:t>
            </a:r>
            <a:r>
              <a:rPr lang="fr-FR" sz="2400" dirty="0"/>
              <a:t>         ) </a:t>
            </a:r>
          </a:p>
          <a:p>
            <a:r>
              <a:rPr lang="fr-FR" sz="2400" dirty="0"/>
              <a:t>Espaces de travail privés : wifi, isolation sonore</a:t>
            </a:r>
          </a:p>
          <a:p>
            <a:r>
              <a:rPr lang="fr-FR" sz="2400" dirty="0"/>
              <a:t>Serveurs : </a:t>
            </a:r>
            <a:r>
              <a:rPr lang="fr-FR" sz="2400" dirty="0" err="1"/>
              <a:t>ré-utilisation</a:t>
            </a:r>
            <a:r>
              <a:rPr lang="fr-FR" sz="2400" dirty="0"/>
              <a:t> de la chaleur pour chauffage</a:t>
            </a:r>
          </a:p>
          <a:p>
            <a:endParaRPr lang="fr-FR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16B920-F45A-0941-9DE9-1706BC68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10287" name="Picture 47" descr="Automate de prêt - Ensiacet">
            <a:extLst>
              <a:ext uri="{FF2B5EF4-FFF2-40B4-BE49-F238E27FC236}">
                <a16:creationId xmlns:a16="http://schemas.microsoft.com/office/drawing/2014/main" id="{1A30A8B1-02B6-E84B-ACB2-3BC0AAC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679" y="4485066"/>
            <a:ext cx="2114803" cy="140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47F1D7D-37B4-704A-843B-1BF2189434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284" y="4454773"/>
            <a:ext cx="2135771" cy="14401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4641780-8BDA-0449-9E22-93673D0AFB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445" y="4473442"/>
            <a:ext cx="2167131" cy="1451836"/>
          </a:xfrm>
          <a:prstGeom prst="rect">
            <a:avLst/>
          </a:prstGeom>
        </p:spPr>
      </p:pic>
      <p:pic>
        <p:nvPicPr>
          <p:cNvPr id="10266" name="Picture 26" descr="2021 VMware Major Developments, Releases, Updates &amp; More!">
            <a:extLst>
              <a:ext uri="{FF2B5EF4-FFF2-40B4-BE49-F238E27FC236}">
                <a16:creationId xmlns:a16="http://schemas.microsoft.com/office/drawing/2014/main" id="{3915A939-F172-E748-8E61-88819FE11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239" y="1782908"/>
            <a:ext cx="2950935" cy="22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4" name="Picture 34" descr="installation bloc de prises électrique pour le bureau">
            <a:extLst>
              <a:ext uri="{FF2B5EF4-FFF2-40B4-BE49-F238E27FC236}">
                <a16:creationId xmlns:a16="http://schemas.microsoft.com/office/drawing/2014/main" id="{26E35133-9056-4643-A973-9C226AF52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17" y="4225847"/>
            <a:ext cx="2932379" cy="16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22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13EBF-654D-45F6-0A1F-215F2CC4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Décalage de 4 mois de la phase 1 du projet CPER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DB5AF6-30FC-54B6-DDA6-C8771854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C93525-045F-0222-D6B5-8032DF58E786}"/>
              </a:ext>
            </a:extLst>
          </p:cNvPr>
          <p:cNvSpPr txBox="1"/>
          <p:nvPr/>
        </p:nvSpPr>
        <p:spPr>
          <a:xfrm>
            <a:off x="52055" y="1621541"/>
            <a:ext cx="1287532" cy="369332"/>
          </a:xfrm>
          <a:prstGeom prst="rect">
            <a:avLst/>
          </a:prstGeom>
          <a:gradFill rotWithShape="1">
            <a:gsLst>
              <a:gs pos="0">
                <a:srgbClr val="05529A">
                  <a:tint val="50000"/>
                  <a:satMod val="300000"/>
                </a:srgbClr>
              </a:gs>
              <a:gs pos="35000">
                <a:srgbClr val="05529A">
                  <a:tint val="37000"/>
                  <a:satMod val="300000"/>
                </a:srgbClr>
              </a:gs>
              <a:gs pos="100000">
                <a:srgbClr val="05529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5529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61600-E1F6-9810-0070-DF6E1332897E}"/>
              </a:ext>
            </a:extLst>
          </p:cNvPr>
          <p:cNvSpPr/>
          <p:nvPr/>
        </p:nvSpPr>
        <p:spPr>
          <a:xfrm>
            <a:off x="1498625" y="1270863"/>
            <a:ext cx="2614910" cy="4771167"/>
          </a:xfrm>
          <a:prstGeom prst="rect">
            <a:avLst/>
          </a:prstGeom>
          <a:noFill/>
          <a:ln w="9525" cap="flat" cmpd="sng" algn="ctr">
            <a:solidFill>
              <a:srgbClr val="2637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68D1DB-6AE9-AC5F-B24F-21B2891F8883}"/>
              </a:ext>
            </a:extLst>
          </p:cNvPr>
          <p:cNvSpPr txBox="1"/>
          <p:nvPr/>
        </p:nvSpPr>
        <p:spPr>
          <a:xfrm>
            <a:off x="6728445" y="915223"/>
            <a:ext cx="770972" cy="276999"/>
          </a:xfrm>
          <a:prstGeom prst="rect">
            <a:avLst/>
          </a:prstGeom>
          <a:gradFill rotWithShape="1">
            <a:gsLst>
              <a:gs pos="0">
                <a:srgbClr val="E5005D">
                  <a:tint val="50000"/>
                  <a:satMod val="300000"/>
                </a:srgbClr>
              </a:gs>
              <a:gs pos="35000">
                <a:srgbClr val="E5005D">
                  <a:tint val="37000"/>
                  <a:satMod val="300000"/>
                </a:srgbClr>
              </a:gs>
              <a:gs pos="100000">
                <a:srgbClr val="E5005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E500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3B5A17-F04F-0FA8-A034-B50750373569}"/>
              </a:ext>
            </a:extLst>
          </p:cNvPr>
          <p:cNvSpPr txBox="1"/>
          <p:nvPr/>
        </p:nvSpPr>
        <p:spPr>
          <a:xfrm>
            <a:off x="9363663" y="929480"/>
            <a:ext cx="619115" cy="276999"/>
          </a:xfrm>
          <a:prstGeom prst="rect">
            <a:avLst/>
          </a:prstGeom>
          <a:gradFill rotWithShape="1">
            <a:gsLst>
              <a:gs pos="0">
                <a:srgbClr val="E5005D">
                  <a:tint val="50000"/>
                  <a:satMod val="300000"/>
                </a:srgbClr>
              </a:gs>
              <a:gs pos="35000">
                <a:srgbClr val="E5005D">
                  <a:tint val="37000"/>
                  <a:satMod val="300000"/>
                </a:srgbClr>
              </a:gs>
              <a:gs pos="100000">
                <a:srgbClr val="E5005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E500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Juin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87AA90-076B-F658-0A21-51B6DBCEAE25}"/>
              </a:ext>
            </a:extLst>
          </p:cNvPr>
          <p:cNvSpPr txBox="1"/>
          <p:nvPr/>
        </p:nvSpPr>
        <p:spPr>
          <a:xfrm>
            <a:off x="4130625" y="903860"/>
            <a:ext cx="888589" cy="276999"/>
          </a:xfrm>
          <a:prstGeom prst="rect">
            <a:avLst/>
          </a:prstGeom>
          <a:gradFill rotWithShape="1">
            <a:gsLst>
              <a:gs pos="0">
                <a:srgbClr val="E5005D">
                  <a:tint val="50000"/>
                  <a:satMod val="300000"/>
                </a:srgbClr>
              </a:gs>
              <a:gs pos="35000">
                <a:srgbClr val="E5005D">
                  <a:tint val="37000"/>
                  <a:satMod val="300000"/>
                </a:srgbClr>
              </a:gs>
              <a:gs pos="100000">
                <a:srgbClr val="E5005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E500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Décembre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1C91A3-3686-6A10-2B1E-026EFC33D88A}"/>
              </a:ext>
            </a:extLst>
          </p:cNvPr>
          <p:cNvSpPr/>
          <p:nvPr/>
        </p:nvSpPr>
        <p:spPr>
          <a:xfrm>
            <a:off x="4113535" y="1274629"/>
            <a:ext cx="2614910" cy="4771167"/>
          </a:xfrm>
          <a:prstGeom prst="rect">
            <a:avLst/>
          </a:prstGeom>
          <a:noFill/>
          <a:ln w="9525" cap="flat" cmpd="sng" algn="ctr">
            <a:solidFill>
              <a:srgbClr val="2637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DADC17-0290-247C-B615-1DAE92B15799}"/>
              </a:ext>
            </a:extLst>
          </p:cNvPr>
          <p:cNvSpPr/>
          <p:nvPr/>
        </p:nvSpPr>
        <p:spPr>
          <a:xfrm>
            <a:off x="6728445" y="1278395"/>
            <a:ext cx="2614910" cy="4771167"/>
          </a:xfrm>
          <a:prstGeom prst="rect">
            <a:avLst/>
          </a:prstGeom>
          <a:noFill/>
          <a:ln w="9525" cap="flat" cmpd="sng" algn="ctr">
            <a:solidFill>
              <a:srgbClr val="2637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DDF787-209E-3599-D126-7CA7D1536E7A}"/>
              </a:ext>
            </a:extLst>
          </p:cNvPr>
          <p:cNvSpPr/>
          <p:nvPr/>
        </p:nvSpPr>
        <p:spPr>
          <a:xfrm>
            <a:off x="9343355" y="1278395"/>
            <a:ext cx="2614910" cy="4771167"/>
          </a:xfrm>
          <a:prstGeom prst="rect">
            <a:avLst/>
          </a:prstGeom>
          <a:noFill/>
          <a:ln w="9525" cap="flat" cmpd="sng" algn="ctr">
            <a:solidFill>
              <a:srgbClr val="2637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055348-16F2-441F-0934-35C16D40FF09}"/>
              </a:ext>
            </a:extLst>
          </p:cNvPr>
          <p:cNvSpPr txBox="1"/>
          <p:nvPr/>
        </p:nvSpPr>
        <p:spPr>
          <a:xfrm>
            <a:off x="1465825" y="912496"/>
            <a:ext cx="1029535" cy="276999"/>
          </a:xfrm>
          <a:prstGeom prst="rect">
            <a:avLst/>
          </a:prstGeom>
          <a:gradFill rotWithShape="1">
            <a:gsLst>
              <a:gs pos="0">
                <a:srgbClr val="E5005D">
                  <a:tint val="50000"/>
                  <a:satMod val="300000"/>
                </a:srgbClr>
              </a:gs>
              <a:gs pos="35000">
                <a:srgbClr val="E5005D">
                  <a:tint val="37000"/>
                  <a:satMod val="300000"/>
                </a:srgbClr>
              </a:gs>
              <a:gs pos="100000">
                <a:srgbClr val="E5005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E500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Septembre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C0BF66-96B0-B205-8989-916FA4611C38}"/>
              </a:ext>
            </a:extLst>
          </p:cNvPr>
          <p:cNvSpPr txBox="1"/>
          <p:nvPr/>
        </p:nvSpPr>
        <p:spPr>
          <a:xfrm>
            <a:off x="2737933" y="904419"/>
            <a:ext cx="48851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E500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0363304-4E3F-9195-B9AD-DBEF10A4EA7B}"/>
              </a:ext>
            </a:extLst>
          </p:cNvPr>
          <p:cNvSpPr txBox="1"/>
          <p:nvPr/>
        </p:nvSpPr>
        <p:spPr>
          <a:xfrm>
            <a:off x="3432077" y="910974"/>
            <a:ext cx="53116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E500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7114F01-45C4-732A-474A-A1DE811239FF}"/>
              </a:ext>
            </a:extLst>
          </p:cNvPr>
          <p:cNvSpPr txBox="1"/>
          <p:nvPr/>
        </p:nvSpPr>
        <p:spPr>
          <a:xfrm>
            <a:off x="5242827" y="929987"/>
            <a:ext cx="48851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E500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3F84892-4EBD-28D3-25F0-5644A23FF310}"/>
              </a:ext>
            </a:extLst>
          </p:cNvPr>
          <p:cNvSpPr txBox="1"/>
          <p:nvPr/>
        </p:nvSpPr>
        <p:spPr>
          <a:xfrm>
            <a:off x="6023711" y="917348"/>
            <a:ext cx="48851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E500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Fév.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54611D-3768-10F9-13AB-4E73B4B3DA0A}"/>
              </a:ext>
            </a:extLst>
          </p:cNvPr>
          <p:cNvSpPr txBox="1"/>
          <p:nvPr/>
        </p:nvSpPr>
        <p:spPr>
          <a:xfrm>
            <a:off x="7872669" y="926057"/>
            <a:ext cx="48851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E500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Avr.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BB4239B-7A02-2636-A932-6090B5B1A191}"/>
              </a:ext>
            </a:extLst>
          </p:cNvPr>
          <p:cNvSpPr txBox="1"/>
          <p:nvPr/>
        </p:nvSpPr>
        <p:spPr>
          <a:xfrm>
            <a:off x="8660810" y="943832"/>
            <a:ext cx="48851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E500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122F752-24C2-7BDC-FAE2-E72A9C94EF27}"/>
              </a:ext>
            </a:extLst>
          </p:cNvPr>
          <p:cNvSpPr txBox="1"/>
          <p:nvPr/>
        </p:nvSpPr>
        <p:spPr>
          <a:xfrm>
            <a:off x="10387633" y="943832"/>
            <a:ext cx="48851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E500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Juil.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6465D94-6327-F690-84B1-234CAC04660C}"/>
              </a:ext>
            </a:extLst>
          </p:cNvPr>
          <p:cNvSpPr txBox="1"/>
          <p:nvPr/>
        </p:nvSpPr>
        <p:spPr>
          <a:xfrm>
            <a:off x="11187915" y="950059"/>
            <a:ext cx="53116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E5005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Aoû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7D5F5F9-7FE7-ADF9-E32E-9A61E7FAB187}"/>
              </a:ext>
            </a:extLst>
          </p:cNvPr>
          <p:cNvSpPr txBox="1"/>
          <p:nvPr/>
        </p:nvSpPr>
        <p:spPr>
          <a:xfrm>
            <a:off x="52055" y="2536187"/>
            <a:ext cx="1287532" cy="369332"/>
          </a:xfrm>
          <a:prstGeom prst="rect">
            <a:avLst/>
          </a:prstGeom>
          <a:gradFill rotWithShape="1">
            <a:gsLst>
              <a:gs pos="0">
                <a:srgbClr val="05529A">
                  <a:tint val="50000"/>
                  <a:satMod val="300000"/>
                </a:srgbClr>
              </a:gs>
              <a:gs pos="35000">
                <a:srgbClr val="05529A">
                  <a:tint val="37000"/>
                  <a:satMod val="300000"/>
                </a:srgbClr>
              </a:gs>
              <a:gs pos="100000">
                <a:srgbClr val="05529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5529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2023-2024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0046511-2F9F-222B-C38A-0F601A953D39}"/>
              </a:ext>
            </a:extLst>
          </p:cNvPr>
          <p:cNvSpPr txBox="1"/>
          <p:nvPr/>
        </p:nvSpPr>
        <p:spPr>
          <a:xfrm>
            <a:off x="52055" y="3507743"/>
            <a:ext cx="1287532" cy="369332"/>
          </a:xfrm>
          <a:prstGeom prst="rect">
            <a:avLst/>
          </a:prstGeom>
          <a:gradFill rotWithShape="1">
            <a:gsLst>
              <a:gs pos="0">
                <a:srgbClr val="05529A">
                  <a:tint val="50000"/>
                  <a:satMod val="300000"/>
                </a:srgbClr>
              </a:gs>
              <a:gs pos="35000">
                <a:srgbClr val="05529A">
                  <a:tint val="37000"/>
                  <a:satMod val="300000"/>
                </a:srgbClr>
              </a:gs>
              <a:gs pos="100000">
                <a:srgbClr val="05529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5529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2024-2025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6D4550E-C5A0-6EEC-CC64-DC63E7399686}"/>
              </a:ext>
            </a:extLst>
          </p:cNvPr>
          <p:cNvSpPr txBox="1"/>
          <p:nvPr/>
        </p:nvSpPr>
        <p:spPr>
          <a:xfrm>
            <a:off x="58328" y="4486917"/>
            <a:ext cx="1287532" cy="369332"/>
          </a:xfrm>
          <a:prstGeom prst="rect">
            <a:avLst/>
          </a:prstGeom>
          <a:gradFill rotWithShape="1">
            <a:gsLst>
              <a:gs pos="0">
                <a:srgbClr val="05529A">
                  <a:tint val="50000"/>
                  <a:satMod val="300000"/>
                </a:srgbClr>
              </a:gs>
              <a:gs pos="35000">
                <a:srgbClr val="05529A">
                  <a:tint val="37000"/>
                  <a:satMod val="300000"/>
                </a:srgbClr>
              </a:gs>
              <a:gs pos="100000">
                <a:srgbClr val="05529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5529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2025-2026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67678E05-67B2-6573-519F-F8AA3D141D7C}"/>
              </a:ext>
            </a:extLst>
          </p:cNvPr>
          <p:cNvCxnSpPr>
            <a:cxnSpLocks/>
          </p:cNvCxnSpPr>
          <p:nvPr/>
        </p:nvCxnSpPr>
        <p:spPr>
          <a:xfrm>
            <a:off x="1498624" y="4151658"/>
            <a:ext cx="10459640" cy="0"/>
          </a:xfrm>
          <a:prstGeom prst="straightConnector1">
            <a:avLst/>
          </a:prstGeom>
          <a:noFill/>
          <a:ln w="76200" cap="flat" cmpd="sng" algn="ctr">
            <a:solidFill>
              <a:srgbClr val="05529A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3FA7AA93-0B85-87A2-2C6C-6154B335E7B7}"/>
              </a:ext>
            </a:extLst>
          </p:cNvPr>
          <p:cNvCxnSpPr>
            <a:cxnSpLocks/>
          </p:cNvCxnSpPr>
          <p:nvPr/>
        </p:nvCxnSpPr>
        <p:spPr>
          <a:xfrm>
            <a:off x="1498624" y="5127569"/>
            <a:ext cx="10459640" cy="0"/>
          </a:xfrm>
          <a:prstGeom prst="straightConnector1">
            <a:avLst/>
          </a:prstGeom>
          <a:noFill/>
          <a:ln w="76200" cap="flat" cmpd="sng" algn="ctr">
            <a:solidFill>
              <a:srgbClr val="05529A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A803A490-875C-5C98-AA4B-7B189A2FB079}"/>
              </a:ext>
            </a:extLst>
          </p:cNvPr>
          <p:cNvSpPr txBox="1"/>
          <p:nvPr/>
        </p:nvSpPr>
        <p:spPr>
          <a:xfrm>
            <a:off x="5242827" y="5363471"/>
            <a:ext cx="6700056" cy="461665"/>
          </a:xfrm>
          <a:prstGeom prst="rect">
            <a:avLst/>
          </a:prstGeom>
          <a:gradFill rotWithShape="1">
            <a:gsLst>
              <a:gs pos="0">
                <a:srgbClr val="60BC56">
                  <a:shade val="51000"/>
                  <a:satMod val="130000"/>
                </a:srgbClr>
              </a:gs>
              <a:gs pos="80000">
                <a:srgbClr val="60BC56">
                  <a:shade val="93000"/>
                  <a:satMod val="130000"/>
                </a:srgbClr>
              </a:gs>
              <a:gs pos="100000">
                <a:srgbClr val="60BC5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Utilisation du bâtiment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0F6F701-1EED-1A65-5DD3-701E45678C73}"/>
              </a:ext>
            </a:extLst>
          </p:cNvPr>
          <p:cNvSpPr txBox="1"/>
          <p:nvPr/>
        </p:nvSpPr>
        <p:spPr>
          <a:xfrm>
            <a:off x="5143128" y="3530596"/>
            <a:ext cx="6799755" cy="400110"/>
          </a:xfrm>
          <a:prstGeom prst="rect">
            <a:avLst/>
          </a:prstGeom>
          <a:gradFill rotWithShape="1">
            <a:gsLst>
              <a:gs pos="0">
                <a:srgbClr val="263746">
                  <a:tint val="50000"/>
                  <a:satMod val="300000"/>
                </a:srgbClr>
              </a:gs>
              <a:gs pos="35000">
                <a:srgbClr val="263746">
                  <a:tint val="37000"/>
                  <a:satMod val="300000"/>
                </a:srgbClr>
              </a:gs>
              <a:gs pos="100000">
                <a:srgbClr val="2637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7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TRAVAUX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0D8B213-42FA-C2E4-CDB3-E5592276073D}"/>
              </a:ext>
            </a:extLst>
          </p:cNvPr>
          <p:cNvSpPr txBox="1"/>
          <p:nvPr/>
        </p:nvSpPr>
        <p:spPr>
          <a:xfrm>
            <a:off x="1498624" y="4544997"/>
            <a:ext cx="10459640" cy="400110"/>
          </a:xfrm>
          <a:prstGeom prst="rect">
            <a:avLst/>
          </a:prstGeom>
          <a:gradFill rotWithShape="1">
            <a:gsLst>
              <a:gs pos="0">
                <a:srgbClr val="263746">
                  <a:tint val="50000"/>
                  <a:satMod val="300000"/>
                </a:srgbClr>
              </a:gs>
              <a:gs pos="35000">
                <a:srgbClr val="263746">
                  <a:tint val="37000"/>
                  <a:satMod val="300000"/>
                </a:srgbClr>
              </a:gs>
              <a:gs pos="100000">
                <a:srgbClr val="2637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7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TRAVAUX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5B1A357B-002F-F027-9E42-1EB9ADAE2FEA}"/>
              </a:ext>
            </a:extLst>
          </p:cNvPr>
          <p:cNvCxnSpPr>
            <a:cxnSpLocks/>
          </p:cNvCxnSpPr>
          <p:nvPr/>
        </p:nvCxnSpPr>
        <p:spPr>
          <a:xfrm>
            <a:off x="1498624" y="3188628"/>
            <a:ext cx="10459640" cy="0"/>
          </a:xfrm>
          <a:prstGeom prst="straightConnector1">
            <a:avLst/>
          </a:prstGeom>
          <a:noFill/>
          <a:ln w="76200" cap="flat" cmpd="sng" algn="ctr">
            <a:solidFill>
              <a:srgbClr val="05529A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35109FBB-15F5-026A-8DA5-691798FE7B23}"/>
              </a:ext>
            </a:extLst>
          </p:cNvPr>
          <p:cNvSpPr txBox="1"/>
          <p:nvPr/>
        </p:nvSpPr>
        <p:spPr>
          <a:xfrm>
            <a:off x="52055" y="5488163"/>
            <a:ext cx="1287532" cy="369332"/>
          </a:xfrm>
          <a:prstGeom prst="rect">
            <a:avLst/>
          </a:prstGeom>
          <a:gradFill rotWithShape="1">
            <a:gsLst>
              <a:gs pos="0">
                <a:srgbClr val="05529A">
                  <a:tint val="50000"/>
                  <a:satMod val="300000"/>
                </a:srgbClr>
              </a:gs>
              <a:gs pos="35000">
                <a:srgbClr val="05529A">
                  <a:tint val="37000"/>
                  <a:satMod val="300000"/>
                </a:srgbClr>
              </a:gs>
              <a:gs pos="100000">
                <a:srgbClr val="05529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5529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2026-2027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2408F6D-240C-3297-DBBA-10EA55561A65}"/>
              </a:ext>
            </a:extLst>
          </p:cNvPr>
          <p:cNvSpPr txBox="1"/>
          <p:nvPr/>
        </p:nvSpPr>
        <p:spPr>
          <a:xfrm>
            <a:off x="10370053" y="2679750"/>
            <a:ext cx="1552105" cy="369332"/>
          </a:xfrm>
          <a:prstGeom prst="rect">
            <a:avLst/>
          </a:prstGeom>
          <a:gradFill rotWithShape="1">
            <a:gsLst>
              <a:gs pos="0">
                <a:srgbClr val="263746">
                  <a:tint val="50000"/>
                  <a:satMod val="300000"/>
                </a:srgbClr>
              </a:gs>
              <a:gs pos="35000">
                <a:srgbClr val="263746">
                  <a:tint val="37000"/>
                  <a:satMod val="300000"/>
                </a:srgbClr>
              </a:gs>
              <a:gs pos="100000">
                <a:srgbClr val="2637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7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Démolition</a:t>
            </a:r>
          </a:p>
        </p:txBody>
      </p:sp>
      <p:pic>
        <p:nvPicPr>
          <p:cNvPr id="1026" name="Picture 2" descr="travaux routiers ">
            <a:hlinkClick r:id="rId2" tooltip="travaux routiers"/>
            <a:extLst>
              <a:ext uri="{FF2B5EF4-FFF2-40B4-BE49-F238E27FC236}">
                <a16:creationId xmlns:a16="http://schemas.microsoft.com/office/drawing/2014/main" id="{C7763799-46F2-762E-C733-F773A669D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157" y="3240776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pentier ">
            <a:hlinkClick r:id="rId4" tooltip="charpentier"/>
            <a:extLst>
              <a:ext uri="{FF2B5EF4-FFF2-40B4-BE49-F238E27FC236}">
                <a16:creationId xmlns:a16="http://schemas.microsoft.com/office/drawing/2014/main" id="{9CF6821D-DF9C-99C1-1572-D96041C0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0443" y="3273353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arpentier ">
            <a:hlinkClick r:id="rId6" tooltip="charpentier"/>
            <a:extLst>
              <a:ext uri="{FF2B5EF4-FFF2-40B4-BE49-F238E27FC236}">
                <a16:creationId xmlns:a16="http://schemas.microsoft.com/office/drawing/2014/main" id="{0563193F-B09A-8776-91E1-5BF290540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7933" y="4243185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émolition ">
            <a:hlinkClick r:id="rId8" tooltip="démolition"/>
            <a:extLst>
              <a:ext uri="{FF2B5EF4-FFF2-40B4-BE49-F238E27FC236}">
                <a16:creationId xmlns:a16="http://schemas.microsoft.com/office/drawing/2014/main" id="{C6707DF9-E682-253A-FC28-A51EC1A1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9119" y="2518754"/>
            <a:ext cx="551924" cy="5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struction ">
            <a:hlinkClick r:id="rId10" tooltip="construction"/>
            <a:extLst>
              <a:ext uri="{FF2B5EF4-FFF2-40B4-BE49-F238E27FC236}">
                <a16:creationId xmlns:a16="http://schemas.microsoft.com/office/drawing/2014/main" id="{A619615A-19BE-8204-6463-8E550F9B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947" y="4270793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xcavatrice ">
            <a:hlinkClick r:id="rId12" tooltip="excavatrice"/>
            <a:extLst>
              <a:ext uri="{FF2B5EF4-FFF2-40B4-BE49-F238E27FC236}">
                <a16:creationId xmlns:a16="http://schemas.microsoft.com/office/drawing/2014/main" id="{1EB22776-02C9-D35A-DF36-D5C9BDF24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611" y="3191675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ur de briques ">
            <a:hlinkClick r:id="rId14" tooltip="mur de briques"/>
            <a:extLst>
              <a:ext uri="{FF2B5EF4-FFF2-40B4-BE49-F238E27FC236}">
                <a16:creationId xmlns:a16="http://schemas.microsoft.com/office/drawing/2014/main" id="{DA00B1E6-48B2-AB0E-58F5-84FC1B23D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586" y="4243185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ZoneTexte 1026">
            <a:extLst>
              <a:ext uri="{FF2B5EF4-FFF2-40B4-BE49-F238E27FC236}">
                <a16:creationId xmlns:a16="http://schemas.microsoft.com/office/drawing/2014/main" id="{249A66F9-0A61-21F6-A520-EF07DCBE7B26}"/>
              </a:ext>
            </a:extLst>
          </p:cNvPr>
          <p:cNvSpPr txBox="1"/>
          <p:nvPr/>
        </p:nvSpPr>
        <p:spPr>
          <a:xfrm>
            <a:off x="1575008" y="2758966"/>
            <a:ext cx="8103517" cy="30777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60BC5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1400" b="1" kern="0" dirty="0">
                <a:solidFill>
                  <a:prstClr val="black"/>
                </a:solidFill>
                <a:latin typeface="Arial"/>
              </a:rPr>
              <a:t>Conception des plans par l’architecte</a:t>
            </a:r>
          </a:p>
        </p:txBody>
      </p:sp>
      <p:pic>
        <p:nvPicPr>
          <p:cNvPr id="1044" name="Picture 20" descr="compas de dessin ">
            <a:hlinkClick r:id="rId16" tooltip="compas de dessin"/>
            <a:extLst>
              <a:ext uri="{FF2B5EF4-FFF2-40B4-BE49-F238E27FC236}">
                <a16:creationId xmlns:a16="http://schemas.microsoft.com/office/drawing/2014/main" id="{E2A10FA3-2CF6-A18E-98FF-0EB751E3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211" y="2371476"/>
            <a:ext cx="708244" cy="7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lan de la maison ">
            <a:hlinkClick r:id="rId18" tooltip="plan de la maison"/>
            <a:extLst>
              <a:ext uri="{FF2B5EF4-FFF2-40B4-BE49-F238E27FC236}">
                <a16:creationId xmlns:a16="http://schemas.microsoft.com/office/drawing/2014/main" id="{B8E295E4-3297-97C6-C95F-0A6B1741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9183" y="2266636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ZoneTexte 1032">
            <a:extLst>
              <a:ext uri="{FF2B5EF4-FFF2-40B4-BE49-F238E27FC236}">
                <a16:creationId xmlns:a16="http://schemas.microsoft.com/office/drawing/2014/main" id="{7E54780C-965F-CCE5-AD09-119EA64FBAE9}"/>
              </a:ext>
            </a:extLst>
          </p:cNvPr>
          <p:cNvSpPr txBox="1"/>
          <p:nvPr/>
        </p:nvSpPr>
        <p:spPr>
          <a:xfrm>
            <a:off x="1627437" y="1777282"/>
            <a:ext cx="3217700" cy="30777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60BC5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  <a:latin typeface="Arial"/>
              </a:rPr>
              <a:t>Rédaction du programme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5" name="ZoneTexte 1034">
            <a:extLst>
              <a:ext uri="{FF2B5EF4-FFF2-40B4-BE49-F238E27FC236}">
                <a16:creationId xmlns:a16="http://schemas.microsoft.com/office/drawing/2014/main" id="{682A614F-B89B-D31E-08B3-0FF6C32EE51F}"/>
              </a:ext>
            </a:extLst>
          </p:cNvPr>
          <p:cNvSpPr txBox="1"/>
          <p:nvPr/>
        </p:nvSpPr>
        <p:spPr>
          <a:xfrm>
            <a:off x="7642956" y="1805040"/>
            <a:ext cx="3186017" cy="30777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60BC5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  <a:latin typeface="Arial"/>
              </a:rPr>
              <a:t>Concours d’architectes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48" name="Picture 24" descr="architecte ">
            <a:hlinkClick r:id="rId20" tooltip="architecte"/>
            <a:extLst>
              <a:ext uri="{FF2B5EF4-FFF2-40B4-BE49-F238E27FC236}">
                <a16:creationId xmlns:a16="http://schemas.microsoft.com/office/drawing/2014/main" id="{7B4E0A07-6D46-4EAC-B256-AE7A1B666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8877" y="1370426"/>
            <a:ext cx="696919" cy="6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ZoneTexte 1038">
            <a:extLst>
              <a:ext uri="{FF2B5EF4-FFF2-40B4-BE49-F238E27FC236}">
                <a16:creationId xmlns:a16="http://schemas.microsoft.com/office/drawing/2014/main" id="{AB9EC0D2-FA29-DE94-E910-6D8061D90F2E}"/>
              </a:ext>
            </a:extLst>
          </p:cNvPr>
          <p:cNvSpPr txBox="1"/>
          <p:nvPr/>
        </p:nvSpPr>
        <p:spPr>
          <a:xfrm>
            <a:off x="1638165" y="1340792"/>
            <a:ext cx="3206971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Groupe de travail CPER N7 2030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E60D818-C005-DFFB-A033-D39EF0209677}"/>
              </a:ext>
            </a:extLst>
          </p:cNvPr>
          <p:cNvCxnSpPr>
            <a:cxnSpLocks/>
          </p:cNvCxnSpPr>
          <p:nvPr/>
        </p:nvCxnSpPr>
        <p:spPr>
          <a:xfrm>
            <a:off x="1465825" y="2204972"/>
            <a:ext cx="10459640" cy="0"/>
          </a:xfrm>
          <a:prstGeom prst="straightConnector1">
            <a:avLst/>
          </a:prstGeom>
          <a:noFill/>
          <a:ln w="76200" cap="flat" cmpd="sng" algn="ctr">
            <a:solidFill>
              <a:srgbClr val="05529A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13045C1-D70D-83B9-B779-8C2FD312E1D7}"/>
              </a:ext>
            </a:extLst>
          </p:cNvPr>
          <p:cNvSpPr txBox="1"/>
          <p:nvPr/>
        </p:nvSpPr>
        <p:spPr>
          <a:xfrm>
            <a:off x="1487115" y="5406301"/>
            <a:ext cx="3755712" cy="400110"/>
          </a:xfrm>
          <a:prstGeom prst="rect">
            <a:avLst/>
          </a:prstGeom>
          <a:gradFill rotWithShape="1">
            <a:gsLst>
              <a:gs pos="0">
                <a:srgbClr val="263746">
                  <a:tint val="50000"/>
                  <a:satMod val="300000"/>
                </a:srgbClr>
              </a:gs>
              <a:gs pos="35000">
                <a:srgbClr val="263746">
                  <a:tint val="37000"/>
                  <a:satMod val="300000"/>
                </a:srgbClr>
              </a:gs>
              <a:gs pos="100000">
                <a:srgbClr val="2637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7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TRAVAUX</a:t>
            </a:r>
          </a:p>
        </p:txBody>
      </p:sp>
      <p:pic>
        <p:nvPicPr>
          <p:cNvPr id="10" name="Picture 18" descr="Électricité ">
            <a:hlinkClick r:id="rId22" tooltip="Électricité"/>
            <a:extLst>
              <a:ext uri="{FF2B5EF4-FFF2-40B4-BE49-F238E27FC236}">
                <a16:creationId xmlns:a16="http://schemas.microsoft.com/office/drawing/2014/main" id="{C4529538-8BB8-C90F-864D-4235F270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104" y="518902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construction ">
            <a:hlinkClick r:id="rId24" tooltip="construction"/>
            <a:extLst>
              <a:ext uri="{FF2B5EF4-FFF2-40B4-BE49-F238E27FC236}">
                <a16:creationId xmlns:a16="http://schemas.microsoft.com/office/drawing/2014/main" id="{D4505C30-DEF6-34D5-10BA-22ABBD56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3352" y="4336885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BBA64EA-1769-A6FA-C165-101335CF28A2}"/>
              </a:ext>
            </a:extLst>
          </p:cNvPr>
          <p:cNvSpPr txBox="1"/>
          <p:nvPr/>
        </p:nvSpPr>
        <p:spPr>
          <a:xfrm>
            <a:off x="1572515" y="3585820"/>
            <a:ext cx="3386842" cy="30777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60BC5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Consultation des entreprises</a:t>
            </a:r>
          </a:p>
        </p:txBody>
      </p:sp>
    </p:spTree>
    <p:extLst>
      <p:ext uri="{BB962C8B-B14F-4D97-AF65-F5344CB8AC3E}">
        <p14:creationId xmlns:p14="http://schemas.microsoft.com/office/powerpoint/2010/main" val="1803138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AF4AD-6546-F812-EC52-8809FB6F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558" y="128901"/>
            <a:ext cx="5610003" cy="568342"/>
          </a:xfrm>
        </p:spPr>
        <p:txBody>
          <a:bodyPr>
            <a:normAutofit fontScale="90000"/>
          </a:bodyPr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25DFB5-A1D7-8263-1631-5E1E2434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B9ED428C-7BED-B1B0-7177-B1896AFFF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0" y="926183"/>
            <a:ext cx="7388469" cy="22156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dirty="0"/>
              <a:t>  </a:t>
            </a:r>
          </a:p>
          <a:p>
            <a:r>
              <a:rPr lang="fr-FR" sz="2400" dirty="0"/>
              <a:t>La date de signature du CPER n’est pas connue</a:t>
            </a:r>
          </a:p>
          <a:p>
            <a:r>
              <a:rPr lang="fr-FR" sz="2400" dirty="0"/>
              <a:t>Finalisation du programme en décembre</a:t>
            </a:r>
            <a:endParaRPr lang="fr-FR" sz="2000" dirty="0"/>
          </a:p>
          <a:p>
            <a:r>
              <a:rPr lang="fr-FR" sz="2400" dirty="0"/>
              <a:t>Il est encore temps de le modifier</a:t>
            </a:r>
          </a:p>
          <a:p>
            <a:r>
              <a:rPr lang="fr-FR" sz="2400" dirty="0"/>
              <a:t>Tous les retours sont les bienvenus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5AFDB0-3F4E-5486-4DB9-03488119A0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13" y="3554240"/>
            <a:ext cx="3511946" cy="27232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7AD9DD1-F8E7-9D04-E986-878731E92A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112" y="3139431"/>
            <a:ext cx="6818888" cy="31380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A1C6AD-71D5-87B2-E1C7-0E206B377A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003" y="243074"/>
            <a:ext cx="4622625" cy="27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7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31E6-0F93-7C05-2D65-4287374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2" y="93320"/>
            <a:ext cx="10515600" cy="568342"/>
          </a:xfrm>
        </p:spPr>
        <p:txBody>
          <a:bodyPr>
            <a:normAutofit fontScale="90000"/>
          </a:bodyPr>
          <a:lstStyle/>
          <a:p>
            <a:r>
              <a:rPr lang="fr-FR" dirty="0"/>
              <a:t>Groupe de Travail CPER N7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E1825-ED86-54E9-DDA3-A59655F7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3DBBC4-297E-52F3-3AED-4D884AFD8F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550" y="3021938"/>
            <a:ext cx="1302022" cy="3318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B7F258-1B3C-4F33-95BC-E1835DAC1B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359" y="3643695"/>
            <a:ext cx="3415020" cy="1110679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A73ABE01-575F-885F-210C-A66D5BC780B8}"/>
              </a:ext>
            </a:extLst>
          </p:cNvPr>
          <p:cNvGrpSpPr/>
          <p:nvPr/>
        </p:nvGrpSpPr>
        <p:grpSpPr>
          <a:xfrm>
            <a:off x="9312228" y="2549369"/>
            <a:ext cx="2240354" cy="1011674"/>
            <a:chOff x="-833990" y="839761"/>
            <a:chExt cx="5943754" cy="2684014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B13D28F6-90CE-9E0B-2D22-364792AF3C0E}"/>
                </a:ext>
              </a:extLst>
            </p:cNvPr>
            <p:cNvGrpSpPr/>
            <p:nvPr/>
          </p:nvGrpSpPr>
          <p:grpSpPr>
            <a:xfrm>
              <a:off x="-833990" y="839761"/>
              <a:ext cx="2235572" cy="2684014"/>
              <a:chOff x="-833990" y="839761"/>
              <a:chExt cx="2235572" cy="2684014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81D985EB-B7A8-2A26-56D3-D245E323DC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3990" y="839761"/>
                <a:ext cx="2235572" cy="2029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5BFEA1A-7B03-87E6-26D8-54A066A51C87}"/>
                  </a:ext>
                </a:extLst>
              </p:cNvPr>
              <p:cNvSpPr/>
              <p:nvPr/>
            </p:nvSpPr>
            <p:spPr>
              <a:xfrm>
                <a:off x="-707355" y="2886655"/>
                <a:ext cx="2071975" cy="637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00" b="1" dirty="0"/>
                  <a:t>Lucille PEREDA</a:t>
                </a: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39E91861-9800-42C7-D155-4DD29999D582}"/>
                </a:ext>
              </a:extLst>
            </p:cNvPr>
            <p:cNvGrpSpPr/>
            <p:nvPr/>
          </p:nvGrpSpPr>
          <p:grpSpPr>
            <a:xfrm>
              <a:off x="2694506" y="859544"/>
              <a:ext cx="2415258" cy="2608236"/>
              <a:chOff x="238898" y="3669902"/>
              <a:chExt cx="2415258" cy="2608236"/>
            </a:xfrm>
          </p:grpSpPr>
          <p:pic>
            <p:nvPicPr>
              <p:cNvPr id="17" name="Picture 6">
                <a:extLst>
                  <a:ext uri="{FF2B5EF4-FFF2-40B4-BE49-F238E27FC236}">
                    <a16:creationId xmlns:a16="http://schemas.microsoft.com/office/drawing/2014/main" id="{D29E27DF-271F-F90D-0862-FDD7EA1691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898" y="3669902"/>
                <a:ext cx="2235572" cy="2029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B3FF0F0-A5C9-C227-8F62-DFA9B2432A67}"/>
                  </a:ext>
                </a:extLst>
              </p:cNvPr>
              <p:cNvSpPr/>
              <p:nvPr/>
            </p:nvSpPr>
            <p:spPr>
              <a:xfrm>
                <a:off x="482629" y="5641018"/>
                <a:ext cx="2171527" cy="637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00" b="1" dirty="0"/>
                  <a:t>Claire MATHIEU</a:t>
                </a:r>
              </a:p>
            </p:txBody>
          </p:sp>
        </p:grp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871EAF1E-21F9-C94C-6A7F-34CF2D40F3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137" y="5613054"/>
            <a:ext cx="2240354" cy="6917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0C42956-39E2-5C5E-12DF-D62D572EFC54}"/>
              </a:ext>
            </a:extLst>
          </p:cNvPr>
          <p:cNvSpPr txBox="1"/>
          <p:nvPr/>
        </p:nvSpPr>
        <p:spPr>
          <a:xfrm>
            <a:off x="6888458" y="5163613"/>
            <a:ext cx="127951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Expert·e·s</a:t>
            </a:r>
            <a:r>
              <a:rPr lang="fr-FR" dirty="0"/>
              <a:t> :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00DF96-555A-2B75-0678-BE22FDAE45F8}"/>
              </a:ext>
            </a:extLst>
          </p:cNvPr>
          <p:cNvSpPr txBox="1"/>
          <p:nvPr/>
        </p:nvSpPr>
        <p:spPr>
          <a:xfrm>
            <a:off x="6838130" y="3772422"/>
            <a:ext cx="10488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Fonds de dotation N7DEV :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8A2094-FF6D-2ED0-F65E-F26021370F17}"/>
              </a:ext>
            </a:extLst>
          </p:cNvPr>
          <p:cNvSpPr txBox="1"/>
          <p:nvPr/>
        </p:nvSpPr>
        <p:spPr>
          <a:xfrm>
            <a:off x="6888458" y="2504855"/>
            <a:ext cx="16635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Programmiste :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E1B427C-DF20-048F-FC14-51C5DA9A57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931" y="4951658"/>
            <a:ext cx="1878551" cy="1322793"/>
          </a:xfrm>
          <a:prstGeom prst="rect">
            <a:avLst/>
          </a:prstGeom>
        </p:spPr>
      </p:pic>
      <p:graphicFrame>
        <p:nvGraphicFramePr>
          <p:cNvPr id="21" name="Objet 20">
            <a:extLst>
              <a:ext uri="{FF2B5EF4-FFF2-40B4-BE49-F238E27FC236}">
                <a16:creationId xmlns:a16="http://schemas.microsoft.com/office/drawing/2014/main" id="{D76C7424-A6EB-8BCA-E9B2-484DE4BDD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410905"/>
              </p:ext>
            </p:extLst>
          </p:nvPr>
        </p:nvGraphicFramePr>
        <p:xfrm>
          <a:off x="81123" y="719087"/>
          <a:ext cx="6094651" cy="557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8" imgW="5359400" imgH="4902200" progId="Excel.Sheet.12">
                  <p:embed/>
                </p:oleObj>
              </mc:Choice>
              <mc:Fallback>
                <p:oleObj name="Feuille de calcul" r:id="rId8" imgW="5359400" imgH="4902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123" y="719087"/>
                        <a:ext cx="6094651" cy="5574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09C09A00-8E48-D31D-3CEE-988997076262}"/>
              </a:ext>
            </a:extLst>
          </p:cNvPr>
          <p:cNvSpPr txBox="1"/>
          <p:nvPr/>
        </p:nvSpPr>
        <p:spPr>
          <a:xfrm>
            <a:off x="6836912" y="915396"/>
            <a:ext cx="4509568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000" dirty="0"/>
              <a:t>21 réunions de 2h depuis novembre 2021</a:t>
            </a:r>
          </a:p>
          <a:p>
            <a:pPr algn="ctr"/>
            <a:r>
              <a:rPr lang="fr-FR" sz="2000" dirty="0"/>
              <a:t>Comptes rendus sur Moodle N7</a:t>
            </a:r>
          </a:p>
          <a:p>
            <a:pPr algn="ctr"/>
            <a:r>
              <a:rPr lang="fr-FR" sz="2000" dirty="0"/>
              <a:t>ou sur https://</a:t>
            </a:r>
            <a:r>
              <a:rPr lang="fr-FR" sz="2000" dirty="0" err="1"/>
              <a:t>is.gd</a:t>
            </a:r>
            <a:r>
              <a:rPr lang="fr-FR" sz="2000" dirty="0"/>
              <a:t>/j9NOIh</a:t>
            </a:r>
          </a:p>
        </p:txBody>
      </p:sp>
    </p:spTree>
    <p:extLst>
      <p:ext uri="{BB962C8B-B14F-4D97-AF65-F5344CB8AC3E}">
        <p14:creationId xmlns:p14="http://schemas.microsoft.com/office/powerpoint/2010/main" val="131306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231AA-352E-D64B-7384-62152F3F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Neuf sous-groupes de travail (SGT)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13D570-2A9F-7B2E-6EC1-0C675811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BC1416-30E3-5886-8311-1FD932A8024B}"/>
              </a:ext>
            </a:extLst>
          </p:cNvPr>
          <p:cNvSpPr txBox="1"/>
          <p:nvPr/>
        </p:nvSpPr>
        <p:spPr>
          <a:xfrm>
            <a:off x="1417300" y="855663"/>
            <a:ext cx="458523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2000"/>
            </a:lvl1pPr>
          </a:lstStyle>
          <a:p>
            <a:r>
              <a:rPr lang="fr-FR" dirty="0"/>
              <a:t>15 ateliers de 3h avec EMBASE + réunions </a:t>
            </a: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E0263735-3905-0A80-FA21-89C5D5418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867196"/>
              </p:ext>
            </p:extLst>
          </p:nvPr>
        </p:nvGraphicFramePr>
        <p:xfrm>
          <a:off x="474935" y="3474141"/>
          <a:ext cx="25400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2" imgW="2540000" imgH="1231900" progId="Excel.Sheet.12">
                  <p:embed/>
                </p:oleObj>
              </mc:Choice>
              <mc:Fallback>
                <p:oleObj name="Feuille de calcul" r:id="rId2" imgW="2540000" imgH="1231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4935" y="3474141"/>
                        <a:ext cx="25400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2069B316-7792-090D-D7F3-D27101F4FB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98604"/>
              </p:ext>
            </p:extLst>
          </p:nvPr>
        </p:nvGraphicFramePr>
        <p:xfrm>
          <a:off x="8296741" y="3888013"/>
          <a:ext cx="25400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4" imgW="2540000" imgH="2247900" progId="Excel.Sheet.12">
                  <p:embed/>
                </p:oleObj>
              </mc:Choice>
              <mc:Fallback>
                <p:oleObj name="Feuille de calcul" r:id="rId4" imgW="2540000" imgH="2247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96741" y="3888013"/>
                        <a:ext cx="2540000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26E260B9-F221-83D9-8EE3-245969A34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394850"/>
              </p:ext>
            </p:extLst>
          </p:nvPr>
        </p:nvGraphicFramePr>
        <p:xfrm>
          <a:off x="604477" y="5255948"/>
          <a:ext cx="2540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6" imgW="2540000" imgH="825500" progId="Excel.Sheet.12">
                  <p:embed/>
                </p:oleObj>
              </mc:Choice>
              <mc:Fallback>
                <p:oleObj name="Feuille de calcul" r:id="rId6" imgW="2540000" imgH="82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4477" y="5255948"/>
                        <a:ext cx="2540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4CF5B00D-B839-DC90-79B5-DAB2E4EAF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226107"/>
              </p:ext>
            </p:extLst>
          </p:nvPr>
        </p:nvGraphicFramePr>
        <p:xfrm>
          <a:off x="4726508" y="1653076"/>
          <a:ext cx="2540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8" imgW="2540000" imgH="1028700" progId="Excel.Sheet.12">
                  <p:embed/>
                </p:oleObj>
              </mc:Choice>
              <mc:Fallback>
                <p:oleObj name="Feuille de calcul" r:id="rId8" imgW="2540000" imgH="102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26508" y="1653076"/>
                        <a:ext cx="2540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52372205-76BA-E5F1-AE03-20EB73C1C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31717"/>
              </p:ext>
            </p:extLst>
          </p:nvPr>
        </p:nvGraphicFramePr>
        <p:xfrm>
          <a:off x="4726508" y="3170463"/>
          <a:ext cx="2540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10" imgW="2540000" imgH="1435100" progId="Excel.Sheet.12">
                  <p:embed/>
                </p:oleObj>
              </mc:Choice>
              <mc:Fallback>
                <p:oleObj name="Feuille de calcul" r:id="rId10" imgW="2540000" imgH="1435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6508" y="3170463"/>
                        <a:ext cx="25400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8EB00080-34CB-B2C4-7BA9-2FB0D7D77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935407"/>
              </p:ext>
            </p:extLst>
          </p:nvPr>
        </p:nvGraphicFramePr>
        <p:xfrm>
          <a:off x="474935" y="1653076"/>
          <a:ext cx="2540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12" imgW="2540000" imgH="1435100" progId="Excel.Sheet.12">
                  <p:embed/>
                </p:oleObj>
              </mc:Choice>
              <mc:Fallback>
                <p:oleObj name="Feuille de calcul" r:id="rId12" imgW="2540000" imgH="1435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4935" y="1653076"/>
                        <a:ext cx="25400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FEF31946-6B2A-F4C7-B6BE-EE73EADAF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967640"/>
              </p:ext>
            </p:extLst>
          </p:nvPr>
        </p:nvGraphicFramePr>
        <p:xfrm>
          <a:off x="4726508" y="4904013"/>
          <a:ext cx="25400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14" imgW="2540000" imgH="1231900" progId="Excel.Sheet.12">
                  <p:embed/>
                </p:oleObj>
              </mc:Choice>
              <mc:Fallback>
                <p:oleObj name="Feuille de calcul" r:id="rId14" imgW="2540000" imgH="1231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26508" y="4904013"/>
                        <a:ext cx="25400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1B664D77-EE0C-328E-C72F-DB0153222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848350"/>
              </p:ext>
            </p:extLst>
          </p:nvPr>
        </p:nvGraphicFramePr>
        <p:xfrm>
          <a:off x="8296741" y="825280"/>
          <a:ext cx="2540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16" imgW="2540000" imgH="1028700" progId="Excel.Sheet.12">
                  <p:embed/>
                </p:oleObj>
              </mc:Choice>
              <mc:Fallback>
                <p:oleObj name="Feuille de calcul" r:id="rId16" imgW="2540000" imgH="102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96741" y="825280"/>
                        <a:ext cx="2540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AFCC54CD-913E-E0F2-A57B-DFF1FBABB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739141"/>
              </p:ext>
            </p:extLst>
          </p:nvPr>
        </p:nvGraphicFramePr>
        <p:xfrm>
          <a:off x="8296741" y="2231705"/>
          <a:ext cx="25400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18" imgW="2540000" imgH="1231900" progId="Excel.Sheet.12">
                  <p:embed/>
                </p:oleObj>
              </mc:Choice>
              <mc:Fallback>
                <p:oleObj name="Feuille de calcul" r:id="rId18" imgW="2540000" imgH="1231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96741" y="2231705"/>
                        <a:ext cx="25400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08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31E6-0F93-7C05-2D65-4287374C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3100 m</a:t>
            </a:r>
            <a:r>
              <a:rPr lang="fr-FR" baseline="30000" dirty="0"/>
              <a:t>2</a:t>
            </a:r>
            <a:r>
              <a:rPr lang="fr-FR" dirty="0"/>
              <a:t> supplémentaires pour la pédagogie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E1825-ED86-54E9-DDA3-A59655F7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22F1BF69-8745-85DF-DE6F-904ACDF80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94658"/>
              </p:ext>
            </p:extLst>
          </p:nvPr>
        </p:nvGraphicFramePr>
        <p:xfrm>
          <a:off x="6616418" y="1258153"/>
          <a:ext cx="4936164" cy="3277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2" imgW="3098800" imgH="2057400" progId="Excel.Sheet.12">
                  <p:embed/>
                </p:oleObj>
              </mc:Choice>
              <mc:Fallback>
                <p:oleObj name="Feuille de calcul" r:id="rId2" imgW="3098800" imgH="205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16418" y="1258153"/>
                        <a:ext cx="4936164" cy="3277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1EB6CA6D-970F-6CA6-8B87-FA95D78C19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309259"/>
              </p:ext>
            </p:extLst>
          </p:nvPr>
        </p:nvGraphicFramePr>
        <p:xfrm>
          <a:off x="1036983" y="1019664"/>
          <a:ext cx="4651084" cy="3697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4" imgW="3098800" imgH="2463800" progId="Excel.Sheet.12">
                  <p:embed/>
                </p:oleObj>
              </mc:Choice>
              <mc:Fallback>
                <p:oleObj name="Feuille de calcul" r:id="rId4" imgW="3098800" imgH="2463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6983" y="1019664"/>
                        <a:ext cx="4651084" cy="3697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D930513E-FA00-E8C6-1116-538528AF8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119356"/>
              </p:ext>
            </p:extLst>
          </p:nvPr>
        </p:nvGraphicFramePr>
        <p:xfrm>
          <a:off x="2700322" y="5166450"/>
          <a:ext cx="6312890" cy="879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6" imgW="3098800" imgH="431800" progId="Excel.Sheet.12">
                  <p:embed/>
                </p:oleObj>
              </mc:Choice>
              <mc:Fallback>
                <p:oleObj name="Feuille de calcul" r:id="rId6" imgW="3098800" imgH="431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0322" y="5166450"/>
                        <a:ext cx="6312890" cy="879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57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4BD2F-99DB-CC36-0D93-1448BE1A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2" y="111315"/>
            <a:ext cx="5541843" cy="932557"/>
          </a:xfrm>
        </p:spPr>
        <p:txBody>
          <a:bodyPr>
            <a:normAutofit fontScale="90000"/>
          </a:bodyPr>
          <a:lstStyle/>
          <a:p>
            <a:r>
              <a:rPr lang="fr-FR" dirty="0"/>
              <a:t>Schémas fonctionnels</a:t>
            </a:r>
            <a:br>
              <a:rPr lang="fr-FR" dirty="0"/>
            </a:br>
            <a:r>
              <a:rPr lang="fr-FR" dirty="0"/>
              <a:t>par EMBASE*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2FCA04-93A8-FDEC-EE67-6709483B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4DA739-7AAE-58C9-699B-105C794C6E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828" y="111315"/>
            <a:ext cx="4535002" cy="6121220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E60411-8509-8818-6A7B-5C7E9A334C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05" y="2649898"/>
            <a:ext cx="6767584" cy="3582638"/>
          </a:xfrm>
          <a:prstGeom prst="rect">
            <a:avLst/>
          </a:prstGeom>
        </p:spPr>
      </p:pic>
      <p:pic>
        <p:nvPicPr>
          <p:cNvPr id="7" name="Image 6" descr="LogosEmbase190102-04.png">
            <a:extLst>
              <a:ext uri="{FF2B5EF4-FFF2-40B4-BE49-F238E27FC236}">
                <a16:creationId xmlns:a16="http://schemas.microsoft.com/office/drawing/2014/main" id="{3EA5058C-2E7F-10E9-5774-A122F6E37B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017" y="874340"/>
            <a:ext cx="902492" cy="194509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5032AC5-DDDC-2614-8B26-DE84FC2CDB5B}"/>
              </a:ext>
            </a:extLst>
          </p:cNvPr>
          <p:cNvSpPr txBox="1"/>
          <p:nvPr/>
        </p:nvSpPr>
        <p:spPr>
          <a:xfrm>
            <a:off x="226296" y="1599228"/>
            <a:ext cx="54783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*Rédaction du programme par le programmiste EMBASE</a:t>
            </a:r>
          </a:p>
        </p:txBody>
      </p:sp>
    </p:spTree>
    <p:extLst>
      <p:ext uri="{BB962C8B-B14F-4D97-AF65-F5344CB8AC3E}">
        <p14:creationId xmlns:p14="http://schemas.microsoft.com/office/powerpoint/2010/main" val="306877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7CE7F1-6C3A-1661-CF8A-A4E856FC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AEB-BD93-A14E-B648-ECF29B616BFB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3441AA-BDD0-B8B3-2D26-A4D1569215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36" y="888804"/>
            <a:ext cx="9679478" cy="54608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7B30104-320F-7FB0-C317-473CCFDCC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314" y="2667000"/>
            <a:ext cx="2032000" cy="1524000"/>
          </a:xfrm>
          <a:prstGeom prst="rect">
            <a:avLst/>
          </a:prstGeom>
        </p:spPr>
      </p:pic>
      <p:pic>
        <p:nvPicPr>
          <p:cNvPr id="8" name="Image 7" descr="LogosEmbase190102-04.png">
            <a:extLst>
              <a:ext uri="{FF2B5EF4-FFF2-40B4-BE49-F238E27FC236}">
                <a16:creationId xmlns:a16="http://schemas.microsoft.com/office/drawing/2014/main" id="{A695D997-EDA4-18CE-9062-7A76C59E1E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822" y="203101"/>
            <a:ext cx="902492" cy="19450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074EEE1-3455-764A-5EEF-C1302260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2" y="119408"/>
            <a:ext cx="8794841" cy="884004"/>
          </a:xfrm>
        </p:spPr>
        <p:txBody>
          <a:bodyPr>
            <a:normAutofit fontScale="90000"/>
          </a:bodyPr>
          <a:lstStyle/>
          <a:p>
            <a:r>
              <a:rPr lang="fr-FR" dirty="0"/>
              <a:t> Exemple de schéma fonctionnel :</a:t>
            </a:r>
            <a:br>
              <a:rPr lang="fr-FR" dirty="0"/>
            </a:br>
            <a:r>
              <a:rPr lang="fr-FR" dirty="0"/>
              <a:t> Learning Centre</a:t>
            </a:r>
          </a:p>
        </p:txBody>
      </p:sp>
    </p:spTree>
    <p:extLst>
      <p:ext uri="{BB962C8B-B14F-4D97-AF65-F5344CB8AC3E}">
        <p14:creationId xmlns:p14="http://schemas.microsoft.com/office/powerpoint/2010/main" val="331380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1FDAF4-CF85-4C67-18F2-36601C32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B8DD-E570-41F4-AB49-10F6F0169961}" type="slidenum">
              <a:rPr lang="fr-FR" smtClean="0"/>
              <a:t>8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5EE89CD-53C0-C3DA-DD42-557804F922E0}"/>
              </a:ext>
            </a:extLst>
          </p:cNvPr>
          <p:cNvSpPr txBox="1"/>
          <p:nvPr/>
        </p:nvSpPr>
        <p:spPr>
          <a:xfrm>
            <a:off x="915579" y="344852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RDC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7E4DAC-5D6A-A1A7-D434-A89B9F6C4C30}"/>
              </a:ext>
            </a:extLst>
          </p:cNvPr>
          <p:cNvSpPr txBox="1"/>
          <p:nvPr/>
        </p:nvSpPr>
        <p:spPr>
          <a:xfrm>
            <a:off x="3824645" y="2992817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R+1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E93475A-9E2C-CAD8-3D85-0819593C57C8}"/>
              </a:ext>
            </a:extLst>
          </p:cNvPr>
          <p:cNvSpPr txBox="1"/>
          <p:nvPr/>
        </p:nvSpPr>
        <p:spPr>
          <a:xfrm>
            <a:off x="5572635" y="251143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R+2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FE02EAC-54E0-932C-9294-37C57C9B3A07}"/>
              </a:ext>
            </a:extLst>
          </p:cNvPr>
          <p:cNvSpPr txBox="1"/>
          <p:nvPr/>
        </p:nvSpPr>
        <p:spPr>
          <a:xfrm>
            <a:off x="8414944" y="139576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R+3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D4196A1-F973-D7FB-540C-19FF9186F32F}"/>
              </a:ext>
            </a:extLst>
          </p:cNvPr>
          <p:cNvSpPr txBox="1">
            <a:spLocks/>
          </p:cNvSpPr>
          <p:nvPr/>
        </p:nvSpPr>
        <p:spPr>
          <a:xfrm>
            <a:off x="308390" y="2133872"/>
            <a:ext cx="5338648" cy="5249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Scénario OT-14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A8AC14-7DF8-B7CB-A9E8-8816BA119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13" y="4230248"/>
            <a:ext cx="3242723" cy="2534579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E37797-5F9A-F642-0ECA-F3A77BFB1C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154" y="3720504"/>
            <a:ext cx="3679979" cy="2534579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315E403-934A-3D66-3F75-EFE34BEDA2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105" y="3118109"/>
            <a:ext cx="3131216" cy="2534579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E293AFB-95EB-5B85-BA45-00D5F623BA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045" y="2017916"/>
            <a:ext cx="4304723" cy="2534579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621ABC2-C5B3-90EC-73D4-8D9B19220E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154642"/>
            <a:ext cx="1974810" cy="2534579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E2527E9-5E24-3604-2404-4351EFD95A37}"/>
              </a:ext>
            </a:extLst>
          </p:cNvPr>
          <p:cNvSpPr txBox="1"/>
          <p:nvPr/>
        </p:nvSpPr>
        <p:spPr>
          <a:xfrm>
            <a:off x="8723120" y="297289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R+4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33CBE2E-5ECA-3B3B-64BB-66F906792916}"/>
              </a:ext>
            </a:extLst>
          </p:cNvPr>
          <p:cNvSpPr txBox="1">
            <a:spLocks/>
          </p:cNvSpPr>
          <p:nvPr/>
        </p:nvSpPr>
        <p:spPr>
          <a:xfrm>
            <a:off x="405368" y="154642"/>
            <a:ext cx="7265882" cy="6088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Plans pour alimenter la réflexion*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CE4DF0-BB29-654D-5018-919E3727AADF}"/>
              </a:ext>
            </a:extLst>
          </p:cNvPr>
          <p:cNvSpPr txBox="1"/>
          <p:nvPr/>
        </p:nvSpPr>
        <p:spPr>
          <a:xfrm>
            <a:off x="234990" y="1030512"/>
            <a:ext cx="70821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*Les architectes vont proposer leurs propres plans à partir du programme</a:t>
            </a:r>
          </a:p>
        </p:txBody>
      </p:sp>
    </p:spTree>
    <p:extLst>
      <p:ext uri="{BB962C8B-B14F-4D97-AF65-F5344CB8AC3E}">
        <p14:creationId xmlns:p14="http://schemas.microsoft.com/office/powerpoint/2010/main" val="354192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BF7ADA6-3936-46C9-556F-89E599CEE2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4474" cy="685661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638F6B5-BCD0-BBF0-D272-5F19A893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B8DD-E570-41F4-AB49-10F6F016996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033458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Toulouse IN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2E46"/>
      </a:accent1>
      <a:accent2>
        <a:srgbClr val="D50057"/>
      </a:accent2>
      <a:accent3>
        <a:srgbClr val="1947BA"/>
      </a:accent3>
      <a:accent4>
        <a:srgbClr val="009136"/>
      </a:accent4>
      <a:accent5>
        <a:srgbClr val="F7931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661</Words>
  <Application>Microsoft Macintosh PowerPoint</Application>
  <PresentationFormat>Grand écran</PresentationFormat>
  <Paragraphs>163</Paragraphs>
  <Slides>29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1_Conception personnalisée</vt:lpstr>
      <vt:lpstr>Feuille de calcul</vt:lpstr>
      <vt:lpstr>Présentation PowerPoint</vt:lpstr>
      <vt:lpstr>Projet soumis en 2020</vt:lpstr>
      <vt:lpstr>Groupe de Travail CPER N7 2020</vt:lpstr>
      <vt:lpstr>Neuf sous-groupes de travail (SGT)</vt:lpstr>
      <vt:lpstr>3100 m2 supplémentaires pour la pédagogie</vt:lpstr>
      <vt:lpstr>Schémas fonctionnels par EMBASE*</vt:lpstr>
      <vt:lpstr> Exemple de schéma fonctionnel :  Learning Centre</vt:lpstr>
      <vt:lpstr>Présentation PowerPoint</vt:lpstr>
      <vt:lpstr>Présentation PowerPoint</vt:lpstr>
      <vt:lpstr>Présentation PowerPoint</vt:lpstr>
      <vt:lpstr>HALL A’ : 150 m2</vt:lpstr>
      <vt:lpstr>FABLAB : 260 m2</vt:lpstr>
      <vt:lpstr>Explorations thématiques RDC : 350 m2</vt:lpstr>
      <vt:lpstr>INCUBATEURS STARTUPS RDC : 280 m2</vt:lpstr>
      <vt:lpstr>LEARNING  CENTRE : 1050 m2</vt:lpstr>
      <vt:lpstr>Présentation PowerPoint</vt:lpstr>
      <vt:lpstr>HALL A’ R+2 : 250 m2</vt:lpstr>
      <vt:lpstr>4 SALLES DE PÉDAGOGIE ACTIVE : 300 m2</vt:lpstr>
      <vt:lpstr>INCINCUBATEURS STARTUPS R+2 : 200 m2</vt:lpstr>
      <vt:lpstr>Présentation PowerPoint</vt:lpstr>
      <vt:lpstr>Explorations thématiques R+3 : 250 m2</vt:lpstr>
      <vt:lpstr>Présentation PowerPoint</vt:lpstr>
      <vt:lpstr>Présentation PowerPoint</vt:lpstr>
      <vt:lpstr>Présentation PowerPoint</vt:lpstr>
      <vt:lpstr>Présentation PowerPoint</vt:lpstr>
      <vt:lpstr>Locaux techniques</vt:lpstr>
      <vt:lpstr>Numérique</vt:lpstr>
      <vt:lpstr>Décalage de 4 mois de la phase 1 du projet CPER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Vouilloux</dc:creator>
  <cp:lastModifiedBy>Olivier THUAL</cp:lastModifiedBy>
  <cp:revision>108</cp:revision>
  <cp:lastPrinted>2022-05-23T22:08:35Z</cp:lastPrinted>
  <dcterms:created xsi:type="dcterms:W3CDTF">2022-04-14T12:35:23Z</dcterms:created>
  <dcterms:modified xsi:type="dcterms:W3CDTF">2022-11-14T13:51:33Z</dcterms:modified>
</cp:coreProperties>
</file>